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38.xml" ContentType="application/vnd.openxmlformats-officedocument.presentationml.slide+xml"/>
  <Override PartName="/ppt/slides/slide19.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22.xml" ContentType="application/vnd.openxmlformats-officedocument.presentationml.slide+xml"/>
  <Override PartName="/ppt/slides/slide32.xml" ContentType="application/vnd.openxmlformats-officedocument.presentationml.slide+xml"/>
  <Override PartName="/ppt/slides/slide21.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1.xml" ContentType="application/vnd.openxmlformats-officedocument.presentationml.slide+xml"/>
  <Override PartName="/ppt/slides/slide33.xml" ContentType="application/vnd.openxmlformats-officedocument.presentationml.slide+xml"/>
  <Override PartName="/ppt/slides/slide29.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0.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8.xml" ContentType="application/vnd.openxmlformats-officedocument.presentationml.slide+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notesSlides/notesSlide15.xml" ContentType="application/vnd.openxmlformats-officedocument.presentationml.notesSlide+xml"/>
  <Override PartName="/ppt/notesSlides/notesSlide25.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26.xml" ContentType="application/vnd.openxmlformats-officedocument.presentationml.notes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notesSlides/notesSlide27.xml" ContentType="application/vnd.openxmlformats-officedocument.presentationml.notesSlide+xml"/>
  <Override PartName="/ppt/notesSlides/notesSlide4.xml" ContentType="application/vnd.openxmlformats-officedocument.presentationml.notesSlide+xml"/>
  <Override PartName="/ppt/notesSlides/notesSlide8.xml" ContentType="application/vnd.openxmlformats-officedocument.presentationml.notesSlide+xml"/>
  <Override PartName="/ppt/notesSlides/notesSlide22.xml" ContentType="application/vnd.openxmlformats-officedocument.presentationml.notesSlide+xml"/>
  <Override PartName="/ppt/notesSlides/notesSlide21.xml" ContentType="application/vnd.openxmlformats-officedocument.presentationml.notesSlide+xml"/>
  <Override PartName="/ppt/notesSlides/notesSlide12.xml" ContentType="application/vnd.openxmlformats-officedocument.presentationml.notesSlide+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3.xml" ContentType="application/vnd.openxmlformats-officedocument.presentationml.notesSlide+xml"/>
  <Override PartName="/ppt/notesSlides/notesSlide18.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9.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37.xml" ContentType="application/vnd.openxmlformats-officedocument.presentationml.notesSlide+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1.xml" ContentType="application/vnd.openxmlformats-officedocument.presentationml.slideLayout+xml"/>
  <Override PartName="/ppt/notesSlides/notesSlide29.xml" ContentType="application/vnd.openxmlformats-officedocument.presentationml.notesSlide+xml"/>
  <Override PartName="/ppt/notesSlides/notesSlide33.xml" ContentType="application/vnd.openxmlformats-officedocument.presentationml.notesSlide+xml"/>
  <Override PartName="/ppt/notesSlides/notesSlide36.xml" ContentType="application/vnd.openxmlformats-officedocument.presentationml.notesSlide+xml"/>
  <Override PartName="/ppt/notesSlides/notesSlide34.xml" ContentType="application/vnd.openxmlformats-officedocument.presentationml.notesSlide+xml"/>
  <Override PartName="/ppt/notesSlides/notesSlide32.xml" ContentType="application/vnd.openxmlformats-officedocument.presentationml.notesSlide+xml"/>
  <Override PartName="/ppt/notesSlides/notesSlide31.xml" ContentType="application/vnd.openxmlformats-officedocument.presentationml.notesSlide+xml"/>
  <Override PartName="/ppt/notesSlides/notesSlide30.xml" ContentType="application/vnd.openxmlformats-officedocument.presentationml.notesSlide+xml"/>
  <Override PartName="/ppt/notesSlides/notesSlide35.xml" ContentType="application/vnd.openxmlformats-officedocument.presentationml.notesSlide+xml"/>
  <Override PartName="/ppt/theme/theme1.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charts/chart1.xml" ContentType="application/vnd.openxmlformats-officedocument.drawingml.chart+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 id="2147483681" r:id="rId2"/>
  </p:sldMasterIdLst>
  <p:notesMasterIdLst>
    <p:notesMasterId r:id="rId41"/>
  </p:notesMasterIdLst>
  <p:sldIdLst>
    <p:sldId id="903" r:id="rId3"/>
    <p:sldId id="1062" r:id="rId4"/>
    <p:sldId id="441" r:id="rId5"/>
    <p:sldId id="1067" r:id="rId6"/>
    <p:sldId id="953" r:id="rId7"/>
    <p:sldId id="956" r:id="rId8"/>
    <p:sldId id="957" r:id="rId9"/>
    <p:sldId id="958" r:id="rId10"/>
    <p:sldId id="1045" r:id="rId11"/>
    <p:sldId id="959" r:id="rId12"/>
    <p:sldId id="960" r:id="rId13"/>
    <p:sldId id="961" r:id="rId14"/>
    <p:sldId id="962" r:id="rId15"/>
    <p:sldId id="964" r:id="rId16"/>
    <p:sldId id="1044" r:id="rId17"/>
    <p:sldId id="1065" r:id="rId18"/>
    <p:sldId id="1050" r:id="rId19"/>
    <p:sldId id="1049" r:id="rId20"/>
    <p:sldId id="1073" r:id="rId21"/>
    <p:sldId id="1051" r:id="rId22"/>
    <p:sldId id="1052" r:id="rId23"/>
    <p:sldId id="1072" r:id="rId24"/>
    <p:sldId id="1071" r:id="rId25"/>
    <p:sldId id="1070" r:id="rId26"/>
    <p:sldId id="1058" r:id="rId27"/>
    <p:sldId id="1057" r:id="rId28"/>
    <p:sldId id="1074" r:id="rId29"/>
    <p:sldId id="1076" r:id="rId30"/>
    <p:sldId id="1075" r:id="rId31"/>
    <p:sldId id="1059" r:id="rId32"/>
    <p:sldId id="1066" r:id="rId33"/>
    <p:sldId id="1068" r:id="rId34"/>
    <p:sldId id="1061" r:id="rId35"/>
    <p:sldId id="965" r:id="rId36"/>
    <p:sldId id="966" r:id="rId37"/>
    <p:sldId id="967" r:id="rId38"/>
    <p:sldId id="2250" r:id="rId39"/>
    <p:sldId id="902" r:id="rId40"/>
  </p:sldIdLst>
  <p:sldSz cx="9902825"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28A0"/>
    <a:srgbClr val="6AB0BC"/>
    <a:srgbClr val="00B3E3"/>
    <a:srgbClr val="0077C8"/>
    <a:srgbClr val="0033CC"/>
    <a:srgbClr val="00B050"/>
    <a:srgbClr val="FFB546"/>
    <a:srgbClr val="EAEAEA"/>
    <a:srgbClr val="193EB0"/>
    <a:srgbClr val="FF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보통 스타일 2 - 강조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16DA210-FB5B-4158-B5E0-FEB733F419BA}" styleName="밝은 스타일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스타일 없음, 눈금 없음">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밝은 스타일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07" autoAdjust="0"/>
    <p:restoredTop sz="94876" autoAdjust="0"/>
  </p:normalViewPr>
  <p:slideViewPr>
    <p:cSldViewPr snapToGrid="0">
      <p:cViewPr varScale="1">
        <p:scale>
          <a:sx n="96" d="100"/>
          <a:sy n="96" d="100"/>
        </p:scale>
        <p:origin x="1176" y="84"/>
      </p:cViewPr>
      <p:guideLst/>
    </p:cSldViewPr>
  </p:slideViewPr>
  <p:notesTextViewPr>
    <p:cViewPr>
      <p:scale>
        <a:sx n="125" d="100"/>
        <a:sy n="12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47" Type="http://schemas.openxmlformats.org/officeDocument/2006/relationships/customXml" Target="../customXml/item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 Id="rId48" Type="http://schemas.openxmlformats.org/officeDocument/2006/relationships/customXml" Target="../customXml/item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customXml" Target="../customXml/item1.xml"/><Relationship Id="rId20" Type="http://schemas.openxmlformats.org/officeDocument/2006/relationships/slide" Target="slides/slide18.xml"/><Relationship Id="rId41"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_____Microsoft_Excel.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판매</c:v>
                </c:pt>
              </c:strCache>
            </c:strRef>
          </c:tx>
          <c:spPr>
            <a:effectLst>
              <a:outerShdw blurRad="63500" dist="25400" dir="2700000" algn="tl" rotWithShape="0">
                <a:prstClr val="black">
                  <a:alpha val="40000"/>
                </a:prstClr>
              </a:outerShdw>
            </a:effectLst>
          </c:spPr>
          <c:dPt>
            <c:idx val="0"/>
            <c:bubble3D val="0"/>
            <c:spPr>
              <a:solidFill>
                <a:srgbClr val="0033CC"/>
              </a:solidFill>
              <a:effectLst>
                <a:outerShdw blurRad="63500" dist="25400" dir="2700000" algn="tl" rotWithShape="0">
                  <a:prstClr val="black">
                    <a:alpha val="40000"/>
                  </a:prstClr>
                </a:outerShdw>
              </a:effectLst>
            </c:spPr>
            <c:extLst>
              <c:ext xmlns:c16="http://schemas.microsoft.com/office/drawing/2014/chart" uri="{C3380CC4-5D6E-409C-BE32-E72D297353CC}">
                <c16:uniqueId val="{00000001-3E87-46F1-8006-CE63B0A6E664}"/>
              </c:ext>
            </c:extLst>
          </c:dPt>
          <c:dPt>
            <c:idx val="1"/>
            <c:bubble3D val="0"/>
            <c:spPr>
              <a:solidFill>
                <a:srgbClr val="00B050"/>
              </a:solidFill>
              <a:effectLst>
                <a:outerShdw blurRad="63500" dist="25400" dir="2700000" algn="tl" rotWithShape="0">
                  <a:prstClr val="black">
                    <a:alpha val="40000"/>
                  </a:prstClr>
                </a:outerShdw>
              </a:effectLst>
            </c:spPr>
            <c:extLst>
              <c:ext xmlns:c16="http://schemas.microsoft.com/office/drawing/2014/chart" uri="{C3380CC4-5D6E-409C-BE32-E72D297353CC}">
                <c16:uniqueId val="{00000003-3E87-46F1-8006-CE63B0A6E664}"/>
              </c:ext>
            </c:extLst>
          </c:dPt>
          <c:dPt>
            <c:idx val="2"/>
            <c:bubble3D val="0"/>
            <c:spPr>
              <a:solidFill>
                <a:schemeClr val="tx1">
                  <a:lumMod val="65000"/>
                  <a:lumOff val="35000"/>
                </a:schemeClr>
              </a:solidFill>
              <a:effectLst>
                <a:outerShdw blurRad="63500" dist="25400" dir="2700000" algn="tl" rotWithShape="0">
                  <a:prstClr val="black">
                    <a:alpha val="40000"/>
                  </a:prstClr>
                </a:outerShdw>
              </a:effectLst>
            </c:spPr>
            <c:extLst>
              <c:ext xmlns:c16="http://schemas.microsoft.com/office/drawing/2014/chart" uri="{C3380CC4-5D6E-409C-BE32-E72D297353CC}">
                <c16:uniqueId val="{00000005-3E87-46F1-8006-CE63B0A6E664}"/>
              </c:ext>
            </c:extLst>
          </c:dPt>
          <c:dPt>
            <c:idx val="3"/>
            <c:bubble3D val="0"/>
            <c:spPr>
              <a:solidFill>
                <a:schemeClr val="bg1">
                  <a:lumMod val="50000"/>
                </a:schemeClr>
              </a:solidFill>
              <a:effectLst>
                <a:outerShdw blurRad="63500" dist="25400" dir="2700000" algn="tl" rotWithShape="0">
                  <a:prstClr val="black">
                    <a:alpha val="40000"/>
                  </a:prstClr>
                </a:outerShdw>
              </a:effectLst>
            </c:spPr>
            <c:extLst>
              <c:ext xmlns:c16="http://schemas.microsoft.com/office/drawing/2014/chart" uri="{C3380CC4-5D6E-409C-BE32-E72D297353CC}">
                <c16:uniqueId val="{00000007-3E87-46F1-8006-CE63B0A6E664}"/>
              </c:ext>
            </c:extLst>
          </c:dPt>
          <c:dPt>
            <c:idx val="4"/>
            <c:bubble3D val="0"/>
            <c:spPr>
              <a:solidFill>
                <a:schemeClr val="bg1">
                  <a:lumMod val="65000"/>
                </a:schemeClr>
              </a:solidFill>
              <a:effectLst>
                <a:outerShdw blurRad="63500" dist="25400" dir="2700000" algn="tl" rotWithShape="0">
                  <a:prstClr val="black">
                    <a:alpha val="40000"/>
                  </a:prstClr>
                </a:outerShdw>
              </a:effectLst>
            </c:spPr>
            <c:extLst>
              <c:ext xmlns:c16="http://schemas.microsoft.com/office/drawing/2014/chart" uri="{C3380CC4-5D6E-409C-BE32-E72D297353CC}">
                <c16:uniqueId val="{00000008-3E87-46F1-8006-CE63B0A6E664}"/>
              </c:ext>
            </c:extLst>
          </c:dPt>
          <c:dPt>
            <c:idx val="5"/>
            <c:bubble3D val="0"/>
            <c:spPr>
              <a:solidFill>
                <a:schemeClr val="bg1">
                  <a:lumMod val="75000"/>
                </a:schemeClr>
              </a:solidFill>
              <a:effectLst>
                <a:outerShdw blurRad="63500" dist="25400" dir="2700000" algn="tl" rotWithShape="0">
                  <a:prstClr val="black">
                    <a:alpha val="40000"/>
                  </a:prstClr>
                </a:outerShdw>
              </a:effectLst>
            </c:spPr>
            <c:extLst>
              <c:ext xmlns:c16="http://schemas.microsoft.com/office/drawing/2014/chart" uri="{C3380CC4-5D6E-409C-BE32-E72D297353CC}">
                <c16:uniqueId val="{00000009-3E87-46F1-8006-CE63B0A6E664}"/>
              </c:ext>
            </c:extLst>
          </c:dPt>
          <c:dPt>
            <c:idx val="6"/>
            <c:bubble3D val="0"/>
            <c:spPr>
              <a:solidFill>
                <a:schemeClr val="bg1">
                  <a:lumMod val="85000"/>
                </a:schemeClr>
              </a:solidFill>
              <a:effectLst>
                <a:outerShdw blurRad="63500" dist="25400" dir="2700000" algn="tl" rotWithShape="0">
                  <a:prstClr val="black">
                    <a:alpha val="40000"/>
                  </a:prstClr>
                </a:outerShdw>
              </a:effectLst>
            </c:spPr>
            <c:extLst>
              <c:ext xmlns:c16="http://schemas.microsoft.com/office/drawing/2014/chart" uri="{C3380CC4-5D6E-409C-BE32-E72D297353CC}">
                <c16:uniqueId val="{0000000A-3E87-46F1-8006-CE63B0A6E664}"/>
              </c:ext>
            </c:extLst>
          </c:dPt>
          <c:dPt>
            <c:idx val="7"/>
            <c:bubble3D val="0"/>
            <c:spPr>
              <a:solidFill>
                <a:srgbClr val="EAEAEA"/>
              </a:solidFill>
              <a:effectLst>
                <a:outerShdw blurRad="63500" dist="25400" dir="2700000" algn="tl" rotWithShape="0">
                  <a:prstClr val="black">
                    <a:alpha val="40000"/>
                  </a:prstClr>
                </a:outerShdw>
              </a:effectLst>
            </c:spPr>
            <c:extLst>
              <c:ext xmlns:c16="http://schemas.microsoft.com/office/drawing/2014/chart" uri="{C3380CC4-5D6E-409C-BE32-E72D297353CC}">
                <c16:uniqueId val="{0000000B-3E87-46F1-8006-CE63B0A6E664}"/>
              </c:ext>
            </c:extLst>
          </c:dPt>
          <c:dPt>
            <c:idx val="8"/>
            <c:bubble3D val="0"/>
            <c:spPr>
              <a:solidFill>
                <a:schemeClr val="bg1">
                  <a:lumMod val="95000"/>
                </a:schemeClr>
              </a:solidFill>
              <a:effectLst>
                <a:outerShdw blurRad="63500" dist="25400" dir="2700000" algn="tl" rotWithShape="0">
                  <a:prstClr val="black">
                    <a:alpha val="40000"/>
                  </a:prstClr>
                </a:outerShdw>
              </a:effectLst>
            </c:spPr>
            <c:extLst>
              <c:ext xmlns:c16="http://schemas.microsoft.com/office/drawing/2014/chart" uri="{C3380CC4-5D6E-409C-BE32-E72D297353CC}">
                <c16:uniqueId val="{0000000C-3E87-46F1-8006-CE63B0A6E664}"/>
              </c:ext>
            </c:extLst>
          </c:dPt>
          <c:cat>
            <c:strRef>
              <c:f>Sheet1!$A$2:$A$10</c:f>
              <c:strCache>
                <c:ptCount val="3"/>
                <c:pt idx="0">
                  <c:v>Spring</c:v>
                </c:pt>
                <c:pt idx="1">
                  <c:v>Summer</c:v>
                </c:pt>
                <c:pt idx="2">
                  <c:v>Autumn</c:v>
                </c:pt>
              </c:strCache>
            </c:strRef>
          </c:cat>
          <c:val>
            <c:numRef>
              <c:f>Sheet1!$B$2:$B$10</c:f>
              <c:numCache>
                <c:formatCode>General</c:formatCode>
                <c:ptCount val="9"/>
                <c:pt idx="0">
                  <c:v>39</c:v>
                </c:pt>
                <c:pt idx="1">
                  <c:v>18</c:v>
                </c:pt>
                <c:pt idx="2">
                  <c:v>11</c:v>
                </c:pt>
                <c:pt idx="3">
                  <c:v>10</c:v>
                </c:pt>
                <c:pt idx="4">
                  <c:v>7</c:v>
                </c:pt>
                <c:pt idx="5">
                  <c:v>4</c:v>
                </c:pt>
                <c:pt idx="6">
                  <c:v>3</c:v>
                </c:pt>
                <c:pt idx="7">
                  <c:v>3</c:v>
                </c:pt>
                <c:pt idx="8">
                  <c:v>0.7</c:v>
                </c:pt>
              </c:numCache>
            </c:numRef>
          </c:val>
          <c:extLst>
            <c:ext xmlns:c16="http://schemas.microsoft.com/office/drawing/2014/chart" uri="{C3380CC4-5D6E-409C-BE32-E72D297353CC}">
              <c16:uniqueId val="{00000006-3E87-46F1-8006-CE63B0A6E664}"/>
            </c:ext>
          </c:extLst>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media/image1.png>
</file>

<file path=ppt/media/image10.png>
</file>

<file path=ppt/media/image10.svg>
</file>

<file path=ppt/media/image11.png>
</file>

<file path=ppt/media/image12.png>
</file>

<file path=ppt/media/image13.png>
</file>

<file path=ppt/media/image14.png>
</file>

<file path=ppt/media/image15.jpg>
</file>

<file path=ppt/media/image15.svg>
</file>

<file path=ppt/media/image16.jpeg>
</file>

<file path=ppt/media/image17.jpeg>
</file>

<file path=ppt/media/image18.png>
</file>

<file path=ppt/media/image19.jpeg>
</file>

<file path=ppt/media/image2.png>
</file>

<file path=ppt/media/image21.jpeg>
</file>

<file path=ppt/media/image22.png>
</file>

<file path=ppt/media/image23.png>
</file>

<file path=ppt/media/image24.png>
</file>

<file path=ppt/media/image25.jpeg>
</file>

<file path=ppt/media/image26.jpg>
</file>

<file path=ppt/media/image3.png>
</file>

<file path=ppt/media/image4.png>
</file>

<file path=ppt/media/image5.jpeg>
</file>

<file path=ppt/media/image6.png>
</file>

<file path=ppt/media/image7.jpe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B57C17-E6FD-4AF5-A787-31E9CCE99A85}" type="datetimeFigureOut">
              <a:rPr lang="ko-KR" altLang="en-US" smtClean="0"/>
              <a:t>2021-09-21</a:t>
            </a:fld>
            <a:endParaRPr lang="ko-KR" altLang="en-US"/>
          </a:p>
        </p:txBody>
      </p:sp>
      <p:sp>
        <p:nvSpPr>
          <p:cNvPr id="4" name="슬라이드 이미지 개체 틀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59C55F-00F1-4985-9065-F2D92AE05D03}" type="slidenum">
              <a:rPr lang="ko-KR" altLang="en-US" smtClean="0"/>
              <a:t>‹#›</a:t>
            </a:fld>
            <a:endParaRPr lang="ko-KR" altLang="en-US"/>
          </a:p>
        </p:txBody>
      </p:sp>
    </p:spTree>
    <p:extLst>
      <p:ext uri="{BB962C8B-B14F-4D97-AF65-F5344CB8AC3E}">
        <p14:creationId xmlns:p14="http://schemas.microsoft.com/office/powerpoint/2010/main" val="99125344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keras.io/application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arxiv.org/abs/1409.1556"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rxiv.org/abs/1512.03385"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arxiv.org/abs/1409.4842"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keras.io/preprocessing/image/"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www.kaggle.com/c/state-farm-distracted-driver-detection"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www.kaggle.com/c/rsna-pneumonia-detection-challenge"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www.kaggle.com/mlg-ulb/creditcardfraud"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www.kaggle.com/c/fake-news"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image-net.org/index"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1</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2605083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These CNN models were trained using the ImageNet data.</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“Top-1 Accuracy” is the accuracy in the usual sense.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There is another often used accuracy measure called “Top-5 Accuracy”.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Here, the prediction is scored as correct if any of the top 5 most probable labels matches with the true label.</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More information can be found at: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hlinkClick r:id="rId3"/>
                  </a:rPr>
                  <a:t>https://keras.io/applications/</a:t>
                </a: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10</a:t>
            </a:fld>
            <a:endParaRPr lang="ko-KR" altLang="en-US"/>
          </a:p>
        </p:txBody>
      </p:sp>
    </p:spTree>
    <p:extLst>
      <p:ext uri="{BB962C8B-B14F-4D97-AF65-F5344CB8AC3E}">
        <p14:creationId xmlns:p14="http://schemas.microsoft.com/office/powerpoint/2010/main" val="32003764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More information can be found in the original paper by the authors K. </a:t>
                </a:r>
                <a:r>
                  <a:rPr lang="en-US" altLang="ko-KR" dirty="0" err="1"/>
                  <a:t>Simonyan</a:t>
                </a:r>
                <a:r>
                  <a:rPr lang="en-US" altLang="ko-KR" dirty="0"/>
                  <a:t> and A. Zisserman.</a:t>
                </a:r>
                <a:endParaRPr lang="en-US" altLang="ko-KR" u="none"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hlinkClick r:id="rId3"/>
                  </a:rPr>
                  <a:t>https://arxiv.org/abs/1409.1556</a:t>
                </a: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11</a:t>
            </a:fld>
            <a:endParaRPr lang="ko-KR" altLang="en-US"/>
          </a:p>
        </p:txBody>
      </p:sp>
    </p:spTree>
    <p:extLst>
      <p:ext uri="{BB962C8B-B14F-4D97-AF65-F5344CB8AC3E}">
        <p14:creationId xmlns:p14="http://schemas.microsoft.com/office/powerpoint/2010/main" val="25271046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More information can be found in the original paper:</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hlinkClick r:id="rId3"/>
                  </a:rPr>
                  <a:t>https://arxiv.org/abs/1512.03385</a:t>
                </a: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12</a:t>
            </a:fld>
            <a:endParaRPr lang="ko-KR" altLang="en-US"/>
          </a:p>
        </p:txBody>
      </p:sp>
    </p:spTree>
    <p:extLst>
      <p:ext uri="{BB962C8B-B14F-4D97-AF65-F5344CB8AC3E}">
        <p14:creationId xmlns:p14="http://schemas.microsoft.com/office/powerpoint/2010/main" val="11488621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More information can be found in the original paper:</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hlinkClick r:id="rId3"/>
                  </a:rPr>
                  <a:t>https://arxiv.org/abs/1409.4842</a:t>
                </a:r>
                <a:r>
                  <a:rPr lang="en-US" dirty="0"/>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13</a:t>
            </a:fld>
            <a:endParaRPr lang="ko-KR" altLang="en-US"/>
          </a:p>
        </p:txBody>
      </p:sp>
    </p:spTree>
    <p:extLst>
      <p:ext uri="{BB962C8B-B14F-4D97-AF65-F5344CB8AC3E}">
        <p14:creationId xmlns:p14="http://schemas.microsoft.com/office/powerpoint/2010/main" val="26583834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For image rotation, we can use the </a:t>
                </a:r>
                <a:r>
                  <a:rPr lang="en-US" i="1" dirty="0" err="1"/>
                  <a:t>scipy.ndimage.rotate</a:t>
                </a:r>
                <a:r>
                  <a:rPr lang="en-US" i="1" dirty="0"/>
                  <a:t>()</a:t>
                </a:r>
                <a:r>
                  <a:rPr lang="en-US" dirty="0"/>
                  <a:t> function.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For image cropping, sub-setting the image array may work just fine.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For image resizing, we may use the </a:t>
                </a:r>
                <a:r>
                  <a:rPr lang="en-US" altLang="ko-KR" i="1" dirty="0"/>
                  <a:t>cv2.resize() </a:t>
                </a:r>
                <a:r>
                  <a:rPr lang="en-US" altLang="ko-KR" dirty="0"/>
                  <a:t>function for instance.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For image blurring, we may use the </a:t>
                </a:r>
                <a:r>
                  <a:rPr lang="en-US" altLang="ko-KR" i="1" dirty="0"/>
                  <a:t>cv2.GaussianBlur() </a:t>
                </a:r>
                <a:r>
                  <a:rPr lang="en-US" altLang="ko-KR" dirty="0"/>
                  <a:t>function for instance.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Please, also consider </a:t>
                </a:r>
                <a:r>
                  <a:rPr lang="en-US" altLang="ko-KR" dirty="0" err="1"/>
                  <a:t>keras.preprocessing.image.</a:t>
                </a:r>
                <a:r>
                  <a:rPr lang="en-US" altLang="ko-KR" b="1" dirty="0" err="1"/>
                  <a:t>ImageDataGenerator</a:t>
                </a:r>
                <a:r>
                  <a:rPr lang="en-US" altLang="ko-KR" b="1" dirty="0"/>
                  <a:t>() </a:t>
                </a:r>
                <a:r>
                  <a:rPr lang="en-US" altLang="ko-KR" dirty="0"/>
                  <a:t>function for loading and preprocessing image data.</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More information can be found at: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hlinkClick r:id="rId3"/>
                  </a:rPr>
                  <a:t>https://keras.io/preprocessing/image/</a:t>
                </a: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14</a:t>
            </a:fld>
            <a:endParaRPr lang="ko-KR" altLang="en-US"/>
          </a:p>
        </p:txBody>
      </p:sp>
    </p:spTree>
    <p:extLst>
      <p:ext uri="{BB962C8B-B14F-4D97-AF65-F5344CB8AC3E}">
        <p14:creationId xmlns:p14="http://schemas.microsoft.com/office/powerpoint/2010/main" val="16865401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endParaRPr lang="ko-KR" altLang="en-US" dirty="0"/>
          </a:p>
          <a:p>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15</a:t>
            </a:fld>
            <a:endParaRPr lang="ko-KR" altLang="en-US"/>
          </a:p>
        </p:txBody>
      </p:sp>
    </p:spTree>
    <p:extLst>
      <p:ext uri="{BB962C8B-B14F-4D97-AF65-F5344CB8AC3E}">
        <p14:creationId xmlns:p14="http://schemas.microsoft.com/office/powerpoint/2010/main" val="14100341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9913062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Of 285 million people who are visually impaired, 90% are living in developing country.</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17</a:t>
            </a:fld>
            <a:endParaRPr lang="ko-KR" altLang="en-US"/>
          </a:p>
        </p:txBody>
      </p:sp>
    </p:spTree>
    <p:extLst>
      <p:ext uri="{BB962C8B-B14F-4D97-AF65-F5344CB8AC3E}">
        <p14:creationId xmlns:p14="http://schemas.microsoft.com/office/powerpoint/2010/main" val="5634270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Over 90% of visual impairment result from chronic causes and over 80% of visual impairment could have been prevented by a proper intervention on each </a:t>
                </a:r>
                <a:r>
                  <a:rPr lang="en-US" altLang="ko-KR" dirty="0"/>
                  <a:t>life stage. Timely treatment of disease can save $120m each year.</a:t>
                </a: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18</a:t>
            </a:fld>
            <a:endParaRPr lang="ko-KR" altLang="en-US"/>
          </a:p>
        </p:txBody>
      </p:sp>
    </p:spTree>
    <p:extLst>
      <p:ext uri="{BB962C8B-B14F-4D97-AF65-F5344CB8AC3E}">
        <p14:creationId xmlns:p14="http://schemas.microsoft.com/office/powerpoint/2010/main" val="35134269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19</a:t>
            </a:fld>
            <a:endParaRPr lang="ko-KR" altLang="en-US"/>
          </a:p>
        </p:txBody>
      </p:sp>
    </p:spTree>
    <p:extLst>
      <p:ext uri="{BB962C8B-B14F-4D97-AF65-F5344CB8AC3E}">
        <p14:creationId xmlns:p14="http://schemas.microsoft.com/office/powerpoint/2010/main" val="3498217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2</a:t>
            </a:fld>
            <a:endParaRPr lang="ko-KR" altLang="en-US"/>
          </a:p>
        </p:txBody>
      </p:sp>
    </p:spTree>
    <p:extLst>
      <p:ext uri="{BB962C8B-B14F-4D97-AF65-F5344CB8AC3E}">
        <p14:creationId xmlns:p14="http://schemas.microsoft.com/office/powerpoint/2010/main" val="2780473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Underprivileged people are more prone to contract a disease than other people. Visual impairment is one of the main causes of poverty, and once those who are visually impaired are recovered, they can</a:t>
                </a:r>
                <a:r>
                  <a:rPr lang="ko-KR" altLang="en-US" dirty="0"/>
                  <a:t> </a:t>
                </a:r>
                <a:r>
                  <a:rPr lang="en-US" altLang="ko-KR" dirty="0"/>
                  <a:t>return</a:t>
                </a:r>
                <a:r>
                  <a:rPr lang="ko-KR" altLang="en-US" dirty="0"/>
                  <a:t> </a:t>
                </a:r>
                <a:r>
                  <a:rPr lang="en-US" altLang="ko-KR" dirty="0"/>
                  <a:t>to economically active population and recover </a:t>
                </a:r>
                <a:r>
                  <a:rPr lang="en-US" dirty="0"/>
                  <a:t>productivity. </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20</a:t>
            </a:fld>
            <a:endParaRPr lang="ko-KR" altLang="en-US"/>
          </a:p>
        </p:txBody>
      </p:sp>
    </p:spTree>
    <p:extLst>
      <p:ext uri="{BB962C8B-B14F-4D97-AF65-F5344CB8AC3E}">
        <p14:creationId xmlns:p14="http://schemas.microsoft.com/office/powerpoint/2010/main" val="37360010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21</a:t>
            </a:fld>
            <a:endParaRPr lang="ko-KR" altLang="en-US"/>
          </a:p>
        </p:txBody>
      </p:sp>
    </p:spTree>
    <p:extLst>
      <p:ext uri="{BB962C8B-B14F-4D97-AF65-F5344CB8AC3E}">
        <p14:creationId xmlns:p14="http://schemas.microsoft.com/office/powerpoint/2010/main" val="25532447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22</a:t>
            </a:fld>
            <a:endParaRPr lang="ko-KR" altLang="en-US"/>
          </a:p>
        </p:txBody>
      </p:sp>
    </p:spTree>
    <p:extLst>
      <p:ext uri="{BB962C8B-B14F-4D97-AF65-F5344CB8AC3E}">
        <p14:creationId xmlns:p14="http://schemas.microsoft.com/office/powerpoint/2010/main" val="1890648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23</a:t>
            </a:fld>
            <a:endParaRPr lang="ko-KR" altLang="en-US"/>
          </a:p>
        </p:txBody>
      </p:sp>
    </p:spTree>
    <p:extLst>
      <p:ext uri="{BB962C8B-B14F-4D97-AF65-F5344CB8AC3E}">
        <p14:creationId xmlns:p14="http://schemas.microsoft.com/office/powerpoint/2010/main" val="33482814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24</a:t>
            </a:fld>
            <a:endParaRPr lang="ko-KR" altLang="en-US"/>
          </a:p>
        </p:txBody>
      </p:sp>
    </p:spTree>
    <p:extLst>
      <p:ext uri="{BB962C8B-B14F-4D97-AF65-F5344CB8AC3E}">
        <p14:creationId xmlns:p14="http://schemas.microsoft.com/office/powerpoint/2010/main" val="10712711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25</a:t>
            </a:fld>
            <a:endParaRPr lang="ko-KR" altLang="en-US"/>
          </a:p>
        </p:txBody>
      </p:sp>
    </p:spTree>
    <p:extLst>
      <p:ext uri="{BB962C8B-B14F-4D97-AF65-F5344CB8AC3E}">
        <p14:creationId xmlns:p14="http://schemas.microsoft.com/office/powerpoint/2010/main" val="174616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26</a:t>
            </a:fld>
            <a:endParaRPr lang="ko-KR" altLang="en-US"/>
          </a:p>
        </p:txBody>
      </p:sp>
    </p:spTree>
    <p:extLst>
      <p:ext uri="{BB962C8B-B14F-4D97-AF65-F5344CB8AC3E}">
        <p14:creationId xmlns:p14="http://schemas.microsoft.com/office/powerpoint/2010/main" val="16023604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27</a:t>
            </a:fld>
            <a:endParaRPr lang="ko-KR" altLang="en-US"/>
          </a:p>
        </p:txBody>
      </p:sp>
    </p:spTree>
    <p:extLst>
      <p:ext uri="{BB962C8B-B14F-4D97-AF65-F5344CB8AC3E}">
        <p14:creationId xmlns:p14="http://schemas.microsoft.com/office/powerpoint/2010/main" val="34045100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28</a:t>
            </a:fld>
            <a:endParaRPr lang="ko-KR" altLang="en-US"/>
          </a:p>
        </p:txBody>
      </p:sp>
    </p:spTree>
    <p:extLst>
      <p:ext uri="{BB962C8B-B14F-4D97-AF65-F5344CB8AC3E}">
        <p14:creationId xmlns:p14="http://schemas.microsoft.com/office/powerpoint/2010/main" val="39418989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29</a:t>
            </a:fld>
            <a:endParaRPr lang="ko-KR" altLang="en-US"/>
          </a:p>
        </p:txBody>
      </p:sp>
    </p:spTree>
    <p:extLst>
      <p:ext uri="{BB962C8B-B14F-4D97-AF65-F5344CB8AC3E}">
        <p14:creationId xmlns:p14="http://schemas.microsoft.com/office/powerpoint/2010/main" val="24652708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3</a:t>
            </a:fld>
            <a:endParaRPr lang="ko-KR" altLang="en-US"/>
          </a:p>
        </p:txBody>
      </p:sp>
    </p:spTree>
    <p:extLst>
      <p:ext uri="{BB962C8B-B14F-4D97-AF65-F5344CB8AC3E}">
        <p14:creationId xmlns:p14="http://schemas.microsoft.com/office/powerpoint/2010/main" val="5157668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30</a:t>
            </a:fld>
            <a:endParaRPr lang="ko-KR" altLang="en-US"/>
          </a:p>
        </p:txBody>
      </p:sp>
    </p:spTree>
    <p:extLst>
      <p:ext uri="{BB962C8B-B14F-4D97-AF65-F5344CB8AC3E}">
        <p14:creationId xmlns:p14="http://schemas.microsoft.com/office/powerpoint/2010/main" val="23015977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Further actions to be taken</a:t>
                </a:r>
              </a:p>
              <a:p>
                <a:pPr marL="182563" indent="-182563">
                  <a:spcAft>
                    <a:spcPts val="800"/>
                  </a:spcAft>
                  <a:buClr>
                    <a:srgbClr val="193EB0"/>
                  </a:buClr>
                  <a:buFont typeface="SamsungOne 400" panose="020B0503030303020204" pitchFamily="34" charset="0"/>
                  <a:buChar char="‣"/>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Make sure that the device is incorporated into the national health insurance policy of Vietnam</a:t>
                </a:r>
              </a:p>
              <a:p>
                <a:pPr marL="182563" indent="-182563">
                  <a:spcAft>
                    <a:spcPts val="800"/>
                  </a:spcAft>
                  <a:buClr>
                    <a:srgbClr val="193EB0"/>
                  </a:buClr>
                  <a:buFont typeface="SamsungOne 400" panose="020B0503030303020204" pitchFamily="34" charset="0"/>
                  <a:buChar char="‣"/>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Approval would mean that patients will not be put on financial burden, and also that medical staff will not be overburdened</a:t>
                </a:r>
              </a:p>
              <a:p>
                <a:pPr marL="182563" indent="-182563">
                  <a:spcAft>
                    <a:spcPts val="800"/>
                  </a:spcAft>
                  <a:buClr>
                    <a:srgbClr val="193EB0"/>
                  </a:buClr>
                  <a:buFont typeface="SamsungOne 400" panose="020B0503030303020204" pitchFamily="34" charset="0"/>
                  <a:buChar char="‣"/>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Plan to conduct a research on socio-economic effects of implementing EYELIKE to the communities, and the patient’s behavioral changes occurred by improved healthcare access</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31</a:t>
            </a:fld>
            <a:endParaRPr lang="ko-KR" altLang="en-US"/>
          </a:p>
        </p:txBody>
      </p:sp>
    </p:spTree>
    <p:extLst>
      <p:ext uri="{BB962C8B-B14F-4D97-AF65-F5344CB8AC3E}">
        <p14:creationId xmlns:p14="http://schemas.microsoft.com/office/powerpoint/2010/main" val="394321581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2357364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r>
                <a:br>
                  <a:rPr lang="en-US" dirty="0"/>
                </a:br>
                <a:r>
                  <a:rPr lang="en-US" dirty="0"/>
                  <a:t>More information can be found at Kaggle: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hlinkClick r:id="rId3"/>
                  </a:rPr>
                  <a:t>https://www.kaggle.com/c/state-farm-distracted-driver-detection</a:t>
                </a: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 </a:t>
                </a:r>
                <a:r>
                  <a:rPr lang="en-US" altLang="ko-KR" sz="1200" dirty="0">
                    <a:latin typeface="Times New Roman" panose="02020603050405020304" pitchFamily="18" charset="0"/>
                    <a:cs typeface="Times New Roman" panose="02020603050405020304" pitchFamily="18" charset="0"/>
                  </a:rPr>
                  <a:t>There are 10 driver states: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solidFill>
                      <a:srgbClr val="0070C0"/>
                    </a:solidFill>
                    <a:latin typeface="Times New Roman" panose="02020603050405020304" pitchFamily="18" charset="0"/>
                    <a:cs typeface="Times New Roman" panose="02020603050405020304" pitchFamily="18" charset="0"/>
                  </a:rPr>
                  <a:t>0: safe driving</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solidFill>
                      <a:srgbClr val="0070C0"/>
                    </a:solidFill>
                    <a:latin typeface="Times New Roman" panose="02020603050405020304" pitchFamily="18" charset="0"/>
                    <a:cs typeface="Times New Roman" panose="02020603050405020304" pitchFamily="18" charset="0"/>
                  </a:rPr>
                  <a:t>1:</a:t>
                </a:r>
                <a:r>
                  <a:rPr lang="en-US" altLang="ko-KR" sz="1200" dirty="0">
                    <a:latin typeface="Times New Roman" panose="02020603050405020304" pitchFamily="18" charset="0"/>
                    <a:cs typeface="Times New Roman" panose="02020603050405020304" pitchFamily="18" charset="0"/>
                  </a:rPr>
                  <a:t> texting – right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2: talking on the phone – right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3: texting – left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4: talking on the phone – left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5: operating the radio</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6: drinking</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7: reaching behind</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8: hair and makeup</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9: talking to passenger</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By r</a:t>
                </a:r>
                <a:r>
                  <a:rPr lang="en-US" altLang="ko-KR" dirty="0"/>
                  <a:t>etraining the</a:t>
                </a:r>
                <a:r>
                  <a:rPr lang="ko-KR" altLang="en-US" dirty="0"/>
                  <a:t> </a:t>
                </a:r>
                <a:r>
                  <a:rPr lang="en-US" altLang="ko-KR" dirty="0"/>
                  <a:t>whole</a:t>
                </a:r>
                <a:r>
                  <a:rPr lang="ko-KR" altLang="en-US" dirty="0"/>
                  <a:t> </a:t>
                </a:r>
                <a:r>
                  <a:rPr lang="en-US" altLang="ko-KR" dirty="0"/>
                  <a:t>network</a:t>
                </a:r>
                <a:r>
                  <a:rPr lang="ko-KR" altLang="en-US" dirty="0"/>
                  <a:t> </a:t>
                </a:r>
                <a:r>
                  <a:rPr lang="en-US" altLang="ko-KR" dirty="0"/>
                  <a:t>instead</a:t>
                </a:r>
                <a:r>
                  <a:rPr lang="ko-KR" altLang="en-US" dirty="0"/>
                  <a:t> </a:t>
                </a:r>
                <a:r>
                  <a:rPr lang="en-US" altLang="ko-KR" dirty="0"/>
                  <a:t>of</a:t>
                </a:r>
                <a:r>
                  <a:rPr lang="ko-KR" altLang="en-US" dirty="0"/>
                  <a:t> </a:t>
                </a:r>
                <a:r>
                  <a:rPr lang="en-US" altLang="ko-KR" dirty="0"/>
                  <a:t>just</a:t>
                </a:r>
                <a:r>
                  <a:rPr lang="ko-KR" altLang="en-US" dirty="0"/>
                  <a:t> </a:t>
                </a:r>
                <a:r>
                  <a:rPr lang="en-US" altLang="ko-KR" dirty="0"/>
                  <a:t>“fine-tuning”, we may achieve a higher accuracy.</a:t>
                </a: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33</a:t>
            </a:fld>
            <a:endParaRPr lang="ko-KR" altLang="en-US"/>
          </a:p>
        </p:txBody>
      </p:sp>
    </p:spTree>
    <p:extLst>
      <p:ext uri="{BB962C8B-B14F-4D97-AF65-F5344CB8AC3E}">
        <p14:creationId xmlns:p14="http://schemas.microsoft.com/office/powerpoint/2010/main" val="28905464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t>
                </a:r>
                <a:r>
                  <a:rPr lang="en-US" altLang="ko-KR" sz="1200" dirty="0">
                    <a:latin typeface="Times New Roman" panose="02020603050405020304" pitchFamily="18" charset="0"/>
                    <a:cs typeface="Times New Roman" panose="02020603050405020304" pitchFamily="18" charset="0"/>
                  </a:rPr>
                  <a:t>RSNA is an international society of radiologists, medical physicists and other medical professionals.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 By retraining the</a:t>
                </a:r>
                <a:r>
                  <a:rPr lang="ko-KR" altLang="en-US" dirty="0"/>
                  <a:t> </a:t>
                </a:r>
                <a:r>
                  <a:rPr lang="en-US" altLang="ko-KR" dirty="0"/>
                  <a:t>whole</a:t>
                </a:r>
                <a:r>
                  <a:rPr lang="ko-KR" altLang="en-US" dirty="0"/>
                  <a:t> </a:t>
                </a:r>
                <a:r>
                  <a:rPr lang="en-US" altLang="ko-KR" dirty="0"/>
                  <a:t>network</a:t>
                </a:r>
                <a:r>
                  <a:rPr lang="ko-KR" altLang="en-US" dirty="0"/>
                  <a:t> </a:t>
                </a:r>
                <a:r>
                  <a:rPr lang="en-US" altLang="ko-KR" dirty="0"/>
                  <a:t>instead</a:t>
                </a:r>
                <a:r>
                  <a:rPr lang="ko-KR" altLang="en-US" dirty="0"/>
                  <a:t> </a:t>
                </a:r>
                <a:r>
                  <a:rPr lang="en-US" altLang="ko-KR" dirty="0"/>
                  <a:t>of</a:t>
                </a:r>
                <a:r>
                  <a:rPr lang="ko-KR" altLang="en-US" dirty="0"/>
                  <a:t> </a:t>
                </a:r>
                <a:r>
                  <a:rPr lang="en-US" altLang="ko-KR" dirty="0"/>
                  <a:t>just</a:t>
                </a:r>
                <a:r>
                  <a:rPr lang="ko-KR" altLang="en-US" dirty="0"/>
                  <a:t> </a:t>
                </a:r>
                <a:r>
                  <a:rPr lang="en-US" altLang="ko-KR" dirty="0"/>
                  <a:t>“fine-tuning”, we may achieve a higher accuracy.</a:t>
                </a: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More information can be found at Kaggle: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hlinkClick r:id="rId3"/>
                  </a:rPr>
                  <a:t>https://www.kaggle.com/c/rsna-pneumonia-detection-challenge</a:t>
                </a: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34</a:t>
            </a:fld>
            <a:endParaRPr lang="ko-KR" altLang="en-US"/>
          </a:p>
        </p:txBody>
      </p:sp>
    </p:spTree>
    <p:extLst>
      <p:ext uri="{BB962C8B-B14F-4D97-AF65-F5344CB8AC3E}">
        <p14:creationId xmlns:p14="http://schemas.microsoft.com/office/powerpoint/2010/main" val="34412813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More information can be found at Kaggle: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hlinkClick r:id="rId3"/>
                  </a:rPr>
                  <a:t>https://www.kaggle.com/mlg-ulb/creditcardfraud</a:t>
                </a:r>
                <a:r>
                  <a:rPr lang="en-US" dirty="0"/>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Using accuracy to measure the classification performance does not make sense any more.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Declaring all cases as non-fraudulent will give 99.8% accuracy right away, although this will miss out all the truly fraudulent cases that actually matter.</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It is suggested to use the area under the precision-recall curve (AUPRC) as the performance measure.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For properly training an unbalanced dataset, we can apply one the following methods: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1). Under-sample the dominant class.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2). Over-sample the rare class.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3). Use a resampling method called </a:t>
                </a:r>
                <a:r>
                  <a:rPr lang="en-US" altLang="ko-KR" sz="1200" b="1" i="0" kern="1200" dirty="0">
                    <a:solidFill>
                      <a:schemeClr val="tx1"/>
                    </a:solidFill>
                    <a:effectLst/>
                    <a:latin typeface="+mn-lt"/>
                    <a:ea typeface="+mn-ea"/>
                    <a:cs typeface="+mn-cs"/>
                  </a:rPr>
                  <a:t>SMOTE</a:t>
                </a:r>
                <a:r>
                  <a:rPr lang="en-US" altLang="ko-KR" sz="1200" b="0" i="0" kern="1200" dirty="0">
                    <a:solidFill>
                      <a:schemeClr val="tx1"/>
                    </a:solidFill>
                    <a:effectLst/>
                    <a:latin typeface="+mn-lt"/>
                    <a:ea typeface="+mn-ea"/>
                    <a:cs typeface="+mn-cs"/>
                  </a:rPr>
                  <a:t>(Synthetic Minority Over-sampling Technique)</a:t>
                </a:r>
                <a:r>
                  <a:rPr lang="en-US" dirty="0"/>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The effectiveness of these methods is yet to be tested in this particular problem (please, try it yourself!)</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The features are named “V1”, “V2”, … which do not give “intuitive” meanings any more.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The only features that retain the true names are “time” and “amount”.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This fact complicates the exploratory analysis.</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35</a:t>
            </a:fld>
            <a:endParaRPr lang="ko-KR" altLang="en-US"/>
          </a:p>
        </p:txBody>
      </p:sp>
    </p:spTree>
    <p:extLst>
      <p:ext uri="{BB962C8B-B14F-4D97-AF65-F5344CB8AC3E}">
        <p14:creationId xmlns:p14="http://schemas.microsoft.com/office/powerpoint/2010/main" val="9477913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More information can be found at Kaggle: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hlinkClick r:id="rId3"/>
                  </a:rPr>
                  <a:t>https://www.kaggle.com/c/fake-news</a:t>
                </a: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The first approach would be to follow the standard natural language processing (NLP) methodology.</a:t>
                </a:r>
              </a:p>
              <a:p>
                <a:pPr marL="228600" marR="0" lvl="0" indent="-228600" algn="l" defTabSz="914400" rtl="0" eaLnBrk="1" fontAlgn="auto" latinLnBrk="1" hangingPunct="1">
                  <a:lnSpc>
                    <a:spcPct val="100000"/>
                  </a:lnSpc>
                  <a:spcBef>
                    <a:spcPts val="0"/>
                  </a:spcBef>
                  <a:spcAft>
                    <a:spcPts val="0"/>
                  </a:spcAft>
                  <a:buClrTx/>
                  <a:buSzTx/>
                  <a:buFontTx/>
                  <a:buAutoNum type="arabicPeriod"/>
                  <a:tabLst/>
                  <a:defRPr/>
                </a:pPr>
                <a:r>
                  <a:rPr lang="en-US" dirty="0"/>
                  <a:t>Clean and normalize the data.</a:t>
                </a:r>
              </a:p>
              <a:p>
                <a:pPr marL="228600" marR="0" lvl="0" indent="-228600" algn="l" defTabSz="914400" rtl="0" eaLnBrk="1" fontAlgn="auto" latinLnBrk="1" hangingPunct="1">
                  <a:lnSpc>
                    <a:spcPct val="100000"/>
                  </a:lnSpc>
                  <a:spcBef>
                    <a:spcPts val="0"/>
                  </a:spcBef>
                  <a:spcAft>
                    <a:spcPts val="0"/>
                  </a:spcAft>
                  <a:buClrTx/>
                  <a:buSzTx/>
                  <a:buFontTx/>
                  <a:buAutoNum type="arabicPeriod"/>
                  <a:tabLst/>
                  <a:defRPr/>
                </a:pPr>
                <a:r>
                  <a:rPr lang="en-US" dirty="0"/>
                  <a:t>Represent the news articles as a TF-IDF matrix.</a:t>
                </a:r>
              </a:p>
              <a:p>
                <a:pPr marL="228600" marR="0" lvl="0" indent="-228600" algn="l" defTabSz="914400" rtl="0" eaLnBrk="1" fontAlgn="auto" latinLnBrk="1" hangingPunct="1">
                  <a:lnSpc>
                    <a:spcPct val="100000"/>
                  </a:lnSpc>
                  <a:spcBef>
                    <a:spcPts val="0"/>
                  </a:spcBef>
                  <a:spcAft>
                    <a:spcPts val="0"/>
                  </a:spcAft>
                  <a:buClrTx/>
                  <a:buSzTx/>
                  <a:buFontTx/>
                  <a:buAutoNum type="arabicPeriod"/>
                  <a:tabLst/>
                  <a:defRPr/>
                </a:pPr>
                <a:r>
                  <a:rPr lang="en-US" dirty="0"/>
                  <a:t>Apply unsupervised learning (such as topic modeling, DBSCAN, k-means, etc.) to detect a hidden structure (if any).</a:t>
                </a:r>
              </a:p>
              <a:p>
                <a:pPr marL="228600" marR="0" lvl="0" indent="-228600" algn="l" defTabSz="914400" rtl="0" eaLnBrk="1" fontAlgn="auto" latinLnBrk="1" hangingPunct="1">
                  <a:lnSpc>
                    <a:spcPct val="100000"/>
                  </a:lnSpc>
                  <a:spcBef>
                    <a:spcPts val="0"/>
                  </a:spcBef>
                  <a:spcAft>
                    <a:spcPts val="0"/>
                  </a:spcAft>
                  <a:buClrTx/>
                  <a:buSzTx/>
                  <a:buFontTx/>
                  <a:buAutoNum type="arabicPeriod"/>
                  <a:tabLst/>
                  <a:defRPr/>
                </a:pPr>
                <a:r>
                  <a:rPr lang="en-US" dirty="0"/>
                  <a:t>Carry out the classification analysis (supervised learning).</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OR</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It is also suggested to try LSTM network with embedding representation of the features.</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36</a:t>
            </a:fld>
            <a:endParaRPr lang="ko-KR" altLang="en-US"/>
          </a:p>
        </p:txBody>
      </p:sp>
    </p:spTree>
    <p:extLst>
      <p:ext uri="{BB962C8B-B14F-4D97-AF65-F5344CB8AC3E}">
        <p14:creationId xmlns:p14="http://schemas.microsoft.com/office/powerpoint/2010/main" val="23659606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7D50566-EB7F-4578-83A4-5927877D7F20}" type="slidenum">
              <a:rPr kumimoji="0" lang="ko-KR" altLang="en-US" sz="13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ko-KR" altLang="en-US" sz="13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002679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4828772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 commonly used dataset is that of ImageNet (</a:t>
                </a:r>
                <a:r>
                  <a:rPr lang="en-US" altLang="ko-KR" dirty="0">
                    <a:hlinkClick r:id="rId3"/>
                  </a:rPr>
                  <a:t>http://www.image-net.org/index</a:t>
                </a:r>
                <a:r>
                  <a:rPr lang="en-US" altLang="ko-KR" dirty="0"/>
                  <a:t>) that contains hundred of thousands of images.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These images are organized according to the WordNet hierarchies.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 Often, these models are based on optimized architectures hard to come by on our own in short time.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5</a:t>
            </a:fld>
            <a:endParaRPr lang="ko-KR" altLang="en-US"/>
          </a:p>
        </p:txBody>
      </p:sp>
    </p:spTree>
    <p:extLst>
      <p:ext uri="{BB962C8B-B14F-4D97-AF65-F5344CB8AC3E}">
        <p14:creationId xmlns:p14="http://schemas.microsoft.com/office/powerpoint/2010/main" val="3483234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This diagram shows the layering structure of a convolutional neural network (CNN).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6</a:t>
            </a:fld>
            <a:endParaRPr lang="ko-KR" altLang="en-US"/>
          </a:p>
        </p:txBody>
      </p:sp>
    </p:spTree>
    <p:extLst>
      <p:ext uri="{BB962C8B-B14F-4D97-AF65-F5344CB8AC3E}">
        <p14:creationId xmlns:p14="http://schemas.microsoft.com/office/powerpoint/2010/main" val="35168286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We remove the fully connected layer (classification part) leaving only the convolutional base (feature extraction part).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7</a:t>
            </a:fld>
            <a:endParaRPr lang="ko-KR" altLang="en-US"/>
          </a:p>
        </p:txBody>
      </p:sp>
    </p:spTree>
    <p:extLst>
      <p:ext uri="{BB962C8B-B14F-4D97-AF65-F5344CB8AC3E}">
        <p14:creationId xmlns:p14="http://schemas.microsoft.com/office/powerpoint/2010/main" val="14129387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We implant a new fully connected layer.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Then, have </a:t>
                </a:r>
                <a:r>
                  <a:rPr lang="en-US" b="1" dirty="0"/>
                  <a:t>only this new part trained </a:t>
                </a:r>
                <a:r>
                  <a:rPr lang="en-US" dirty="0"/>
                  <a:t>with a new dataset.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This fine-tuning may result in an acceptably good accuracy or may not depending on the (new) dataset.</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8</a:t>
            </a:fld>
            <a:endParaRPr lang="ko-KR" altLang="en-US"/>
          </a:p>
        </p:txBody>
      </p:sp>
    </p:spTree>
    <p:extLst>
      <p:ext uri="{BB962C8B-B14F-4D97-AF65-F5344CB8AC3E}">
        <p14:creationId xmlns:p14="http://schemas.microsoft.com/office/powerpoint/2010/main" val="4750962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200150" y="1143000"/>
            <a:ext cx="44577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Else, we can implant a new fully connected layer and have </a:t>
                </a:r>
                <a:r>
                  <a:rPr lang="en-US" b="1" dirty="0"/>
                  <a:t>the whole network retrained</a:t>
                </a:r>
                <a:r>
                  <a:rPr lang="en-US" dirty="0"/>
                  <a: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This would cost more time, but usually results in better performance scores.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9</a:t>
            </a:fld>
            <a:endParaRPr lang="ko-KR" altLang="en-US"/>
          </a:p>
        </p:txBody>
      </p:sp>
    </p:spTree>
    <p:extLst>
      <p:ext uri="{BB962C8B-B14F-4D97-AF65-F5344CB8AC3E}">
        <p14:creationId xmlns:p14="http://schemas.microsoft.com/office/powerpoint/2010/main" val="30192807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ront Cover">
    <p:bg>
      <p:bgPr>
        <a:solidFill>
          <a:srgbClr val="193EB0"/>
        </a:solidFill>
        <a:effectLst/>
      </p:bgPr>
    </p:bg>
    <p:spTree>
      <p:nvGrpSpPr>
        <p:cNvPr id="1" name=""/>
        <p:cNvGrpSpPr/>
        <p:nvPr/>
      </p:nvGrpSpPr>
      <p:grpSpPr>
        <a:xfrm>
          <a:off x="0" y="0"/>
          <a:ext cx="0" cy="0"/>
          <a:chOff x="0" y="0"/>
          <a:chExt cx="0" cy="0"/>
        </a:xfrm>
      </p:grpSpPr>
      <p:pic>
        <p:nvPicPr>
          <p:cNvPr id="5" name="Picture 3">
            <a:extLst>
              <a:ext uri="{FF2B5EF4-FFF2-40B4-BE49-F238E27FC236}">
                <a16:creationId xmlns:a16="http://schemas.microsoft.com/office/drawing/2014/main" id="{9AECCDBD-7D05-4252-B800-0238F00F67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29154" y="247008"/>
            <a:ext cx="1599011" cy="524091"/>
          </a:xfrm>
          <a:prstGeom prst="rect">
            <a:avLst/>
          </a:prstGeom>
        </p:spPr>
      </p:pic>
      <p:sp>
        <p:nvSpPr>
          <p:cNvPr id="7" name="Freeform 5">
            <a:extLst>
              <a:ext uri="{FF2B5EF4-FFF2-40B4-BE49-F238E27FC236}">
                <a16:creationId xmlns:a16="http://schemas.microsoft.com/office/drawing/2014/main" id="{2E33A412-51E5-4F8E-A95F-B2714AEA6F4F}"/>
              </a:ext>
            </a:extLst>
          </p:cNvPr>
          <p:cNvSpPr>
            <a:spLocks noEditPoints="1"/>
          </p:cNvSpPr>
          <p:nvPr userDrawn="1"/>
        </p:nvSpPr>
        <p:spPr bwMode="auto">
          <a:xfrm>
            <a:off x="495902" y="403958"/>
            <a:ext cx="1360963" cy="210192"/>
          </a:xfrm>
          <a:custGeom>
            <a:avLst/>
            <a:gdLst>
              <a:gd name="T0" fmla="*/ 82 w 2179"/>
              <a:gd name="T1" fmla="*/ 74 h 334"/>
              <a:gd name="T2" fmla="*/ 140 w 2179"/>
              <a:gd name="T3" fmla="*/ 82 h 334"/>
              <a:gd name="T4" fmla="*/ 218 w 2179"/>
              <a:gd name="T5" fmla="*/ 101 h 334"/>
              <a:gd name="T6" fmla="*/ 112 w 2179"/>
              <a:gd name="T7" fmla="*/ 0 h 334"/>
              <a:gd name="T8" fmla="*/ 4 w 2179"/>
              <a:gd name="T9" fmla="*/ 112 h 334"/>
              <a:gd name="T10" fmla="*/ 145 w 2179"/>
              <a:gd name="T11" fmla="*/ 257 h 334"/>
              <a:gd name="T12" fmla="*/ 84 w 2179"/>
              <a:gd name="T13" fmla="*/ 250 h 334"/>
              <a:gd name="T14" fmla="*/ 0 w 2179"/>
              <a:gd name="T15" fmla="*/ 220 h 334"/>
              <a:gd name="T16" fmla="*/ 113 w 2179"/>
              <a:gd name="T17" fmla="*/ 334 h 334"/>
              <a:gd name="T18" fmla="*/ 223 w 2179"/>
              <a:gd name="T19" fmla="*/ 212 h 334"/>
              <a:gd name="T20" fmla="*/ 1096 w 2179"/>
              <a:gd name="T21" fmla="*/ 91 h 334"/>
              <a:gd name="T22" fmla="*/ 1124 w 2179"/>
              <a:gd name="T23" fmla="*/ 54 h 334"/>
              <a:gd name="T24" fmla="*/ 1152 w 2179"/>
              <a:gd name="T25" fmla="*/ 102 h 334"/>
              <a:gd name="T26" fmla="*/ 1229 w 2179"/>
              <a:gd name="T27" fmla="*/ 80 h 334"/>
              <a:gd name="T28" fmla="*/ 1017 w 2179"/>
              <a:gd name="T29" fmla="*/ 71 h 334"/>
              <a:gd name="T30" fmla="*/ 1157 w 2179"/>
              <a:gd name="T31" fmla="*/ 233 h 334"/>
              <a:gd name="T32" fmla="*/ 1128 w 2179"/>
              <a:gd name="T33" fmla="*/ 277 h 334"/>
              <a:gd name="T34" fmla="*/ 1097 w 2179"/>
              <a:gd name="T35" fmla="*/ 219 h 334"/>
              <a:gd name="T36" fmla="*/ 1014 w 2179"/>
              <a:gd name="T37" fmla="*/ 243 h 334"/>
              <a:gd name="T38" fmla="*/ 1235 w 2179"/>
              <a:gd name="T39" fmla="*/ 262 h 334"/>
              <a:gd name="T40" fmla="*/ 1096 w 2179"/>
              <a:gd name="T41" fmla="*/ 91 h 334"/>
              <a:gd name="T42" fmla="*/ 1730 w 2179"/>
              <a:gd name="T43" fmla="*/ 10 h 334"/>
              <a:gd name="T44" fmla="*/ 1614 w 2179"/>
              <a:gd name="T45" fmla="*/ 319 h 334"/>
              <a:gd name="T46" fmla="*/ 1686 w 2179"/>
              <a:gd name="T47" fmla="*/ 60 h 334"/>
              <a:gd name="T48" fmla="*/ 1876 w 2179"/>
              <a:gd name="T49" fmla="*/ 319 h 334"/>
              <a:gd name="T50" fmla="*/ 1799 w 2179"/>
              <a:gd name="T51" fmla="*/ 10 h 334"/>
              <a:gd name="T52" fmla="*/ 333 w 2179"/>
              <a:gd name="T53" fmla="*/ 10 h 334"/>
              <a:gd name="T54" fmla="*/ 360 w 2179"/>
              <a:gd name="T55" fmla="*/ 322 h 334"/>
              <a:gd name="T56" fmla="*/ 446 w 2179"/>
              <a:gd name="T57" fmla="*/ 322 h 334"/>
              <a:gd name="T58" fmla="*/ 472 w 2179"/>
              <a:gd name="T59" fmla="*/ 10 h 334"/>
              <a:gd name="T60" fmla="*/ 804 w 2179"/>
              <a:gd name="T61" fmla="*/ 10 h 334"/>
              <a:gd name="T62" fmla="*/ 725 w 2179"/>
              <a:gd name="T63" fmla="*/ 10 h 334"/>
              <a:gd name="T64" fmla="*/ 592 w 2179"/>
              <a:gd name="T65" fmla="*/ 322 h 334"/>
              <a:gd name="T66" fmla="*/ 671 w 2179"/>
              <a:gd name="T67" fmla="*/ 33 h 334"/>
              <a:gd name="T68" fmla="*/ 804 w 2179"/>
              <a:gd name="T69" fmla="*/ 322 h 334"/>
              <a:gd name="T70" fmla="*/ 860 w 2179"/>
              <a:gd name="T71" fmla="*/ 322 h 334"/>
              <a:gd name="T72" fmla="*/ 931 w 2179"/>
              <a:gd name="T73" fmla="*/ 10 h 334"/>
              <a:gd name="T74" fmla="*/ 1528 w 2179"/>
              <a:gd name="T75" fmla="*/ 10 h 334"/>
              <a:gd name="T76" fmla="*/ 1449 w 2179"/>
              <a:gd name="T77" fmla="*/ 241 h 334"/>
              <a:gd name="T78" fmla="*/ 1418 w 2179"/>
              <a:gd name="T79" fmla="*/ 275 h 334"/>
              <a:gd name="T80" fmla="*/ 1388 w 2179"/>
              <a:gd name="T81" fmla="*/ 241 h 334"/>
              <a:gd name="T82" fmla="*/ 1309 w 2179"/>
              <a:gd name="T83" fmla="*/ 10 h 334"/>
              <a:gd name="T84" fmla="*/ 1310 w 2179"/>
              <a:gd name="T85" fmla="*/ 254 h 334"/>
              <a:gd name="T86" fmla="*/ 1527 w 2179"/>
              <a:gd name="T87" fmla="*/ 254 h 334"/>
              <a:gd name="T88" fmla="*/ 1528 w 2179"/>
              <a:gd name="T89" fmla="*/ 10 h 334"/>
              <a:gd name="T90" fmla="*/ 2069 w 2179"/>
              <a:gd name="T91" fmla="*/ 192 h 334"/>
              <a:gd name="T92" fmla="*/ 2101 w 2179"/>
              <a:gd name="T93" fmla="*/ 237 h 334"/>
              <a:gd name="T94" fmla="*/ 2068 w 2179"/>
              <a:gd name="T95" fmla="*/ 272 h 334"/>
              <a:gd name="T96" fmla="*/ 2035 w 2179"/>
              <a:gd name="T97" fmla="*/ 237 h 334"/>
              <a:gd name="T98" fmla="*/ 2037 w 2179"/>
              <a:gd name="T99" fmla="*/ 80 h 334"/>
              <a:gd name="T100" fmla="*/ 2099 w 2179"/>
              <a:gd name="T101" fmla="*/ 80 h 334"/>
              <a:gd name="T102" fmla="*/ 2100 w 2179"/>
              <a:gd name="T103" fmla="*/ 110 h 334"/>
              <a:gd name="T104" fmla="*/ 2178 w 2179"/>
              <a:gd name="T105" fmla="*/ 99 h 334"/>
              <a:gd name="T106" fmla="*/ 2068 w 2179"/>
              <a:gd name="T107" fmla="*/ 2 h 334"/>
              <a:gd name="T108" fmla="*/ 1958 w 2179"/>
              <a:gd name="T109" fmla="*/ 99 h 334"/>
              <a:gd name="T110" fmla="*/ 1959 w 2179"/>
              <a:gd name="T111" fmla="*/ 251 h 334"/>
              <a:gd name="T112" fmla="*/ 2178 w 2179"/>
              <a:gd name="T113" fmla="*/ 251 h 334"/>
              <a:gd name="T114" fmla="*/ 2179 w 2179"/>
              <a:gd name="T115" fmla="*/ 147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79" h="334">
                <a:moveTo>
                  <a:pt x="83" y="91"/>
                </a:moveTo>
                <a:cubicBezTo>
                  <a:pt x="81" y="84"/>
                  <a:pt x="82" y="78"/>
                  <a:pt x="82" y="74"/>
                </a:cubicBezTo>
                <a:cubicBezTo>
                  <a:pt x="84" y="64"/>
                  <a:pt x="91" y="53"/>
                  <a:pt x="111" y="53"/>
                </a:cubicBezTo>
                <a:cubicBezTo>
                  <a:pt x="129" y="53"/>
                  <a:pt x="140" y="65"/>
                  <a:pt x="140" y="82"/>
                </a:cubicBezTo>
                <a:cubicBezTo>
                  <a:pt x="140" y="101"/>
                  <a:pt x="140" y="101"/>
                  <a:pt x="140" y="101"/>
                </a:cubicBezTo>
                <a:cubicBezTo>
                  <a:pt x="218" y="101"/>
                  <a:pt x="218" y="101"/>
                  <a:pt x="218" y="101"/>
                </a:cubicBezTo>
                <a:cubicBezTo>
                  <a:pt x="218" y="79"/>
                  <a:pt x="218" y="79"/>
                  <a:pt x="218" y="79"/>
                </a:cubicBezTo>
                <a:cubicBezTo>
                  <a:pt x="218" y="11"/>
                  <a:pt x="156" y="0"/>
                  <a:pt x="112" y="0"/>
                </a:cubicBezTo>
                <a:cubicBezTo>
                  <a:pt x="57" y="0"/>
                  <a:pt x="12" y="19"/>
                  <a:pt x="4" y="70"/>
                </a:cubicBezTo>
                <a:cubicBezTo>
                  <a:pt x="1" y="84"/>
                  <a:pt x="1" y="96"/>
                  <a:pt x="4" y="112"/>
                </a:cubicBezTo>
                <a:cubicBezTo>
                  <a:pt x="18" y="175"/>
                  <a:pt x="128" y="194"/>
                  <a:pt x="145" y="234"/>
                </a:cubicBezTo>
                <a:cubicBezTo>
                  <a:pt x="148" y="241"/>
                  <a:pt x="147" y="251"/>
                  <a:pt x="145" y="257"/>
                </a:cubicBezTo>
                <a:cubicBezTo>
                  <a:pt x="143" y="267"/>
                  <a:pt x="136" y="278"/>
                  <a:pt x="115" y="278"/>
                </a:cubicBezTo>
                <a:cubicBezTo>
                  <a:pt x="95" y="278"/>
                  <a:pt x="84" y="267"/>
                  <a:pt x="84" y="250"/>
                </a:cubicBezTo>
                <a:cubicBezTo>
                  <a:pt x="83" y="220"/>
                  <a:pt x="83" y="220"/>
                  <a:pt x="83" y="220"/>
                </a:cubicBezTo>
                <a:cubicBezTo>
                  <a:pt x="0" y="220"/>
                  <a:pt x="0" y="220"/>
                  <a:pt x="0" y="220"/>
                </a:cubicBezTo>
                <a:cubicBezTo>
                  <a:pt x="0" y="244"/>
                  <a:pt x="0" y="244"/>
                  <a:pt x="0" y="244"/>
                </a:cubicBezTo>
                <a:cubicBezTo>
                  <a:pt x="0" y="313"/>
                  <a:pt x="55" y="334"/>
                  <a:pt x="113" y="334"/>
                </a:cubicBezTo>
                <a:cubicBezTo>
                  <a:pt x="169" y="334"/>
                  <a:pt x="216" y="315"/>
                  <a:pt x="223" y="263"/>
                </a:cubicBezTo>
                <a:cubicBezTo>
                  <a:pt x="227" y="236"/>
                  <a:pt x="224" y="218"/>
                  <a:pt x="223" y="212"/>
                </a:cubicBezTo>
                <a:cubicBezTo>
                  <a:pt x="210" y="146"/>
                  <a:pt x="92" y="127"/>
                  <a:pt x="83" y="91"/>
                </a:cubicBezTo>
                <a:moveTo>
                  <a:pt x="1096" y="91"/>
                </a:moveTo>
                <a:cubicBezTo>
                  <a:pt x="1094" y="85"/>
                  <a:pt x="1095" y="79"/>
                  <a:pt x="1096" y="75"/>
                </a:cubicBezTo>
                <a:cubicBezTo>
                  <a:pt x="1098" y="65"/>
                  <a:pt x="1104" y="54"/>
                  <a:pt x="1124" y="54"/>
                </a:cubicBezTo>
                <a:cubicBezTo>
                  <a:pt x="1142" y="54"/>
                  <a:pt x="1152" y="66"/>
                  <a:pt x="1152" y="82"/>
                </a:cubicBezTo>
                <a:cubicBezTo>
                  <a:pt x="1152" y="102"/>
                  <a:pt x="1152" y="102"/>
                  <a:pt x="1152" y="102"/>
                </a:cubicBezTo>
                <a:cubicBezTo>
                  <a:pt x="1229" y="102"/>
                  <a:pt x="1229" y="102"/>
                  <a:pt x="1229" y="102"/>
                </a:cubicBezTo>
                <a:cubicBezTo>
                  <a:pt x="1229" y="80"/>
                  <a:pt x="1229" y="80"/>
                  <a:pt x="1229" y="80"/>
                </a:cubicBezTo>
                <a:cubicBezTo>
                  <a:pt x="1229" y="13"/>
                  <a:pt x="1169" y="2"/>
                  <a:pt x="1125" y="2"/>
                </a:cubicBezTo>
                <a:cubicBezTo>
                  <a:pt x="1070" y="2"/>
                  <a:pt x="1026" y="20"/>
                  <a:pt x="1017" y="71"/>
                </a:cubicBezTo>
                <a:cubicBezTo>
                  <a:pt x="1015" y="84"/>
                  <a:pt x="1015" y="97"/>
                  <a:pt x="1018" y="112"/>
                </a:cubicBezTo>
                <a:cubicBezTo>
                  <a:pt x="1032" y="175"/>
                  <a:pt x="1141" y="193"/>
                  <a:pt x="1157" y="233"/>
                </a:cubicBezTo>
                <a:cubicBezTo>
                  <a:pt x="1160" y="241"/>
                  <a:pt x="1159" y="250"/>
                  <a:pt x="1158" y="256"/>
                </a:cubicBezTo>
                <a:cubicBezTo>
                  <a:pt x="1155" y="267"/>
                  <a:pt x="1148" y="277"/>
                  <a:pt x="1128" y="277"/>
                </a:cubicBezTo>
                <a:cubicBezTo>
                  <a:pt x="1108" y="277"/>
                  <a:pt x="1097" y="266"/>
                  <a:pt x="1097" y="249"/>
                </a:cubicBezTo>
                <a:cubicBezTo>
                  <a:pt x="1097" y="219"/>
                  <a:pt x="1097" y="219"/>
                  <a:pt x="1097" y="219"/>
                </a:cubicBezTo>
                <a:cubicBezTo>
                  <a:pt x="1014" y="219"/>
                  <a:pt x="1014" y="219"/>
                  <a:pt x="1014" y="219"/>
                </a:cubicBezTo>
                <a:cubicBezTo>
                  <a:pt x="1014" y="243"/>
                  <a:pt x="1014" y="243"/>
                  <a:pt x="1014" y="243"/>
                </a:cubicBezTo>
                <a:cubicBezTo>
                  <a:pt x="1014" y="312"/>
                  <a:pt x="1068" y="332"/>
                  <a:pt x="1126" y="332"/>
                </a:cubicBezTo>
                <a:cubicBezTo>
                  <a:pt x="1182" y="332"/>
                  <a:pt x="1228" y="313"/>
                  <a:pt x="1235" y="262"/>
                </a:cubicBezTo>
                <a:cubicBezTo>
                  <a:pt x="1238" y="235"/>
                  <a:pt x="1236" y="218"/>
                  <a:pt x="1234" y="211"/>
                </a:cubicBezTo>
                <a:cubicBezTo>
                  <a:pt x="1221" y="147"/>
                  <a:pt x="1105" y="127"/>
                  <a:pt x="1096" y="91"/>
                </a:cubicBezTo>
                <a:moveTo>
                  <a:pt x="1803" y="261"/>
                </a:moveTo>
                <a:cubicBezTo>
                  <a:pt x="1730" y="10"/>
                  <a:pt x="1730" y="10"/>
                  <a:pt x="1730" y="10"/>
                </a:cubicBezTo>
                <a:cubicBezTo>
                  <a:pt x="1614" y="10"/>
                  <a:pt x="1614" y="10"/>
                  <a:pt x="1614" y="10"/>
                </a:cubicBezTo>
                <a:cubicBezTo>
                  <a:pt x="1614" y="319"/>
                  <a:pt x="1614" y="319"/>
                  <a:pt x="1614" y="319"/>
                </a:cubicBezTo>
                <a:cubicBezTo>
                  <a:pt x="1691" y="319"/>
                  <a:pt x="1691" y="319"/>
                  <a:pt x="1691" y="319"/>
                </a:cubicBezTo>
                <a:cubicBezTo>
                  <a:pt x="1686" y="60"/>
                  <a:pt x="1686" y="60"/>
                  <a:pt x="1686" y="60"/>
                </a:cubicBezTo>
                <a:cubicBezTo>
                  <a:pt x="1765" y="319"/>
                  <a:pt x="1765" y="319"/>
                  <a:pt x="1765" y="319"/>
                </a:cubicBezTo>
                <a:cubicBezTo>
                  <a:pt x="1876" y="319"/>
                  <a:pt x="1876" y="319"/>
                  <a:pt x="1876" y="319"/>
                </a:cubicBezTo>
                <a:cubicBezTo>
                  <a:pt x="1876" y="10"/>
                  <a:pt x="1876" y="10"/>
                  <a:pt x="1876" y="10"/>
                </a:cubicBezTo>
                <a:cubicBezTo>
                  <a:pt x="1799" y="10"/>
                  <a:pt x="1799" y="10"/>
                  <a:pt x="1799" y="10"/>
                </a:cubicBezTo>
                <a:lnTo>
                  <a:pt x="1803" y="261"/>
                </a:lnTo>
                <a:close/>
                <a:moveTo>
                  <a:pt x="333" y="10"/>
                </a:moveTo>
                <a:cubicBezTo>
                  <a:pt x="276" y="322"/>
                  <a:pt x="276" y="322"/>
                  <a:pt x="276" y="322"/>
                </a:cubicBezTo>
                <a:cubicBezTo>
                  <a:pt x="360" y="322"/>
                  <a:pt x="360" y="322"/>
                  <a:pt x="360" y="322"/>
                </a:cubicBezTo>
                <a:cubicBezTo>
                  <a:pt x="403" y="33"/>
                  <a:pt x="403" y="33"/>
                  <a:pt x="403" y="33"/>
                </a:cubicBezTo>
                <a:cubicBezTo>
                  <a:pt x="446" y="322"/>
                  <a:pt x="446" y="322"/>
                  <a:pt x="446" y="322"/>
                </a:cubicBezTo>
                <a:cubicBezTo>
                  <a:pt x="529" y="322"/>
                  <a:pt x="529" y="322"/>
                  <a:pt x="529" y="322"/>
                </a:cubicBezTo>
                <a:cubicBezTo>
                  <a:pt x="472" y="10"/>
                  <a:pt x="472" y="10"/>
                  <a:pt x="472" y="10"/>
                </a:cubicBezTo>
                <a:lnTo>
                  <a:pt x="333" y="10"/>
                </a:lnTo>
                <a:close/>
                <a:moveTo>
                  <a:pt x="804" y="10"/>
                </a:moveTo>
                <a:cubicBezTo>
                  <a:pt x="765" y="254"/>
                  <a:pt x="765" y="254"/>
                  <a:pt x="765" y="254"/>
                </a:cubicBezTo>
                <a:cubicBezTo>
                  <a:pt x="725" y="10"/>
                  <a:pt x="725" y="10"/>
                  <a:pt x="725" y="10"/>
                </a:cubicBezTo>
                <a:cubicBezTo>
                  <a:pt x="598" y="10"/>
                  <a:pt x="598" y="10"/>
                  <a:pt x="598" y="10"/>
                </a:cubicBezTo>
                <a:cubicBezTo>
                  <a:pt x="592" y="322"/>
                  <a:pt x="592" y="322"/>
                  <a:pt x="592" y="322"/>
                </a:cubicBezTo>
                <a:cubicBezTo>
                  <a:pt x="669" y="322"/>
                  <a:pt x="669" y="322"/>
                  <a:pt x="669" y="322"/>
                </a:cubicBezTo>
                <a:cubicBezTo>
                  <a:pt x="671" y="33"/>
                  <a:pt x="671" y="33"/>
                  <a:pt x="671" y="33"/>
                </a:cubicBezTo>
                <a:cubicBezTo>
                  <a:pt x="725" y="322"/>
                  <a:pt x="725" y="322"/>
                  <a:pt x="725" y="322"/>
                </a:cubicBezTo>
                <a:cubicBezTo>
                  <a:pt x="804" y="322"/>
                  <a:pt x="804" y="322"/>
                  <a:pt x="804" y="322"/>
                </a:cubicBezTo>
                <a:cubicBezTo>
                  <a:pt x="858" y="33"/>
                  <a:pt x="858" y="33"/>
                  <a:pt x="858" y="33"/>
                </a:cubicBezTo>
                <a:cubicBezTo>
                  <a:pt x="860" y="322"/>
                  <a:pt x="860" y="322"/>
                  <a:pt x="860" y="322"/>
                </a:cubicBezTo>
                <a:cubicBezTo>
                  <a:pt x="938" y="322"/>
                  <a:pt x="938" y="322"/>
                  <a:pt x="938" y="322"/>
                </a:cubicBezTo>
                <a:cubicBezTo>
                  <a:pt x="931" y="10"/>
                  <a:pt x="931" y="10"/>
                  <a:pt x="931" y="10"/>
                </a:cubicBezTo>
                <a:lnTo>
                  <a:pt x="804" y="10"/>
                </a:lnTo>
                <a:close/>
                <a:moveTo>
                  <a:pt x="1528" y="10"/>
                </a:moveTo>
                <a:cubicBezTo>
                  <a:pt x="1449" y="10"/>
                  <a:pt x="1449" y="10"/>
                  <a:pt x="1449" y="10"/>
                </a:cubicBezTo>
                <a:cubicBezTo>
                  <a:pt x="1449" y="241"/>
                  <a:pt x="1449" y="241"/>
                  <a:pt x="1449" y="241"/>
                </a:cubicBezTo>
                <a:cubicBezTo>
                  <a:pt x="1449" y="245"/>
                  <a:pt x="1449" y="249"/>
                  <a:pt x="1448" y="253"/>
                </a:cubicBezTo>
                <a:cubicBezTo>
                  <a:pt x="1447" y="260"/>
                  <a:pt x="1440" y="275"/>
                  <a:pt x="1418" y="275"/>
                </a:cubicBezTo>
                <a:cubicBezTo>
                  <a:pt x="1397" y="275"/>
                  <a:pt x="1390" y="260"/>
                  <a:pt x="1389" y="253"/>
                </a:cubicBezTo>
                <a:cubicBezTo>
                  <a:pt x="1388" y="249"/>
                  <a:pt x="1388" y="245"/>
                  <a:pt x="1388" y="241"/>
                </a:cubicBezTo>
                <a:cubicBezTo>
                  <a:pt x="1388" y="10"/>
                  <a:pt x="1388" y="10"/>
                  <a:pt x="1388" y="10"/>
                </a:cubicBezTo>
                <a:cubicBezTo>
                  <a:pt x="1309" y="10"/>
                  <a:pt x="1309" y="10"/>
                  <a:pt x="1309" y="10"/>
                </a:cubicBezTo>
                <a:cubicBezTo>
                  <a:pt x="1309" y="234"/>
                  <a:pt x="1309" y="234"/>
                  <a:pt x="1309" y="234"/>
                </a:cubicBezTo>
                <a:cubicBezTo>
                  <a:pt x="1309" y="239"/>
                  <a:pt x="1309" y="251"/>
                  <a:pt x="1310" y="254"/>
                </a:cubicBezTo>
                <a:cubicBezTo>
                  <a:pt x="1315" y="312"/>
                  <a:pt x="1361" y="331"/>
                  <a:pt x="1418" y="331"/>
                </a:cubicBezTo>
                <a:cubicBezTo>
                  <a:pt x="1476" y="331"/>
                  <a:pt x="1522" y="312"/>
                  <a:pt x="1527" y="254"/>
                </a:cubicBezTo>
                <a:cubicBezTo>
                  <a:pt x="1528" y="251"/>
                  <a:pt x="1528" y="239"/>
                  <a:pt x="1528" y="234"/>
                </a:cubicBezTo>
                <a:lnTo>
                  <a:pt x="1528" y="10"/>
                </a:lnTo>
                <a:close/>
                <a:moveTo>
                  <a:pt x="2069" y="147"/>
                </a:moveTo>
                <a:cubicBezTo>
                  <a:pt x="2069" y="192"/>
                  <a:pt x="2069" y="192"/>
                  <a:pt x="2069" y="192"/>
                </a:cubicBezTo>
                <a:cubicBezTo>
                  <a:pt x="2101" y="192"/>
                  <a:pt x="2101" y="192"/>
                  <a:pt x="2101" y="192"/>
                </a:cubicBezTo>
                <a:cubicBezTo>
                  <a:pt x="2101" y="237"/>
                  <a:pt x="2101" y="237"/>
                  <a:pt x="2101" y="237"/>
                </a:cubicBezTo>
                <a:cubicBezTo>
                  <a:pt x="2101" y="241"/>
                  <a:pt x="2101" y="246"/>
                  <a:pt x="2100" y="249"/>
                </a:cubicBezTo>
                <a:cubicBezTo>
                  <a:pt x="2099" y="258"/>
                  <a:pt x="2091" y="272"/>
                  <a:pt x="2068" y="272"/>
                </a:cubicBezTo>
                <a:cubicBezTo>
                  <a:pt x="2045" y="272"/>
                  <a:pt x="2038" y="258"/>
                  <a:pt x="2036" y="249"/>
                </a:cubicBezTo>
                <a:cubicBezTo>
                  <a:pt x="2036" y="246"/>
                  <a:pt x="2035" y="241"/>
                  <a:pt x="2035" y="237"/>
                </a:cubicBezTo>
                <a:cubicBezTo>
                  <a:pt x="2035" y="95"/>
                  <a:pt x="2035" y="95"/>
                  <a:pt x="2035" y="95"/>
                </a:cubicBezTo>
                <a:cubicBezTo>
                  <a:pt x="2035" y="90"/>
                  <a:pt x="2036" y="85"/>
                  <a:pt x="2037" y="80"/>
                </a:cubicBezTo>
                <a:cubicBezTo>
                  <a:pt x="2038" y="73"/>
                  <a:pt x="2045" y="58"/>
                  <a:pt x="2068" y="58"/>
                </a:cubicBezTo>
                <a:cubicBezTo>
                  <a:pt x="2092" y="58"/>
                  <a:pt x="2098" y="74"/>
                  <a:pt x="2099" y="80"/>
                </a:cubicBezTo>
                <a:cubicBezTo>
                  <a:pt x="2100" y="85"/>
                  <a:pt x="2100" y="92"/>
                  <a:pt x="2100" y="92"/>
                </a:cubicBezTo>
                <a:cubicBezTo>
                  <a:pt x="2100" y="110"/>
                  <a:pt x="2100" y="110"/>
                  <a:pt x="2100" y="110"/>
                </a:cubicBezTo>
                <a:cubicBezTo>
                  <a:pt x="2178" y="110"/>
                  <a:pt x="2178" y="110"/>
                  <a:pt x="2178" y="110"/>
                </a:cubicBezTo>
                <a:cubicBezTo>
                  <a:pt x="2178" y="99"/>
                  <a:pt x="2178" y="99"/>
                  <a:pt x="2178" y="99"/>
                </a:cubicBezTo>
                <a:cubicBezTo>
                  <a:pt x="2178" y="99"/>
                  <a:pt x="2179" y="89"/>
                  <a:pt x="2178" y="79"/>
                </a:cubicBezTo>
                <a:cubicBezTo>
                  <a:pt x="2172" y="20"/>
                  <a:pt x="2124" y="2"/>
                  <a:pt x="2068" y="2"/>
                </a:cubicBezTo>
                <a:cubicBezTo>
                  <a:pt x="2013" y="2"/>
                  <a:pt x="1966" y="21"/>
                  <a:pt x="1959" y="79"/>
                </a:cubicBezTo>
                <a:cubicBezTo>
                  <a:pt x="1958" y="84"/>
                  <a:pt x="1958" y="94"/>
                  <a:pt x="1958" y="99"/>
                </a:cubicBezTo>
                <a:cubicBezTo>
                  <a:pt x="1958" y="230"/>
                  <a:pt x="1958" y="230"/>
                  <a:pt x="1958" y="230"/>
                </a:cubicBezTo>
                <a:cubicBezTo>
                  <a:pt x="1958" y="236"/>
                  <a:pt x="1958" y="241"/>
                  <a:pt x="1959" y="251"/>
                </a:cubicBezTo>
                <a:cubicBezTo>
                  <a:pt x="1964" y="308"/>
                  <a:pt x="2013" y="328"/>
                  <a:pt x="2068" y="328"/>
                </a:cubicBezTo>
                <a:cubicBezTo>
                  <a:pt x="2124" y="328"/>
                  <a:pt x="2173" y="308"/>
                  <a:pt x="2178" y="251"/>
                </a:cubicBezTo>
                <a:cubicBezTo>
                  <a:pt x="2179" y="241"/>
                  <a:pt x="2179" y="236"/>
                  <a:pt x="2179" y="230"/>
                </a:cubicBezTo>
                <a:cubicBezTo>
                  <a:pt x="2179" y="147"/>
                  <a:pt x="2179" y="147"/>
                  <a:pt x="2179" y="147"/>
                </a:cubicBezTo>
                <a:lnTo>
                  <a:pt x="2069" y="14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Calibri"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122419299"/>
      </p:ext>
    </p:extLst>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reak Tim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1041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Back Cover">
    <p:bg>
      <p:bgPr>
        <a:solidFill>
          <a:srgbClr val="193EB0"/>
        </a:solidFill>
        <a:effectLst/>
      </p:bgPr>
    </p:bg>
    <p:spTree>
      <p:nvGrpSpPr>
        <p:cNvPr id="1" name=""/>
        <p:cNvGrpSpPr/>
        <p:nvPr/>
      </p:nvGrpSpPr>
      <p:grpSpPr>
        <a:xfrm>
          <a:off x="0" y="0"/>
          <a:ext cx="0" cy="0"/>
          <a:chOff x="0" y="0"/>
          <a:chExt cx="0" cy="0"/>
        </a:xfrm>
      </p:grpSpPr>
      <p:sp>
        <p:nvSpPr>
          <p:cNvPr id="2" name="직사각형 3">
            <a:extLst>
              <a:ext uri="{FF2B5EF4-FFF2-40B4-BE49-F238E27FC236}">
                <a16:creationId xmlns:a16="http://schemas.microsoft.com/office/drawing/2014/main" id="{E0B13BAC-09FC-4CC2-9256-34384A018D82}"/>
              </a:ext>
            </a:extLst>
          </p:cNvPr>
          <p:cNvSpPr/>
          <p:nvPr userDrawn="1"/>
        </p:nvSpPr>
        <p:spPr>
          <a:xfrm>
            <a:off x="592977" y="5631041"/>
            <a:ext cx="9309848" cy="7309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ko-KR" altLang="en-US"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 panose="020B0503030303020204" pitchFamily="34" charset="0"/>
                <a:cs typeface="+mn-cs"/>
              </a:rPr>
              <a:t>ⓒ</a:t>
            </a:r>
            <a:r>
              <a:rPr kumimoji="0" lang="en-US" altLang="ko-KR" sz="1000" b="0" i="0" u="none" strike="noStrike" kern="1200" cap="none" spc="0" normalizeH="0" baseline="0" noProof="0" dirty="0" smtClean="0">
                <a:ln>
                  <a:noFill/>
                </a:ln>
                <a:solidFill>
                  <a:prstClr val="white"/>
                </a:solidFill>
                <a:effectLst/>
                <a:uLnTx/>
                <a:uFillTx/>
                <a:latin typeface="SamsungOne 400C" panose="020B0506030303020204" pitchFamily="34" charset="0"/>
                <a:ea typeface="SamsungOne 400C" panose="020B0506030303020204" pitchFamily="34" charset="0"/>
                <a:cs typeface="+mn-cs"/>
              </a:rPr>
              <a:t>2020 </a:t>
            </a:r>
            <a:r>
              <a:rPr kumimoji="0" lang="en-US" altLang="ko-KR"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C" panose="020B0506030303020204" pitchFamily="34" charset="0"/>
                <a:cs typeface="+mn-cs"/>
              </a:rPr>
              <a:t>SAMSUNG. All rights reserved.</a:t>
            </a:r>
          </a:p>
          <a:p>
            <a:pPr marL="0" marR="0" lvl="0" indent="0" algn="l" defTabSz="914400" rtl="0" eaLnBrk="1" fontAlgn="auto" latinLnBrk="1" hangingPunct="1">
              <a:lnSpc>
                <a:spcPct val="100000"/>
              </a:lnSpc>
              <a:spcBef>
                <a:spcPts val="600"/>
              </a:spcBef>
              <a:spcAft>
                <a:spcPts val="0"/>
              </a:spcAft>
              <a:buClrTx/>
              <a:buSzTx/>
              <a:buFontTx/>
              <a:buNone/>
              <a:tabLst/>
              <a:defRPr/>
            </a:pPr>
            <a:r>
              <a:rPr kumimoji="0" lang="en-US" altLang="ko-KR"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C" panose="020B0506030303020204" pitchFamily="34" charset="0"/>
                <a:cs typeface="+mn-cs"/>
              </a:rPr>
              <a:t>Samsung Electronics Corporate Citizenship Office holds the copyright of book.</a:t>
            </a:r>
          </a:p>
          <a:p>
            <a:pPr marL="0" marR="0" lvl="0" indent="0" algn="l" defTabSz="914400" rtl="0" eaLnBrk="1" fontAlgn="auto" latinLnBrk="1" hangingPunct="1">
              <a:lnSpc>
                <a:spcPct val="100000"/>
              </a:lnSpc>
              <a:spcBef>
                <a:spcPts val="300"/>
              </a:spcBef>
              <a:spcAft>
                <a:spcPts val="0"/>
              </a:spcAft>
              <a:buClrTx/>
              <a:buSzTx/>
              <a:buFontTx/>
              <a:buNone/>
              <a:tabLst/>
              <a:defRPr/>
            </a:pPr>
            <a:r>
              <a:rPr kumimoji="0" lang="en-US" altLang="ko-KR"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C" panose="020B0506030303020204" pitchFamily="34" charset="0"/>
                <a:cs typeface="+mn-cs"/>
              </a:rPr>
              <a:t>This book is a literary property protected by copyright law so reprint and reproduction without permission are prohibited. </a:t>
            </a:r>
          </a:p>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C" panose="020B0506030303020204" pitchFamily="34" charset="0"/>
                <a:cs typeface="+mn-cs"/>
              </a:rPr>
              <a:t>To use this book other than the curriculum of Samsung innovation Campus or to use the entire or part of this book, you must receive written consent from copyright holder.</a:t>
            </a:r>
          </a:p>
        </p:txBody>
      </p:sp>
      <p:sp>
        <p:nvSpPr>
          <p:cNvPr id="3" name="Freeform 5">
            <a:extLst>
              <a:ext uri="{FF2B5EF4-FFF2-40B4-BE49-F238E27FC236}">
                <a16:creationId xmlns:a16="http://schemas.microsoft.com/office/drawing/2014/main" id="{2E33A412-51E5-4F8E-A95F-B2714AEA6F4F}"/>
              </a:ext>
            </a:extLst>
          </p:cNvPr>
          <p:cNvSpPr>
            <a:spLocks noEditPoints="1"/>
          </p:cNvSpPr>
          <p:nvPr userDrawn="1"/>
        </p:nvSpPr>
        <p:spPr bwMode="auto">
          <a:xfrm>
            <a:off x="8066554" y="403958"/>
            <a:ext cx="1360963" cy="210192"/>
          </a:xfrm>
          <a:custGeom>
            <a:avLst/>
            <a:gdLst>
              <a:gd name="T0" fmla="*/ 82 w 2179"/>
              <a:gd name="T1" fmla="*/ 74 h 334"/>
              <a:gd name="T2" fmla="*/ 140 w 2179"/>
              <a:gd name="T3" fmla="*/ 82 h 334"/>
              <a:gd name="T4" fmla="*/ 218 w 2179"/>
              <a:gd name="T5" fmla="*/ 101 h 334"/>
              <a:gd name="T6" fmla="*/ 112 w 2179"/>
              <a:gd name="T7" fmla="*/ 0 h 334"/>
              <a:gd name="T8" fmla="*/ 4 w 2179"/>
              <a:gd name="T9" fmla="*/ 112 h 334"/>
              <a:gd name="T10" fmla="*/ 145 w 2179"/>
              <a:gd name="T11" fmla="*/ 257 h 334"/>
              <a:gd name="T12" fmla="*/ 84 w 2179"/>
              <a:gd name="T13" fmla="*/ 250 h 334"/>
              <a:gd name="T14" fmla="*/ 0 w 2179"/>
              <a:gd name="T15" fmla="*/ 220 h 334"/>
              <a:gd name="T16" fmla="*/ 113 w 2179"/>
              <a:gd name="T17" fmla="*/ 334 h 334"/>
              <a:gd name="T18" fmla="*/ 223 w 2179"/>
              <a:gd name="T19" fmla="*/ 212 h 334"/>
              <a:gd name="T20" fmla="*/ 1096 w 2179"/>
              <a:gd name="T21" fmla="*/ 91 h 334"/>
              <a:gd name="T22" fmla="*/ 1124 w 2179"/>
              <a:gd name="T23" fmla="*/ 54 h 334"/>
              <a:gd name="T24" fmla="*/ 1152 w 2179"/>
              <a:gd name="T25" fmla="*/ 102 h 334"/>
              <a:gd name="T26" fmla="*/ 1229 w 2179"/>
              <a:gd name="T27" fmla="*/ 80 h 334"/>
              <a:gd name="T28" fmla="*/ 1017 w 2179"/>
              <a:gd name="T29" fmla="*/ 71 h 334"/>
              <a:gd name="T30" fmla="*/ 1157 w 2179"/>
              <a:gd name="T31" fmla="*/ 233 h 334"/>
              <a:gd name="T32" fmla="*/ 1128 w 2179"/>
              <a:gd name="T33" fmla="*/ 277 h 334"/>
              <a:gd name="T34" fmla="*/ 1097 w 2179"/>
              <a:gd name="T35" fmla="*/ 219 h 334"/>
              <a:gd name="T36" fmla="*/ 1014 w 2179"/>
              <a:gd name="T37" fmla="*/ 243 h 334"/>
              <a:gd name="T38" fmla="*/ 1235 w 2179"/>
              <a:gd name="T39" fmla="*/ 262 h 334"/>
              <a:gd name="T40" fmla="*/ 1096 w 2179"/>
              <a:gd name="T41" fmla="*/ 91 h 334"/>
              <a:gd name="T42" fmla="*/ 1730 w 2179"/>
              <a:gd name="T43" fmla="*/ 10 h 334"/>
              <a:gd name="T44" fmla="*/ 1614 w 2179"/>
              <a:gd name="T45" fmla="*/ 319 h 334"/>
              <a:gd name="T46" fmla="*/ 1686 w 2179"/>
              <a:gd name="T47" fmla="*/ 60 h 334"/>
              <a:gd name="T48" fmla="*/ 1876 w 2179"/>
              <a:gd name="T49" fmla="*/ 319 h 334"/>
              <a:gd name="T50" fmla="*/ 1799 w 2179"/>
              <a:gd name="T51" fmla="*/ 10 h 334"/>
              <a:gd name="T52" fmla="*/ 333 w 2179"/>
              <a:gd name="T53" fmla="*/ 10 h 334"/>
              <a:gd name="T54" fmla="*/ 360 w 2179"/>
              <a:gd name="T55" fmla="*/ 322 h 334"/>
              <a:gd name="T56" fmla="*/ 446 w 2179"/>
              <a:gd name="T57" fmla="*/ 322 h 334"/>
              <a:gd name="T58" fmla="*/ 472 w 2179"/>
              <a:gd name="T59" fmla="*/ 10 h 334"/>
              <a:gd name="T60" fmla="*/ 804 w 2179"/>
              <a:gd name="T61" fmla="*/ 10 h 334"/>
              <a:gd name="T62" fmla="*/ 725 w 2179"/>
              <a:gd name="T63" fmla="*/ 10 h 334"/>
              <a:gd name="T64" fmla="*/ 592 w 2179"/>
              <a:gd name="T65" fmla="*/ 322 h 334"/>
              <a:gd name="T66" fmla="*/ 671 w 2179"/>
              <a:gd name="T67" fmla="*/ 33 h 334"/>
              <a:gd name="T68" fmla="*/ 804 w 2179"/>
              <a:gd name="T69" fmla="*/ 322 h 334"/>
              <a:gd name="T70" fmla="*/ 860 w 2179"/>
              <a:gd name="T71" fmla="*/ 322 h 334"/>
              <a:gd name="T72" fmla="*/ 931 w 2179"/>
              <a:gd name="T73" fmla="*/ 10 h 334"/>
              <a:gd name="T74" fmla="*/ 1528 w 2179"/>
              <a:gd name="T75" fmla="*/ 10 h 334"/>
              <a:gd name="T76" fmla="*/ 1449 w 2179"/>
              <a:gd name="T77" fmla="*/ 241 h 334"/>
              <a:gd name="T78" fmla="*/ 1418 w 2179"/>
              <a:gd name="T79" fmla="*/ 275 h 334"/>
              <a:gd name="T80" fmla="*/ 1388 w 2179"/>
              <a:gd name="T81" fmla="*/ 241 h 334"/>
              <a:gd name="T82" fmla="*/ 1309 w 2179"/>
              <a:gd name="T83" fmla="*/ 10 h 334"/>
              <a:gd name="T84" fmla="*/ 1310 w 2179"/>
              <a:gd name="T85" fmla="*/ 254 h 334"/>
              <a:gd name="T86" fmla="*/ 1527 w 2179"/>
              <a:gd name="T87" fmla="*/ 254 h 334"/>
              <a:gd name="T88" fmla="*/ 1528 w 2179"/>
              <a:gd name="T89" fmla="*/ 10 h 334"/>
              <a:gd name="T90" fmla="*/ 2069 w 2179"/>
              <a:gd name="T91" fmla="*/ 192 h 334"/>
              <a:gd name="T92" fmla="*/ 2101 w 2179"/>
              <a:gd name="T93" fmla="*/ 237 h 334"/>
              <a:gd name="T94" fmla="*/ 2068 w 2179"/>
              <a:gd name="T95" fmla="*/ 272 h 334"/>
              <a:gd name="T96" fmla="*/ 2035 w 2179"/>
              <a:gd name="T97" fmla="*/ 237 h 334"/>
              <a:gd name="T98" fmla="*/ 2037 w 2179"/>
              <a:gd name="T99" fmla="*/ 80 h 334"/>
              <a:gd name="T100" fmla="*/ 2099 w 2179"/>
              <a:gd name="T101" fmla="*/ 80 h 334"/>
              <a:gd name="T102" fmla="*/ 2100 w 2179"/>
              <a:gd name="T103" fmla="*/ 110 h 334"/>
              <a:gd name="T104" fmla="*/ 2178 w 2179"/>
              <a:gd name="T105" fmla="*/ 99 h 334"/>
              <a:gd name="T106" fmla="*/ 2068 w 2179"/>
              <a:gd name="T107" fmla="*/ 2 h 334"/>
              <a:gd name="T108" fmla="*/ 1958 w 2179"/>
              <a:gd name="T109" fmla="*/ 99 h 334"/>
              <a:gd name="T110" fmla="*/ 1959 w 2179"/>
              <a:gd name="T111" fmla="*/ 251 h 334"/>
              <a:gd name="T112" fmla="*/ 2178 w 2179"/>
              <a:gd name="T113" fmla="*/ 251 h 334"/>
              <a:gd name="T114" fmla="*/ 2179 w 2179"/>
              <a:gd name="T115" fmla="*/ 147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79" h="334">
                <a:moveTo>
                  <a:pt x="83" y="91"/>
                </a:moveTo>
                <a:cubicBezTo>
                  <a:pt x="81" y="84"/>
                  <a:pt x="82" y="78"/>
                  <a:pt x="82" y="74"/>
                </a:cubicBezTo>
                <a:cubicBezTo>
                  <a:pt x="84" y="64"/>
                  <a:pt x="91" y="53"/>
                  <a:pt x="111" y="53"/>
                </a:cubicBezTo>
                <a:cubicBezTo>
                  <a:pt x="129" y="53"/>
                  <a:pt x="140" y="65"/>
                  <a:pt x="140" y="82"/>
                </a:cubicBezTo>
                <a:cubicBezTo>
                  <a:pt x="140" y="101"/>
                  <a:pt x="140" y="101"/>
                  <a:pt x="140" y="101"/>
                </a:cubicBezTo>
                <a:cubicBezTo>
                  <a:pt x="218" y="101"/>
                  <a:pt x="218" y="101"/>
                  <a:pt x="218" y="101"/>
                </a:cubicBezTo>
                <a:cubicBezTo>
                  <a:pt x="218" y="79"/>
                  <a:pt x="218" y="79"/>
                  <a:pt x="218" y="79"/>
                </a:cubicBezTo>
                <a:cubicBezTo>
                  <a:pt x="218" y="11"/>
                  <a:pt x="156" y="0"/>
                  <a:pt x="112" y="0"/>
                </a:cubicBezTo>
                <a:cubicBezTo>
                  <a:pt x="57" y="0"/>
                  <a:pt x="12" y="19"/>
                  <a:pt x="4" y="70"/>
                </a:cubicBezTo>
                <a:cubicBezTo>
                  <a:pt x="1" y="84"/>
                  <a:pt x="1" y="96"/>
                  <a:pt x="4" y="112"/>
                </a:cubicBezTo>
                <a:cubicBezTo>
                  <a:pt x="18" y="175"/>
                  <a:pt x="128" y="194"/>
                  <a:pt x="145" y="234"/>
                </a:cubicBezTo>
                <a:cubicBezTo>
                  <a:pt x="148" y="241"/>
                  <a:pt x="147" y="251"/>
                  <a:pt x="145" y="257"/>
                </a:cubicBezTo>
                <a:cubicBezTo>
                  <a:pt x="143" y="267"/>
                  <a:pt x="136" y="278"/>
                  <a:pt x="115" y="278"/>
                </a:cubicBezTo>
                <a:cubicBezTo>
                  <a:pt x="95" y="278"/>
                  <a:pt x="84" y="267"/>
                  <a:pt x="84" y="250"/>
                </a:cubicBezTo>
                <a:cubicBezTo>
                  <a:pt x="83" y="220"/>
                  <a:pt x="83" y="220"/>
                  <a:pt x="83" y="220"/>
                </a:cubicBezTo>
                <a:cubicBezTo>
                  <a:pt x="0" y="220"/>
                  <a:pt x="0" y="220"/>
                  <a:pt x="0" y="220"/>
                </a:cubicBezTo>
                <a:cubicBezTo>
                  <a:pt x="0" y="244"/>
                  <a:pt x="0" y="244"/>
                  <a:pt x="0" y="244"/>
                </a:cubicBezTo>
                <a:cubicBezTo>
                  <a:pt x="0" y="313"/>
                  <a:pt x="55" y="334"/>
                  <a:pt x="113" y="334"/>
                </a:cubicBezTo>
                <a:cubicBezTo>
                  <a:pt x="169" y="334"/>
                  <a:pt x="216" y="315"/>
                  <a:pt x="223" y="263"/>
                </a:cubicBezTo>
                <a:cubicBezTo>
                  <a:pt x="227" y="236"/>
                  <a:pt x="224" y="218"/>
                  <a:pt x="223" y="212"/>
                </a:cubicBezTo>
                <a:cubicBezTo>
                  <a:pt x="210" y="146"/>
                  <a:pt x="92" y="127"/>
                  <a:pt x="83" y="91"/>
                </a:cubicBezTo>
                <a:moveTo>
                  <a:pt x="1096" y="91"/>
                </a:moveTo>
                <a:cubicBezTo>
                  <a:pt x="1094" y="85"/>
                  <a:pt x="1095" y="79"/>
                  <a:pt x="1096" y="75"/>
                </a:cubicBezTo>
                <a:cubicBezTo>
                  <a:pt x="1098" y="65"/>
                  <a:pt x="1104" y="54"/>
                  <a:pt x="1124" y="54"/>
                </a:cubicBezTo>
                <a:cubicBezTo>
                  <a:pt x="1142" y="54"/>
                  <a:pt x="1152" y="66"/>
                  <a:pt x="1152" y="82"/>
                </a:cubicBezTo>
                <a:cubicBezTo>
                  <a:pt x="1152" y="102"/>
                  <a:pt x="1152" y="102"/>
                  <a:pt x="1152" y="102"/>
                </a:cubicBezTo>
                <a:cubicBezTo>
                  <a:pt x="1229" y="102"/>
                  <a:pt x="1229" y="102"/>
                  <a:pt x="1229" y="102"/>
                </a:cubicBezTo>
                <a:cubicBezTo>
                  <a:pt x="1229" y="80"/>
                  <a:pt x="1229" y="80"/>
                  <a:pt x="1229" y="80"/>
                </a:cubicBezTo>
                <a:cubicBezTo>
                  <a:pt x="1229" y="13"/>
                  <a:pt x="1169" y="2"/>
                  <a:pt x="1125" y="2"/>
                </a:cubicBezTo>
                <a:cubicBezTo>
                  <a:pt x="1070" y="2"/>
                  <a:pt x="1026" y="20"/>
                  <a:pt x="1017" y="71"/>
                </a:cubicBezTo>
                <a:cubicBezTo>
                  <a:pt x="1015" y="84"/>
                  <a:pt x="1015" y="97"/>
                  <a:pt x="1018" y="112"/>
                </a:cubicBezTo>
                <a:cubicBezTo>
                  <a:pt x="1032" y="175"/>
                  <a:pt x="1141" y="193"/>
                  <a:pt x="1157" y="233"/>
                </a:cubicBezTo>
                <a:cubicBezTo>
                  <a:pt x="1160" y="241"/>
                  <a:pt x="1159" y="250"/>
                  <a:pt x="1158" y="256"/>
                </a:cubicBezTo>
                <a:cubicBezTo>
                  <a:pt x="1155" y="267"/>
                  <a:pt x="1148" y="277"/>
                  <a:pt x="1128" y="277"/>
                </a:cubicBezTo>
                <a:cubicBezTo>
                  <a:pt x="1108" y="277"/>
                  <a:pt x="1097" y="266"/>
                  <a:pt x="1097" y="249"/>
                </a:cubicBezTo>
                <a:cubicBezTo>
                  <a:pt x="1097" y="219"/>
                  <a:pt x="1097" y="219"/>
                  <a:pt x="1097" y="219"/>
                </a:cubicBezTo>
                <a:cubicBezTo>
                  <a:pt x="1014" y="219"/>
                  <a:pt x="1014" y="219"/>
                  <a:pt x="1014" y="219"/>
                </a:cubicBezTo>
                <a:cubicBezTo>
                  <a:pt x="1014" y="243"/>
                  <a:pt x="1014" y="243"/>
                  <a:pt x="1014" y="243"/>
                </a:cubicBezTo>
                <a:cubicBezTo>
                  <a:pt x="1014" y="312"/>
                  <a:pt x="1068" y="332"/>
                  <a:pt x="1126" y="332"/>
                </a:cubicBezTo>
                <a:cubicBezTo>
                  <a:pt x="1182" y="332"/>
                  <a:pt x="1228" y="313"/>
                  <a:pt x="1235" y="262"/>
                </a:cubicBezTo>
                <a:cubicBezTo>
                  <a:pt x="1238" y="235"/>
                  <a:pt x="1236" y="218"/>
                  <a:pt x="1234" y="211"/>
                </a:cubicBezTo>
                <a:cubicBezTo>
                  <a:pt x="1221" y="147"/>
                  <a:pt x="1105" y="127"/>
                  <a:pt x="1096" y="91"/>
                </a:cubicBezTo>
                <a:moveTo>
                  <a:pt x="1803" y="261"/>
                </a:moveTo>
                <a:cubicBezTo>
                  <a:pt x="1730" y="10"/>
                  <a:pt x="1730" y="10"/>
                  <a:pt x="1730" y="10"/>
                </a:cubicBezTo>
                <a:cubicBezTo>
                  <a:pt x="1614" y="10"/>
                  <a:pt x="1614" y="10"/>
                  <a:pt x="1614" y="10"/>
                </a:cubicBezTo>
                <a:cubicBezTo>
                  <a:pt x="1614" y="319"/>
                  <a:pt x="1614" y="319"/>
                  <a:pt x="1614" y="319"/>
                </a:cubicBezTo>
                <a:cubicBezTo>
                  <a:pt x="1691" y="319"/>
                  <a:pt x="1691" y="319"/>
                  <a:pt x="1691" y="319"/>
                </a:cubicBezTo>
                <a:cubicBezTo>
                  <a:pt x="1686" y="60"/>
                  <a:pt x="1686" y="60"/>
                  <a:pt x="1686" y="60"/>
                </a:cubicBezTo>
                <a:cubicBezTo>
                  <a:pt x="1765" y="319"/>
                  <a:pt x="1765" y="319"/>
                  <a:pt x="1765" y="319"/>
                </a:cubicBezTo>
                <a:cubicBezTo>
                  <a:pt x="1876" y="319"/>
                  <a:pt x="1876" y="319"/>
                  <a:pt x="1876" y="319"/>
                </a:cubicBezTo>
                <a:cubicBezTo>
                  <a:pt x="1876" y="10"/>
                  <a:pt x="1876" y="10"/>
                  <a:pt x="1876" y="10"/>
                </a:cubicBezTo>
                <a:cubicBezTo>
                  <a:pt x="1799" y="10"/>
                  <a:pt x="1799" y="10"/>
                  <a:pt x="1799" y="10"/>
                </a:cubicBezTo>
                <a:lnTo>
                  <a:pt x="1803" y="261"/>
                </a:lnTo>
                <a:close/>
                <a:moveTo>
                  <a:pt x="333" y="10"/>
                </a:moveTo>
                <a:cubicBezTo>
                  <a:pt x="276" y="322"/>
                  <a:pt x="276" y="322"/>
                  <a:pt x="276" y="322"/>
                </a:cubicBezTo>
                <a:cubicBezTo>
                  <a:pt x="360" y="322"/>
                  <a:pt x="360" y="322"/>
                  <a:pt x="360" y="322"/>
                </a:cubicBezTo>
                <a:cubicBezTo>
                  <a:pt x="403" y="33"/>
                  <a:pt x="403" y="33"/>
                  <a:pt x="403" y="33"/>
                </a:cubicBezTo>
                <a:cubicBezTo>
                  <a:pt x="446" y="322"/>
                  <a:pt x="446" y="322"/>
                  <a:pt x="446" y="322"/>
                </a:cubicBezTo>
                <a:cubicBezTo>
                  <a:pt x="529" y="322"/>
                  <a:pt x="529" y="322"/>
                  <a:pt x="529" y="322"/>
                </a:cubicBezTo>
                <a:cubicBezTo>
                  <a:pt x="472" y="10"/>
                  <a:pt x="472" y="10"/>
                  <a:pt x="472" y="10"/>
                </a:cubicBezTo>
                <a:lnTo>
                  <a:pt x="333" y="10"/>
                </a:lnTo>
                <a:close/>
                <a:moveTo>
                  <a:pt x="804" y="10"/>
                </a:moveTo>
                <a:cubicBezTo>
                  <a:pt x="765" y="254"/>
                  <a:pt x="765" y="254"/>
                  <a:pt x="765" y="254"/>
                </a:cubicBezTo>
                <a:cubicBezTo>
                  <a:pt x="725" y="10"/>
                  <a:pt x="725" y="10"/>
                  <a:pt x="725" y="10"/>
                </a:cubicBezTo>
                <a:cubicBezTo>
                  <a:pt x="598" y="10"/>
                  <a:pt x="598" y="10"/>
                  <a:pt x="598" y="10"/>
                </a:cubicBezTo>
                <a:cubicBezTo>
                  <a:pt x="592" y="322"/>
                  <a:pt x="592" y="322"/>
                  <a:pt x="592" y="322"/>
                </a:cubicBezTo>
                <a:cubicBezTo>
                  <a:pt x="669" y="322"/>
                  <a:pt x="669" y="322"/>
                  <a:pt x="669" y="322"/>
                </a:cubicBezTo>
                <a:cubicBezTo>
                  <a:pt x="671" y="33"/>
                  <a:pt x="671" y="33"/>
                  <a:pt x="671" y="33"/>
                </a:cubicBezTo>
                <a:cubicBezTo>
                  <a:pt x="725" y="322"/>
                  <a:pt x="725" y="322"/>
                  <a:pt x="725" y="322"/>
                </a:cubicBezTo>
                <a:cubicBezTo>
                  <a:pt x="804" y="322"/>
                  <a:pt x="804" y="322"/>
                  <a:pt x="804" y="322"/>
                </a:cubicBezTo>
                <a:cubicBezTo>
                  <a:pt x="858" y="33"/>
                  <a:pt x="858" y="33"/>
                  <a:pt x="858" y="33"/>
                </a:cubicBezTo>
                <a:cubicBezTo>
                  <a:pt x="860" y="322"/>
                  <a:pt x="860" y="322"/>
                  <a:pt x="860" y="322"/>
                </a:cubicBezTo>
                <a:cubicBezTo>
                  <a:pt x="938" y="322"/>
                  <a:pt x="938" y="322"/>
                  <a:pt x="938" y="322"/>
                </a:cubicBezTo>
                <a:cubicBezTo>
                  <a:pt x="931" y="10"/>
                  <a:pt x="931" y="10"/>
                  <a:pt x="931" y="10"/>
                </a:cubicBezTo>
                <a:lnTo>
                  <a:pt x="804" y="10"/>
                </a:lnTo>
                <a:close/>
                <a:moveTo>
                  <a:pt x="1528" y="10"/>
                </a:moveTo>
                <a:cubicBezTo>
                  <a:pt x="1449" y="10"/>
                  <a:pt x="1449" y="10"/>
                  <a:pt x="1449" y="10"/>
                </a:cubicBezTo>
                <a:cubicBezTo>
                  <a:pt x="1449" y="241"/>
                  <a:pt x="1449" y="241"/>
                  <a:pt x="1449" y="241"/>
                </a:cubicBezTo>
                <a:cubicBezTo>
                  <a:pt x="1449" y="245"/>
                  <a:pt x="1449" y="249"/>
                  <a:pt x="1448" y="253"/>
                </a:cubicBezTo>
                <a:cubicBezTo>
                  <a:pt x="1447" y="260"/>
                  <a:pt x="1440" y="275"/>
                  <a:pt x="1418" y="275"/>
                </a:cubicBezTo>
                <a:cubicBezTo>
                  <a:pt x="1397" y="275"/>
                  <a:pt x="1390" y="260"/>
                  <a:pt x="1389" y="253"/>
                </a:cubicBezTo>
                <a:cubicBezTo>
                  <a:pt x="1388" y="249"/>
                  <a:pt x="1388" y="245"/>
                  <a:pt x="1388" y="241"/>
                </a:cubicBezTo>
                <a:cubicBezTo>
                  <a:pt x="1388" y="10"/>
                  <a:pt x="1388" y="10"/>
                  <a:pt x="1388" y="10"/>
                </a:cubicBezTo>
                <a:cubicBezTo>
                  <a:pt x="1309" y="10"/>
                  <a:pt x="1309" y="10"/>
                  <a:pt x="1309" y="10"/>
                </a:cubicBezTo>
                <a:cubicBezTo>
                  <a:pt x="1309" y="234"/>
                  <a:pt x="1309" y="234"/>
                  <a:pt x="1309" y="234"/>
                </a:cubicBezTo>
                <a:cubicBezTo>
                  <a:pt x="1309" y="239"/>
                  <a:pt x="1309" y="251"/>
                  <a:pt x="1310" y="254"/>
                </a:cubicBezTo>
                <a:cubicBezTo>
                  <a:pt x="1315" y="312"/>
                  <a:pt x="1361" y="331"/>
                  <a:pt x="1418" y="331"/>
                </a:cubicBezTo>
                <a:cubicBezTo>
                  <a:pt x="1476" y="331"/>
                  <a:pt x="1522" y="312"/>
                  <a:pt x="1527" y="254"/>
                </a:cubicBezTo>
                <a:cubicBezTo>
                  <a:pt x="1528" y="251"/>
                  <a:pt x="1528" y="239"/>
                  <a:pt x="1528" y="234"/>
                </a:cubicBezTo>
                <a:lnTo>
                  <a:pt x="1528" y="10"/>
                </a:lnTo>
                <a:close/>
                <a:moveTo>
                  <a:pt x="2069" y="147"/>
                </a:moveTo>
                <a:cubicBezTo>
                  <a:pt x="2069" y="192"/>
                  <a:pt x="2069" y="192"/>
                  <a:pt x="2069" y="192"/>
                </a:cubicBezTo>
                <a:cubicBezTo>
                  <a:pt x="2101" y="192"/>
                  <a:pt x="2101" y="192"/>
                  <a:pt x="2101" y="192"/>
                </a:cubicBezTo>
                <a:cubicBezTo>
                  <a:pt x="2101" y="237"/>
                  <a:pt x="2101" y="237"/>
                  <a:pt x="2101" y="237"/>
                </a:cubicBezTo>
                <a:cubicBezTo>
                  <a:pt x="2101" y="241"/>
                  <a:pt x="2101" y="246"/>
                  <a:pt x="2100" y="249"/>
                </a:cubicBezTo>
                <a:cubicBezTo>
                  <a:pt x="2099" y="258"/>
                  <a:pt x="2091" y="272"/>
                  <a:pt x="2068" y="272"/>
                </a:cubicBezTo>
                <a:cubicBezTo>
                  <a:pt x="2045" y="272"/>
                  <a:pt x="2038" y="258"/>
                  <a:pt x="2036" y="249"/>
                </a:cubicBezTo>
                <a:cubicBezTo>
                  <a:pt x="2036" y="246"/>
                  <a:pt x="2035" y="241"/>
                  <a:pt x="2035" y="237"/>
                </a:cubicBezTo>
                <a:cubicBezTo>
                  <a:pt x="2035" y="95"/>
                  <a:pt x="2035" y="95"/>
                  <a:pt x="2035" y="95"/>
                </a:cubicBezTo>
                <a:cubicBezTo>
                  <a:pt x="2035" y="90"/>
                  <a:pt x="2036" y="85"/>
                  <a:pt x="2037" y="80"/>
                </a:cubicBezTo>
                <a:cubicBezTo>
                  <a:pt x="2038" y="73"/>
                  <a:pt x="2045" y="58"/>
                  <a:pt x="2068" y="58"/>
                </a:cubicBezTo>
                <a:cubicBezTo>
                  <a:pt x="2092" y="58"/>
                  <a:pt x="2098" y="74"/>
                  <a:pt x="2099" y="80"/>
                </a:cubicBezTo>
                <a:cubicBezTo>
                  <a:pt x="2100" y="85"/>
                  <a:pt x="2100" y="92"/>
                  <a:pt x="2100" y="92"/>
                </a:cubicBezTo>
                <a:cubicBezTo>
                  <a:pt x="2100" y="110"/>
                  <a:pt x="2100" y="110"/>
                  <a:pt x="2100" y="110"/>
                </a:cubicBezTo>
                <a:cubicBezTo>
                  <a:pt x="2178" y="110"/>
                  <a:pt x="2178" y="110"/>
                  <a:pt x="2178" y="110"/>
                </a:cubicBezTo>
                <a:cubicBezTo>
                  <a:pt x="2178" y="99"/>
                  <a:pt x="2178" y="99"/>
                  <a:pt x="2178" y="99"/>
                </a:cubicBezTo>
                <a:cubicBezTo>
                  <a:pt x="2178" y="99"/>
                  <a:pt x="2179" y="89"/>
                  <a:pt x="2178" y="79"/>
                </a:cubicBezTo>
                <a:cubicBezTo>
                  <a:pt x="2172" y="20"/>
                  <a:pt x="2124" y="2"/>
                  <a:pt x="2068" y="2"/>
                </a:cubicBezTo>
                <a:cubicBezTo>
                  <a:pt x="2013" y="2"/>
                  <a:pt x="1966" y="21"/>
                  <a:pt x="1959" y="79"/>
                </a:cubicBezTo>
                <a:cubicBezTo>
                  <a:pt x="1958" y="84"/>
                  <a:pt x="1958" y="94"/>
                  <a:pt x="1958" y="99"/>
                </a:cubicBezTo>
                <a:cubicBezTo>
                  <a:pt x="1958" y="230"/>
                  <a:pt x="1958" y="230"/>
                  <a:pt x="1958" y="230"/>
                </a:cubicBezTo>
                <a:cubicBezTo>
                  <a:pt x="1958" y="236"/>
                  <a:pt x="1958" y="241"/>
                  <a:pt x="1959" y="251"/>
                </a:cubicBezTo>
                <a:cubicBezTo>
                  <a:pt x="1964" y="308"/>
                  <a:pt x="2013" y="328"/>
                  <a:pt x="2068" y="328"/>
                </a:cubicBezTo>
                <a:cubicBezTo>
                  <a:pt x="2124" y="328"/>
                  <a:pt x="2173" y="308"/>
                  <a:pt x="2178" y="251"/>
                </a:cubicBezTo>
                <a:cubicBezTo>
                  <a:pt x="2179" y="241"/>
                  <a:pt x="2179" y="236"/>
                  <a:pt x="2179" y="230"/>
                </a:cubicBezTo>
                <a:cubicBezTo>
                  <a:pt x="2179" y="147"/>
                  <a:pt x="2179" y="147"/>
                  <a:pt x="2179" y="147"/>
                </a:cubicBezTo>
                <a:lnTo>
                  <a:pt x="2069" y="14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Calibri" panose="020F0502020204030204"/>
              <a:ea typeface="맑은 고딕" panose="020B0503020000020004" pitchFamily="50" charset="-127"/>
              <a:cs typeface="+mn-cs"/>
            </a:endParaRPr>
          </a:p>
        </p:txBody>
      </p:sp>
      <p:pic>
        <p:nvPicPr>
          <p:cNvPr id="4" name="그림 3"/>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3271258" y="2628879"/>
            <a:ext cx="3360308" cy="1102138"/>
          </a:xfrm>
          <a:prstGeom prst="rect">
            <a:avLst/>
          </a:prstGeom>
        </p:spPr>
      </p:pic>
    </p:spTree>
    <p:extLst>
      <p:ext uri="{BB962C8B-B14F-4D97-AF65-F5344CB8AC3E}">
        <p14:creationId xmlns:p14="http://schemas.microsoft.com/office/powerpoint/2010/main" val="2211737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erim Cover">
    <p:bg>
      <p:bgPr>
        <a:solidFill>
          <a:srgbClr val="193EB0"/>
        </a:solidFill>
        <a:effectLst/>
      </p:bgPr>
    </p:bg>
    <p:spTree>
      <p:nvGrpSpPr>
        <p:cNvPr id="1" name=""/>
        <p:cNvGrpSpPr/>
        <p:nvPr/>
      </p:nvGrpSpPr>
      <p:grpSpPr>
        <a:xfrm>
          <a:off x="0" y="0"/>
          <a:ext cx="0" cy="0"/>
          <a:chOff x="0" y="0"/>
          <a:chExt cx="0" cy="0"/>
        </a:xfrm>
      </p:grpSpPr>
      <p:sp>
        <p:nvSpPr>
          <p:cNvPr id="8" name="직사각형 133">
            <a:extLst>
              <a:ext uri="{FF2B5EF4-FFF2-40B4-BE49-F238E27FC236}">
                <a16:creationId xmlns:a16="http://schemas.microsoft.com/office/drawing/2014/main" id="{DA326516-87B4-4C79-B42A-729082EE9A83}"/>
              </a:ext>
            </a:extLst>
          </p:cNvPr>
          <p:cNvSpPr/>
          <p:nvPr userDrawn="1"/>
        </p:nvSpPr>
        <p:spPr>
          <a:xfrm>
            <a:off x="565653" y="6344481"/>
            <a:ext cx="2614277"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300" dirty="0">
                <a:solidFill>
                  <a:schemeClr val="bg1"/>
                </a:solidFill>
                <a:latin typeface="Samsung Sharp Sans" pitchFamily="2" charset="0"/>
                <a:ea typeface="Samsung Sharp Sans" pitchFamily="2" charset="0"/>
                <a:cs typeface="Samsung Sharp Sans" pitchFamily="2" charset="0"/>
              </a:rPr>
              <a:t>Samsung Innovation Campus</a:t>
            </a:r>
          </a:p>
        </p:txBody>
      </p:sp>
    </p:spTree>
    <p:extLst>
      <p:ext uri="{BB962C8B-B14F-4D97-AF65-F5344CB8AC3E}">
        <p14:creationId xmlns:p14="http://schemas.microsoft.com/office/powerpoint/2010/main" val="18137664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9" name="직사각형 8"/>
          <p:cNvSpPr/>
          <p:nvPr userDrawn="1"/>
        </p:nvSpPr>
        <p:spPr>
          <a:xfrm>
            <a:off x="2" y="1"/>
            <a:ext cx="9902825" cy="2070538"/>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p>
        </p:txBody>
      </p:sp>
      <p:cxnSp>
        <p:nvCxnSpPr>
          <p:cNvPr id="6" name="직선 연결선 8">
            <a:extLst>
              <a:ext uri="{FF2B5EF4-FFF2-40B4-BE49-F238E27FC236}">
                <a16:creationId xmlns:a16="http://schemas.microsoft.com/office/drawing/2014/main" id="{1C77EB6F-D4C4-4224-8F2F-B1798ED9E580}"/>
              </a:ext>
            </a:extLst>
          </p:cNvPr>
          <p:cNvCxnSpPr/>
          <p:nvPr userDrawn="1"/>
        </p:nvCxnSpPr>
        <p:spPr>
          <a:xfrm>
            <a:off x="569681" y="6209429"/>
            <a:ext cx="877434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직사각형 7">
            <a:extLst>
              <a:ext uri="{FF2B5EF4-FFF2-40B4-BE49-F238E27FC236}">
                <a16:creationId xmlns:a16="http://schemas.microsoft.com/office/drawing/2014/main" id="{6D082EBF-BB88-4BF1-AD57-3776E7DB9D62}"/>
              </a:ext>
            </a:extLst>
          </p:cNvPr>
          <p:cNvSpPr/>
          <p:nvPr userDrawn="1"/>
        </p:nvSpPr>
        <p:spPr>
          <a:xfrm>
            <a:off x="572597" y="6355371"/>
            <a:ext cx="2888788" cy="200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l"/>
            <a:r>
              <a:rPr lang="en-US" altLang="ko-KR" sz="1300" b="0" dirty="0">
                <a:solidFill>
                  <a:schemeClr val="bg1">
                    <a:lumMod val="50000"/>
                  </a:schemeClr>
                </a:solidFill>
                <a:latin typeface="Samsung Sharp Sans Bold" pitchFamily="2" charset="0"/>
                <a:ea typeface="Samsung Sharp Sans Bold" pitchFamily="2" charset="0"/>
                <a:cs typeface="Samsung Sharp Sans Bold" pitchFamily="2" charset="0"/>
              </a:rPr>
              <a:t>Samsung Innovation Campus</a:t>
            </a:r>
          </a:p>
        </p:txBody>
      </p:sp>
      <p:sp>
        <p:nvSpPr>
          <p:cNvPr id="10" name="슬라이드 번호 개체 틀 15">
            <a:extLst>
              <a:ext uri="{FF2B5EF4-FFF2-40B4-BE49-F238E27FC236}">
                <a16:creationId xmlns:a16="http://schemas.microsoft.com/office/drawing/2014/main" id="{B28656AF-13C0-4104-884A-2948F6DE4752}"/>
              </a:ext>
            </a:extLst>
          </p:cNvPr>
          <p:cNvSpPr txBox="1">
            <a:spLocks/>
          </p:cNvSpPr>
          <p:nvPr userDrawn="1"/>
        </p:nvSpPr>
        <p:spPr>
          <a:xfrm>
            <a:off x="8730388" y="6347726"/>
            <a:ext cx="613642" cy="1692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094" rtl="0" eaLnBrk="1" fontAlgn="auto" latinLnBrk="1" hangingPunct="1">
              <a:lnSpc>
                <a:spcPct val="100000"/>
              </a:lnSpc>
              <a:spcBef>
                <a:spcPts val="0"/>
              </a:spcBef>
              <a:spcAft>
                <a:spcPts val="0"/>
              </a:spcAft>
              <a:buClrTx/>
              <a:buSzTx/>
              <a:buFontTx/>
              <a:buNone/>
              <a:tabLst/>
              <a:defRPr/>
            </a:pPr>
            <a:fld id="{43977B04-C971-4466-AB79-612C9E649B30}" type="slidenum">
              <a:rPr lang="en-US" altLang="ko-KR" sz="1100" smtClean="0"/>
              <a:pPr marL="0" marR="0" lvl="0" indent="0" algn="r" defTabSz="914094" rtl="0" eaLnBrk="1" fontAlgn="auto" latinLnBrk="1" hangingPunct="1">
                <a:lnSpc>
                  <a:spcPct val="100000"/>
                </a:lnSpc>
                <a:spcBef>
                  <a:spcPts val="0"/>
                </a:spcBef>
                <a:spcAft>
                  <a:spcPts val="0"/>
                </a:spcAft>
                <a:buClrTx/>
                <a:buSzTx/>
                <a:buFontTx/>
                <a:buNone/>
                <a:tabLst/>
                <a:defRPr/>
              </a:pPr>
              <a:t>‹#›</a:t>
            </a:fld>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a:t>
            </a:r>
            <a:r>
              <a:rPr lang="en-US" altLang="ko-KR" sz="1100" dirty="0" smtClean="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37</a:t>
            </a:r>
            <a:endPar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endParaRPr>
          </a:p>
        </p:txBody>
      </p:sp>
      <p:sp>
        <p:nvSpPr>
          <p:cNvPr id="11" name="슬라이드 번호 개체 틀 15">
            <a:extLst>
              <a:ext uri="{FF2B5EF4-FFF2-40B4-BE49-F238E27FC236}">
                <a16:creationId xmlns:a16="http://schemas.microsoft.com/office/drawing/2014/main" id="{22F06D17-A800-4048-851C-D507B5967E2D}"/>
              </a:ext>
            </a:extLst>
          </p:cNvPr>
          <p:cNvSpPr txBox="1">
            <a:spLocks/>
          </p:cNvSpPr>
          <p:nvPr userDrawn="1"/>
        </p:nvSpPr>
        <p:spPr>
          <a:xfrm>
            <a:off x="6258555" y="6347708"/>
            <a:ext cx="2471832" cy="1692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094" rtl="0" eaLnBrk="1" fontAlgn="auto" latinLnBrk="1" hangingPunct="1">
              <a:lnSpc>
                <a:spcPct val="100000"/>
              </a:lnSpc>
              <a:spcBef>
                <a:spcPts val="0"/>
              </a:spcBef>
              <a:spcAft>
                <a:spcPts val="0"/>
              </a:spcAft>
              <a:buClrTx/>
              <a:buSzTx/>
              <a:buFontTx/>
              <a:buNone/>
              <a:tabLst/>
              <a:defRPr/>
            </a:pPr>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Chapter 11. AI Capstone Project Tutorial</a:t>
            </a:r>
          </a:p>
        </p:txBody>
      </p:sp>
    </p:spTree>
    <p:extLst>
      <p:ext uri="{BB962C8B-B14F-4D97-AF65-F5344CB8AC3E}">
        <p14:creationId xmlns:p14="http://schemas.microsoft.com/office/powerpoint/2010/main" val="23175353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ody">
    <p:spTree>
      <p:nvGrpSpPr>
        <p:cNvPr id="1" name=""/>
        <p:cNvGrpSpPr/>
        <p:nvPr/>
      </p:nvGrpSpPr>
      <p:grpSpPr>
        <a:xfrm>
          <a:off x="0" y="0"/>
          <a:ext cx="0" cy="0"/>
          <a:chOff x="0" y="0"/>
          <a:chExt cx="0" cy="0"/>
        </a:xfrm>
      </p:grpSpPr>
      <p:sp>
        <p:nvSpPr>
          <p:cNvPr id="2" name="Rectangle 70">
            <a:extLst>
              <a:ext uri="{FF2B5EF4-FFF2-40B4-BE49-F238E27FC236}">
                <a16:creationId xmlns:a16="http://schemas.microsoft.com/office/drawing/2014/main" id="{AE6CF257-9B21-401F-9966-9A6E6F3E0CFD}"/>
              </a:ext>
            </a:extLst>
          </p:cNvPr>
          <p:cNvSpPr/>
          <p:nvPr userDrawn="1"/>
        </p:nvSpPr>
        <p:spPr>
          <a:xfrm>
            <a:off x="2" y="1"/>
            <a:ext cx="9902825" cy="119733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schemeClr val="bg1"/>
              </a:solidFill>
            </a:endParaRPr>
          </a:p>
        </p:txBody>
      </p:sp>
      <p:sp>
        <p:nvSpPr>
          <p:cNvPr id="22" name="슬라이드 번호 개체 틀 15">
            <a:extLst>
              <a:ext uri="{FF2B5EF4-FFF2-40B4-BE49-F238E27FC236}">
                <a16:creationId xmlns:a16="http://schemas.microsoft.com/office/drawing/2014/main" id="{1F2D9531-398A-46B6-9C28-C0A519A44F8F}"/>
              </a:ext>
            </a:extLst>
          </p:cNvPr>
          <p:cNvSpPr txBox="1">
            <a:spLocks/>
          </p:cNvSpPr>
          <p:nvPr userDrawn="1"/>
        </p:nvSpPr>
        <p:spPr>
          <a:xfrm>
            <a:off x="8730388" y="6347726"/>
            <a:ext cx="613642" cy="1692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094" rtl="0" eaLnBrk="1" fontAlgn="auto" latinLnBrk="1" hangingPunct="1">
              <a:lnSpc>
                <a:spcPct val="100000"/>
              </a:lnSpc>
              <a:spcBef>
                <a:spcPts val="0"/>
              </a:spcBef>
              <a:spcAft>
                <a:spcPts val="0"/>
              </a:spcAft>
              <a:buClrTx/>
              <a:buSzTx/>
              <a:buFontTx/>
              <a:buNone/>
              <a:tabLst/>
              <a:defRPr/>
            </a:pPr>
            <a:fld id="{43977B04-C971-4466-AB79-612C9E649B30}" type="slidenum">
              <a:rPr lang="en-US" altLang="ko-KR" sz="1100" smtClean="0"/>
              <a:pPr marL="0" marR="0" lvl="0" indent="0" algn="r" defTabSz="914094" rtl="0" eaLnBrk="1" fontAlgn="auto" latinLnBrk="1" hangingPunct="1">
                <a:lnSpc>
                  <a:spcPct val="100000"/>
                </a:lnSpc>
                <a:spcBef>
                  <a:spcPts val="0"/>
                </a:spcBef>
                <a:spcAft>
                  <a:spcPts val="0"/>
                </a:spcAft>
                <a:buClrTx/>
                <a:buSzTx/>
                <a:buFontTx/>
                <a:buNone/>
                <a:tabLst/>
                <a:defRPr/>
              </a:pPr>
              <a:t>‹#›</a:t>
            </a:fld>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a:t>
            </a:r>
            <a:r>
              <a:rPr lang="en-US" altLang="ko-KR" sz="1100" dirty="0" smtClean="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37</a:t>
            </a:r>
            <a:endPar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endParaRPr>
          </a:p>
        </p:txBody>
      </p:sp>
      <p:sp>
        <p:nvSpPr>
          <p:cNvPr id="11" name="슬라이드 번호 개체 틀 15">
            <a:extLst>
              <a:ext uri="{FF2B5EF4-FFF2-40B4-BE49-F238E27FC236}">
                <a16:creationId xmlns:a16="http://schemas.microsoft.com/office/drawing/2014/main" id="{62520415-D252-4F99-9B4D-76FD2286A6E0}"/>
              </a:ext>
            </a:extLst>
          </p:cNvPr>
          <p:cNvSpPr txBox="1">
            <a:spLocks/>
          </p:cNvSpPr>
          <p:nvPr userDrawn="1"/>
        </p:nvSpPr>
        <p:spPr>
          <a:xfrm>
            <a:off x="6258555" y="6347708"/>
            <a:ext cx="2471832" cy="1692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094" rtl="0" eaLnBrk="1" fontAlgn="auto" latinLnBrk="1" hangingPunct="1">
              <a:lnSpc>
                <a:spcPct val="100000"/>
              </a:lnSpc>
              <a:spcBef>
                <a:spcPts val="0"/>
              </a:spcBef>
              <a:spcAft>
                <a:spcPts val="0"/>
              </a:spcAft>
              <a:buClrTx/>
              <a:buSzTx/>
              <a:buFontTx/>
              <a:buNone/>
              <a:tabLst/>
              <a:defRPr/>
            </a:pPr>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Chapter 11. AI Capstone Project Tutorial</a:t>
            </a:r>
          </a:p>
        </p:txBody>
      </p:sp>
      <p:cxnSp>
        <p:nvCxnSpPr>
          <p:cNvPr id="8" name="직선 연결선 8">
            <a:extLst>
              <a:ext uri="{FF2B5EF4-FFF2-40B4-BE49-F238E27FC236}">
                <a16:creationId xmlns:a16="http://schemas.microsoft.com/office/drawing/2014/main" id="{D241DD4A-F98B-4272-BF9B-9CF996D420B5}"/>
              </a:ext>
            </a:extLst>
          </p:cNvPr>
          <p:cNvCxnSpPr/>
          <p:nvPr userDrawn="1"/>
        </p:nvCxnSpPr>
        <p:spPr>
          <a:xfrm>
            <a:off x="569681" y="6209429"/>
            <a:ext cx="877434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직사각형 7">
            <a:extLst>
              <a:ext uri="{FF2B5EF4-FFF2-40B4-BE49-F238E27FC236}">
                <a16:creationId xmlns:a16="http://schemas.microsoft.com/office/drawing/2014/main" id="{FAC7D342-4541-4974-A2C7-1787BF01C9A0}"/>
              </a:ext>
            </a:extLst>
          </p:cNvPr>
          <p:cNvSpPr/>
          <p:nvPr userDrawn="1"/>
        </p:nvSpPr>
        <p:spPr>
          <a:xfrm>
            <a:off x="572597" y="6355371"/>
            <a:ext cx="2888788" cy="200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l"/>
            <a:r>
              <a:rPr lang="en-US" altLang="ko-KR" sz="1300" b="0" dirty="0">
                <a:solidFill>
                  <a:schemeClr val="bg1">
                    <a:lumMod val="50000"/>
                  </a:schemeClr>
                </a:solidFill>
                <a:latin typeface="Samsung Sharp Sans Bold" pitchFamily="2" charset="0"/>
                <a:ea typeface="Samsung Sharp Sans Bold" pitchFamily="2" charset="0"/>
                <a:cs typeface="Samsung Sharp Sans Bold" pitchFamily="2" charset="0"/>
              </a:rPr>
              <a:t>Samsung Innovation Campus</a:t>
            </a:r>
          </a:p>
        </p:txBody>
      </p:sp>
    </p:spTree>
    <p:extLst>
      <p:ext uri="{BB962C8B-B14F-4D97-AF65-F5344CB8AC3E}">
        <p14:creationId xmlns:p14="http://schemas.microsoft.com/office/powerpoint/2010/main" val="173507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633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Break Tim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818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ront Cover">
    <p:bg>
      <p:bgPr>
        <a:solidFill>
          <a:srgbClr val="193EB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2500701"/>
      </p:ext>
    </p:extLst>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9" name="직사각형 8"/>
          <p:cNvSpPr/>
          <p:nvPr userDrawn="1"/>
        </p:nvSpPr>
        <p:spPr>
          <a:xfrm>
            <a:off x="0" y="0"/>
            <a:ext cx="9902825" cy="2070538"/>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7" name="직선 연결선 8">
            <a:extLst>
              <a:ext uri="{FF2B5EF4-FFF2-40B4-BE49-F238E27FC236}">
                <a16:creationId xmlns:a16="http://schemas.microsoft.com/office/drawing/2014/main" id="{AB727BE0-7D6D-42DE-B7A3-B4629593694E}"/>
              </a:ext>
            </a:extLst>
          </p:cNvPr>
          <p:cNvCxnSpPr/>
          <p:nvPr userDrawn="1"/>
        </p:nvCxnSpPr>
        <p:spPr>
          <a:xfrm>
            <a:off x="569681" y="6209429"/>
            <a:ext cx="877434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직사각형 7">
            <a:extLst>
              <a:ext uri="{FF2B5EF4-FFF2-40B4-BE49-F238E27FC236}">
                <a16:creationId xmlns:a16="http://schemas.microsoft.com/office/drawing/2014/main" id="{1EEA0513-FC67-4670-9E34-2E07A99AAA37}"/>
              </a:ext>
            </a:extLst>
          </p:cNvPr>
          <p:cNvSpPr/>
          <p:nvPr userDrawn="1"/>
        </p:nvSpPr>
        <p:spPr>
          <a:xfrm>
            <a:off x="572597" y="6355371"/>
            <a:ext cx="2888788" cy="200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l"/>
            <a:r>
              <a:rPr lang="en-US" altLang="ko-KR" sz="1300" b="0" dirty="0">
                <a:solidFill>
                  <a:schemeClr val="bg1">
                    <a:lumMod val="50000"/>
                  </a:schemeClr>
                </a:solidFill>
                <a:latin typeface="Samsung Sharp Sans Bold" pitchFamily="2" charset="0"/>
                <a:ea typeface="Samsung Sharp Sans Bold" pitchFamily="2" charset="0"/>
                <a:cs typeface="Samsung Sharp Sans Bold" pitchFamily="2" charset="0"/>
              </a:rPr>
              <a:t>Samsung Innovation Campus</a:t>
            </a:r>
          </a:p>
        </p:txBody>
      </p:sp>
      <p:sp>
        <p:nvSpPr>
          <p:cNvPr id="6" name="슬라이드 번호 개체 틀 15">
            <a:extLst>
              <a:ext uri="{FF2B5EF4-FFF2-40B4-BE49-F238E27FC236}">
                <a16:creationId xmlns:a16="http://schemas.microsoft.com/office/drawing/2014/main" id="{30383B08-3559-430C-A8FE-FAB14BD5BC7F}"/>
              </a:ext>
            </a:extLst>
          </p:cNvPr>
          <p:cNvSpPr txBox="1">
            <a:spLocks/>
          </p:cNvSpPr>
          <p:nvPr userDrawn="1"/>
        </p:nvSpPr>
        <p:spPr>
          <a:xfrm>
            <a:off x="8730388" y="6347726"/>
            <a:ext cx="613642" cy="1692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094" rtl="0" eaLnBrk="1" fontAlgn="auto" latinLnBrk="1" hangingPunct="1">
              <a:lnSpc>
                <a:spcPct val="100000"/>
              </a:lnSpc>
              <a:spcBef>
                <a:spcPts val="0"/>
              </a:spcBef>
              <a:spcAft>
                <a:spcPts val="0"/>
              </a:spcAft>
              <a:buClrTx/>
              <a:buSzTx/>
              <a:buFontTx/>
              <a:buNone/>
              <a:tabLst/>
              <a:defRPr/>
            </a:pPr>
            <a:fld id="{43977B04-C971-4466-AB79-612C9E649B30}" type="slidenum">
              <a:rPr lang="en-US" altLang="ko-KR" sz="1100" smtClean="0"/>
              <a:pPr marL="0" marR="0" lvl="0" indent="0" algn="r" defTabSz="914094" rtl="0" eaLnBrk="1" fontAlgn="auto" latinLnBrk="1" hangingPunct="1">
                <a:lnSpc>
                  <a:spcPct val="100000"/>
                </a:lnSpc>
                <a:spcBef>
                  <a:spcPts val="0"/>
                </a:spcBef>
                <a:spcAft>
                  <a:spcPts val="0"/>
                </a:spcAft>
                <a:buClrTx/>
                <a:buSzTx/>
                <a:buFontTx/>
                <a:buNone/>
                <a:tabLst/>
                <a:defRPr/>
              </a:pPr>
              <a:t>‹#›</a:t>
            </a:fld>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a:t>
            </a:r>
            <a:r>
              <a:rPr lang="en-US" altLang="ko-KR" sz="1100" dirty="0" smtClean="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37</a:t>
            </a:r>
            <a:endPar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endParaRPr>
          </a:p>
        </p:txBody>
      </p:sp>
      <p:sp>
        <p:nvSpPr>
          <p:cNvPr id="11" name="슬라이드 번호 개체 틀 15">
            <a:extLst>
              <a:ext uri="{FF2B5EF4-FFF2-40B4-BE49-F238E27FC236}">
                <a16:creationId xmlns:a16="http://schemas.microsoft.com/office/drawing/2014/main" id="{F5D2D8E7-A697-4313-807C-A97D877765E7}"/>
              </a:ext>
            </a:extLst>
          </p:cNvPr>
          <p:cNvSpPr txBox="1">
            <a:spLocks/>
          </p:cNvSpPr>
          <p:nvPr userDrawn="1"/>
        </p:nvSpPr>
        <p:spPr>
          <a:xfrm>
            <a:off x="6258555" y="6347708"/>
            <a:ext cx="2471832" cy="1692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094" rtl="0" eaLnBrk="1" fontAlgn="auto" latinLnBrk="1" hangingPunct="1">
              <a:lnSpc>
                <a:spcPct val="100000"/>
              </a:lnSpc>
              <a:spcBef>
                <a:spcPts val="0"/>
              </a:spcBef>
              <a:spcAft>
                <a:spcPts val="0"/>
              </a:spcAft>
              <a:buClrTx/>
              <a:buSzTx/>
              <a:buFontTx/>
              <a:buNone/>
              <a:tabLst/>
              <a:defRPr/>
            </a:pPr>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Chapter 11. AI Capstone Project Tutorial</a:t>
            </a:r>
          </a:p>
        </p:txBody>
      </p:sp>
    </p:spTree>
    <p:extLst>
      <p:ext uri="{BB962C8B-B14F-4D97-AF65-F5344CB8AC3E}">
        <p14:creationId xmlns:p14="http://schemas.microsoft.com/office/powerpoint/2010/main" val="2009916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ody">
    <p:spTree>
      <p:nvGrpSpPr>
        <p:cNvPr id="1" name=""/>
        <p:cNvGrpSpPr/>
        <p:nvPr/>
      </p:nvGrpSpPr>
      <p:grpSpPr>
        <a:xfrm>
          <a:off x="0" y="0"/>
          <a:ext cx="0" cy="0"/>
          <a:chOff x="0" y="0"/>
          <a:chExt cx="0" cy="0"/>
        </a:xfrm>
      </p:grpSpPr>
      <p:sp>
        <p:nvSpPr>
          <p:cNvPr id="2" name="Rectangle 70">
            <a:extLst>
              <a:ext uri="{FF2B5EF4-FFF2-40B4-BE49-F238E27FC236}">
                <a16:creationId xmlns:a16="http://schemas.microsoft.com/office/drawing/2014/main" id="{AE6CF257-9B21-401F-9966-9A6E6F3E0CFD}"/>
              </a:ext>
            </a:extLst>
          </p:cNvPr>
          <p:cNvSpPr/>
          <p:nvPr userDrawn="1"/>
        </p:nvSpPr>
        <p:spPr>
          <a:xfrm>
            <a:off x="-1" y="0"/>
            <a:ext cx="9902825" cy="119733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a:solidFill>
                <a:schemeClr val="bg1"/>
              </a:solidFill>
            </a:endParaRPr>
          </a:p>
        </p:txBody>
      </p:sp>
      <p:cxnSp>
        <p:nvCxnSpPr>
          <p:cNvPr id="9" name="직선 연결선 8"/>
          <p:cNvCxnSpPr/>
          <p:nvPr userDrawn="1"/>
        </p:nvCxnSpPr>
        <p:spPr>
          <a:xfrm>
            <a:off x="569681" y="6209429"/>
            <a:ext cx="877434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직사각형 7">
            <a:extLst>
              <a:ext uri="{FF2B5EF4-FFF2-40B4-BE49-F238E27FC236}">
                <a16:creationId xmlns:a16="http://schemas.microsoft.com/office/drawing/2014/main" id="{9A5A34A3-44AC-48B2-AB40-0A10D3865F6A}"/>
              </a:ext>
            </a:extLst>
          </p:cNvPr>
          <p:cNvSpPr/>
          <p:nvPr userDrawn="1"/>
        </p:nvSpPr>
        <p:spPr>
          <a:xfrm>
            <a:off x="572597" y="6355371"/>
            <a:ext cx="2888788" cy="200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l"/>
            <a:r>
              <a:rPr lang="en-US" altLang="ko-KR" sz="1300" b="0" dirty="0">
                <a:solidFill>
                  <a:schemeClr val="bg1">
                    <a:lumMod val="50000"/>
                  </a:schemeClr>
                </a:solidFill>
                <a:latin typeface="Samsung Sharp Sans Bold" pitchFamily="2" charset="0"/>
                <a:ea typeface="Samsung Sharp Sans Bold" pitchFamily="2" charset="0"/>
                <a:cs typeface="Samsung Sharp Sans Bold" pitchFamily="2" charset="0"/>
              </a:rPr>
              <a:t>Samsung Innovation Campus</a:t>
            </a:r>
          </a:p>
        </p:txBody>
      </p:sp>
      <p:sp>
        <p:nvSpPr>
          <p:cNvPr id="11" name="슬라이드 번호 개체 틀 15">
            <a:extLst>
              <a:ext uri="{FF2B5EF4-FFF2-40B4-BE49-F238E27FC236}">
                <a16:creationId xmlns:a16="http://schemas.microsoft.com/office/drawing/2014/main" id="{07B9A4C4-6F67-4141-AE39-AB3CF9D4A6EC}"/>
              </a:ext>
            </a:extLst>
          </p:cNvPr>
          <p:cNvSpPr txBox="1">
            <a:spLocks/>
          </p:cNvSpPr>
          <p:nvPr userDrawn="1"/>
        </p:nvSpPr>
        <p:spPr>
          <a:xfrm>
            <a:off x="8730388" y="6347726"/>
            <a:ext cx="613642" cy="1692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094" rtl="0" eaLnBrk="1" fontAlgn="auto" latinLnBrk="1" hangingPunct="1">
              <a:lnSpc>
                <a:spcPct val="100000"/>
              </a:lnSpc>
              <a:spcBef>
                <a:spcPts val="0"/>
              </a:spcBef>
              <a:spcAft>
                <a:spcPts val="0"/>
              </a:spcAft>
              <a:buClrTx/>
              <a:buSzTx/>
              <a:buFontTx/>
              <a:buNone/>
              <a:tabLst/>
              <a:defRPr/>
            </a:pPr>
            <a:fld id="{43977B04-C971-4466-AB79-612C9E649B30}" type="slidenum">
              <a:rPr lang="en-US" altLang="ko-KR" sz="1100" smtClean="0"/>
              <a:pPr marL="0" marR="0" lvl="0" indent="0" algn="r" defTabSz="914094" rtl="0" eaLnBrk="1" fontAlgn="auto" latinLnBrk="1" hangingPunct="1">
                <a:lnSpc>
                  <a:spcPct val="100000"/>
                </a:lnSpc>
                <a:spcBef>
                  <a:spcPts val="0"/>
                </a:spcBef>
                <a:spcAft>
                  <a:spcPts val="0"/>
                </a:spcAft>
                <a:buClrTx/>
                <a:buSzTx/>
                <a:buFontTx/>
                <a:buNone/>
                <a:tabLst/>
                <a:defRPr/>
              </a:pPr>
              <a:t>‹#›</a:t>
            </a:fld>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a:t>
            </a:r>
            <a:r>
              <a:rPr lang="en-US" altLang="ko-KR" sz="1100" dirty="0" smtClean="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37</a:t>
            </a:r>
            <a:endPar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endParaRPr>
          </a:p>
        </p:txBody>
      </p:sp>
      <p:sp>
        <p:nvSpPr>
          <p:cNvPr id="12" name="슬라이드 번호 개체 틀 15">
            <a:extLst>
              <a:ext uri="{FF2B5EF4-FFF2-40B4-BE49-F238E27FC236}">
                <a16:creationId xmlns:a16="http://schemas.microsoft.com/office/drawing/2014/main" id="{5F272C18-D538-4093-93ED-A8906E96A4B5}"/>
              </a:ext>
            </a:extLst>
          </p:cNvPr>
          <p:cNvSpPr txBox="1">
            <a:spLocks/>
          </p:cNvSpPr>
          <p:nvPr userDrawn="1"/>
        </p:nvSpPr>
        <p:spPr>
          <a:xfrm>
            <a:off x="6258555" y="6347708"/>
            <a:ext cx="2471832" cy="1692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094" rtl="0" eaLnBrk="1" fontAlgn="auto" latinLnBrk="1" hangingPunct="1">
              <a:lnSpc>
                <a:spcPct val="100000"/>
              </a:lnSpc>
              <a:spcBef>
                <a:spcPts val="0"/>
              </a:spcBef>
              <a:spcAft>
                <a:spcPts val="0"/>
              </a:spcAft>
              <a:buClrTx/>
              <a:buSzTx/>
              <a:buFontTx/>
              <a:buNone/>
              <a:tabLst/>
              <a:defRPr/>
            </a:pPr>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Chapter 11. AI Capstone Project Tutorial</a:t>
            </a:r>
          </a:p>
        </p:txBody>
      </p:sp>
    </p:spTree>
    <p:extLst>
      <p:ext uri="{BB962C8B-B14F-4D97-AF65-F5344CB8AC3E}">
        <p14:creationId xmlns:p14="http://schemas.microsoft.com/office/powerpoint/2010/main" val="42458488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22245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80" r:id="rId6"/>
  </p:sldLayoutIdLst>
  <p:hf hdr="0" ftr="0" dt="0"/>
  <p:txStyles>
    <p:titleStyle>
      <a:lvl1pPr algn="l" defTabSz="914126" rtl="0" eaLnBrk="1" latinLnBrk="1" hangingPunct="1">
        <a:lnSpc>
          <a:spcPct val="90000"/>
        </a:lnSpc>
        <a:spcBef>
          <a:spcPct val="0"/>
        </a:spcBef>
        <a:buNone/>
        <a:defRPr sz="4399" kern="1200">
          <a:solidFill>
            <a:schemeClr val="tx1"/>
          </a:solidFill>
          <a:latin typeface="+mj-lt"/>
          <a:ea typeface="+mj-ea"/>
          <a:cs typeface="+mj-cs"/>
        </a:defRPr>
      </a:lvl1pPr>
    </p:titleStyle>
    <p:bodyStyle>
      <a:lvl1pPr marL="228531" indent="-228531" algn="l" defTabSz="914126" rtl="0" eaLnBrk="1" latinLnBrk="1"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1"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1"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en-US"/>
      </a:defPPr>
      <a:lvl1pPr marL="0" algn="l" defTabSz="914126" rtl="0" eaLnBrk="1" latinLnBrk="1" hangingPunct="1">
        <a:defRPr sz="1799" kern="1200">
          <a:solidFill>
            <a:schemeClr val="tx1"/>
          </a:solidFill>
          <a:latin typeface="+mn-lt"/>
          <a:ea typeface="+mn-ea"/>
          <a:cs typeface="+mn-cs"/>
        </a:defRPr>
      </a:lvl1pPr>
      <a:lvl2pPr marL="457063" algn="l" defTabSz="914126" rtl="0" eaLnBrk="1" latinLnBrk="1" hangingPunct="1">
        <a:defRPr sz="1799" kern="1200">
          <a:solidFill>
            <a:schemeClr val="tx1"/>
          </a:solidFill>
          <a:latin typeface="+mn-lt"/>
          <a:ea typeface="+mn-ea"/>
          <a:cs typeface="+mn-cs"/>
        </a:defRPr>
      </a:lvl2pPr>
      <a:lvl3pPr marL="914126" algn="l" defTabSz="914126" rtl="0" eaLnBrk="1" latinLnBrk="1" hangingPunct="1">
        <a:defRPr sz="1799" kern="1200">
          <a:solidFill>
            <a:schemeClr val="tx1"/>
          </a:solidFill>
          <a:latin typeface="+mn-lt"/>
          <a:ea typeface="+mn-ea"/>
          <a:cs typeface="+mn-cs"/>
        </a:defRPr>
      </a:lvl3pPr>
      <a:lvl4pPr marL="1371189" algn="l" defTabSz="914126" rtl="0" eaLnBrk="1" latinLnBrk="1" hangingPunct="1">
        <a:defRPr sz="1799" kern="1200">
          <a:solidFill>
            <a:schemeClr val="tx1"/>
          </a:solidFill>
          <a:latin typeface="+mn-lt"/>
          <a:ea typeface="+mn-ea"/>
          <a:cs typeface="+mn-cs"/>
        </a:defRPr>
      </a:lvl4pPr>
      <a:lvl5pPr marL="1828251" algn="l" defTabSz="914126" rtl="0" eaLnBrk="1" latinLnBrk="1" hangingPunct="1">
        <a:defRPr sz="1799" kern="1200">
          <a:solidFill>
            <a:schemeClr val="tx1"/>
          </a:solidFill>
          <a:latin typeface="+mn-lt"/>
          <a:ea typeface="+mn-ea"/>
          <a:cs typeface="+mn-cs"/>
        </a:defRPr>
      </a:lvl5pPr>
      <a:lvl6pPr marL="2285314" algn="l" defTabSz="914126" rtl="0" eaLnBrk="1" latinLnBrk="1" hangingPunct="1">
        <a:defRPr sz="1799" kern="1200">
          <a:solidFill>
            <a:schemeClr val="tx1"/>
          </a:solidFill>
          <a:latin typeface="+mn-lt"/>
          <a:ea typeface="+mn-ea"/>
          <a:cs typeface="+mn-cs"/>
        </a:defRPr>
      </a:lvl6pPr>
      <a:lvl7pPr marL="2742377" algn="l" defTabSz="914126" rtl="0" eaLnBrk="1" latinLnBrk="1" hangingPunct="1">
        <a:defRPr sz="1799" kern="1200">
          <a:solidFill>
            <a:schemeClr val="tx1"/>
          </a:solidFill>
          <a:latin typeface="+mn-lt"/>
          <a:ea typeface="+mn-ea"/>
          <a:cs typeface="+mn-cs"/>
        </a:defRPr>
      </a:lvl7pPr>
      <a:lvl8pPr marL="3199440" algn="l" defTabSz="914126" rtl="0" eaLnBrk="1" latinLnBrk="1" hangingPunct="1">
        <a:defRPr sz="1799" kern="1200">
          <a:solidFill>
            <a:schemeClr val="tx1"/>
          </a:solidFill>
          <a:latin typeface="+mn-lt"/>
          <a:ea typeface="+mn-ea"/>
          <a:cs typeface="+mn-cs"/>
        </a:defRPr>
      </a:lvl8pPr>
      <a:lvl9pPr marL="3656503" algn="l" defTabSz="914126" rtl="0" eaLnBrk="1" latinLnBrk="1"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97">
          <p15:clr>
            <a:srgbClr val="F26B43"/>
          </p15:clr>
        </p15:guide>
        <p15:guide id="2" pos="352">
          <p15:clr>
            <a:srgbClr val="F26B43"/>
          </p15:clr>
        </p15:guide>
        <p15:guide id="3" pos="5886">
          <p15:clr>
            <a:srgbClr val="F26B43"/>
          </p15:clr>
        </p15:guide>
        <p15:guide id="4" orient="horz" pos="323">
          <p15:clr>
            <a:srgbClr val="F26B43"/>
          </p15:clr>
        </p15:guide>
        <p15:guide id="5" orient="horz" pos="3816">
          <p15:clr>
            <a:srgbClr val="F26B43"/>
          </p15:clr>
        </p15:guide>
        <p15:guide id="6" pos="443">
          <p15:clr>
            <a:srgbClr val="F26B43"/>
          </p15:clr>
        </p15:guide>
        <p15:guide id="7" orient="horz" pos="981">
          <p15:clr>
            <a:srgbClr val="F26B43"/>
          </p15:clr>
        </p15:guide>
        <p15:guide id="8" orient="horz" pos="1412">
          <p15:clr>
            <a:srgbClr val="F26B43"/>
          </p15:clr>
        </p15:guide>
        <p15:guide id="9" orient="horz" pos="1774">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05292236"/>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Lst>
  <p:hf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97">
          <p15:clr>
            <a:srgbClr val="F26B43"/>
          </p15:clr>
        </p15:guide>
        <p15:guide id="2" pos="352">
          <p15:clr>
            <a:srgbClr val="F26B43"/>
          </p15:clr>
        </p15:guide>
        <p15:guide id="3" pos="5886">
          <p15:clr>
            <a:srgbClr val="F26B43"/>
          </p15:clr>
        </p15:guide>
        <p15:guide id="4" orient="horz" pos="323">
          <p15:clr>
            <a:srgbClr val="F26B43"/>
          </p15:clr>
        </p15:guide>
        <p15:guide id="0" orient="horz" pos="3816">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4.xml"/><Relationship Id="rId11" Type="http://schemas.openxmlformats.org/officeDocument/2006/relationships/image" Target="../media/image13.png"/><Relationship Id="rId10" Type="http://schemas.openxmlformats.org/officeDocument/2006/relationships/image" Target="../media/image12.png"/><Relationship Id="rId9"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hyperlink" Target="http://atlas.iapb.org/gvd-maps/#AllAges" TargetMode="Externa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5.sv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16.jpeg"/></Relationships>
</file>

<file path=ppt/slides/_rels/slide2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hyperlink" Target="https://www.google.co.kr/url?sa=i&amp;rct=j&amp;q=&amp;esrc=s&amp;source=images&amp;cd=&amp;ved=2ahUKEwj86uC14ovlAhWNxYsBHeolA-IQjRx6BAgBEAQ&amp;url=https://analyticsindiamag.com/platforms-busting-fake-news-social-media/&amp;psig=AOvVaw1o84Zx_z1_Cp_Up-jPqOwj&amp;ust=1570593372925463" TargetMode="External"/><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25.jpeg"/></Relationships>
</file>

<file path=ppt/slides/_rels/slide3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직사각형 133">
            <a:extLst>
              <a:ext uri="{FF2B5EF4-FFF2-40B4-BE49-F238E27FC236}">
                <a16:creationId xmlns:a16="http://schemas.microsoft.com/office/drawing/2014/main" id="{A14E28ED-9373-4950-9AA4-B9CBE68EE6E3}"/>
              </a:ext>
            </a:extLst>
          </p:cNvPr>
          <p:cNvSpPr/>
          <p:nvPr/>
        </p:nvSpPr>
        <p:spPr>
          <a:xfrm>
            <a:off x="865901" y="2741472"/>
            <a:ext cx="8671896" cy="677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4400" b="0" i="0" u="none" strike="noStrike" kern="1200" cap="none" spc="0" normalizeH="0" baseline="0" noProof="0" dirty="0">
                <a:ln>
                  <a:noFill/>
                </a:ln>
                <a:solidFill>
                  <a:prstClr val="white"/>
                </a:solidFill>
                <a:effectLst/>
                <a:uLnTx/>
                <a:uFillTx/>
                <a:latin typeface="Samsung Sharp Sans" pitchFamily="2" charset="0"/>
                <a:ea typeface="Samsung Sharp Sans" pitchFamily="2" charset="0"/>
                <a:cs typeface="Samsung Sharp Sans" pitchFamily="2" charset="0"/>
              </a:rPr>
              <a:t>Samsung Innovation Campus</a:t>
            </a:r>
          </a:p>
        </p:txBody>
      </p:sp>
      <p:sp>
        <p:nvSpPr>
          <p:cNvPr id="8" name="직사각형 133">
            <a:extLst>
              <a:ext uri="{FF2B5EF4-FFF2-40B4-BE49-F238E27FC236}">
                <a16:creationId xmlns:a16="http://schemas.microsoft.com/office/drawing/2014/main" id="{A14E28ED-9373-4950-9AA4-B9CBE68EE6E3}"/>
              </a:ext>
            </a:extLst>
          </p:cNvPr>
          <p:cNvSpPr/>
          <p:nvPr/>
        </p:nvSpPr>
        <p:spPr>
          <a:xfrm>
            <a:off x="865901" y="3578204"/>
            <a:ext cx="604507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2400" b="0" i="0" u="none" strike="noStrike" kern="1200" cap="none" spc="0" normalizeH="0" baseline="0" noProof="0" dirty="0">
                <a:ln>
                  <a:noFill/>
                </a:ln>
                <a:solidFill>
                  <a:srgbClr val="00B3E3"/>
                </a:solidFill>
                <a:effectLst/>
                <a:uLnTx/>
                <a:uFillTx/>
                <a:latin typeface="Samsung Sharp Sans" pitchFamily="2" charset="0"/>
                <a:ea typeface="Samsung Sharp Sans" pitchFamily="2" charset="0"/>
                <a:cs typeface="Samsung Sharp Sans" pitchFamily="2" charset="0"/>
              </a:rPr>
              <a:t>Artificial Intelligence Course</a:t>
            </a:r>
            <a:endParaRPr kumimoji="0" lang="ko-KR" altLang="en-US" sz="2400" b="0" i="0" u="none" strike="noStrike" kern="1200" cap="none" spc="0" normalizeH="0" baseline="0" noProof="0" dirty="0">
              <a:ln>
                <a:noFill/>
              </a:ln>
              <a:solidFill>
                <a:srgbClr val="00B3E3"/>
              </a:solidFill>
              <a:effectLst/>
              <a:uLnTx/>
              <a:uFillTx/>
              <a:latin typeface="Samsung Sharp Sans" pitchFamily="2" charset="0"/>
              <a:ea typeface="Samsung Sharp Sans" pitchFamily="2" charset="0"/>
              <a:cs typeface="Samsung Sharp Sans" pitchFamily="2" charset="0"/>
            </a:endParaRPr>
          </a:p>
        </p:txBody>
      </p:sp>
    </p:spTree>
    <p:extLst>
      <p:ext uri="{BB962C8B-B14F-4D97-AF65-F5344CB8AC3E}">
        <p14:creationId xmlns:p14="http://schemas.microsoft.com/office/powerpoint/2010/main" val="9044988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직사각형 25">
            <a:extLst>
              <a:ext uri="{FF2B5EF4-FFF2-40B4-BE49-F238E27FC236}">
                <a16:creationId xmlns:a16="http://schemas.microsoft.com/office/drawing/2014/main" id="{657B2424-93E3-49C1-A214-A0E3A0ABEEBD}"/>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27" name="그룹 26">
            <a:extLst>
              <a:ext uri="{FF2B5EF4-FFF2-40B4-BE49-F238E27FC236}">
                <a16:creationId xmlns:a16="http://schemas.microsoft.com/office/drawing/2014/main" id="{B568B175-7098-4873-AE92-0D85BCB02399}"/>
              </a:ext>
            </a:extLst>
          </p:cNvPr>
          <p:cNvGrpSpPr/>
          <p:nvPr/>
        </p:nvGrpSpPr>
        <p:grpSpPr>
          <a:xfrm>
            <a:off x="558800" y="2232686"/>
            <a:ext cx="8785225" cy="215444"/>
            <a:chOff x="1027113" y="2045625"/>
            <a:chExt cx="8785225" cy="215444"/>
          </a:xfrm>
        </p:grpSpPr>
        <p:sp>
          <p:nvSpPr>
            <p:cNvPr id="28" name="직사각형 27">
              <a:extLst>
                <a:ext uri="{FF2B5EF4-FFF2-40B4-BE49-F238E27FC236}">
                  <a16:creationId xmlns:a16="http://schemas.microsoft.com/office/drawing/2014/main" id="{77CFCF34-1FD6-4E50-8889-D9E3A5F23A4F}"/>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29" name="직사각형 28">
              <a:extLst>
                <a:ext uri="{FF2B5EF4-FFF2-40B4-BE49-F238E27FC236}">
                  <a16:creationId xmlns:a16="http://schemas.microsoft.com/office/drawing/2014/main" id="{8ACF63B0-D0AA-4765-97B7-E9AF8BF05536}"/>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Ready-made/Pre-trained models of </a:t>
              </a:r>
              <a:r>
                <a:rPr lang="en-US" altLang="ko-KR" sz="1400" dirty="0" err="1">
                  <a:solidFill>
                    <a:schemeClr val="tx1">
                      <a:lumMod val="85000"/>
                      <a:lumOff val="15000"/>
                    </a:schemeClr>
                  </a:solidFill>
                  <a:latin typeface="SamsungOne 400" panose="020B0503030303020204" pitchFamily="34" charset="0"/>
                  <a:ea typeface="SamsungOne 400" panose="020B0503030303020204" pitchFamily="34" charset="0"/>
                </a:rPr>
                <a:t>Keras</a:t>
              </a: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a:t>
              </a:r>
            </a:p>
          </p:txBody>
        </p:sp>
      </p:grpSp>
      <p:graphicFrame>
        <p:nvGraphicFramePr>
          <p:cNvPr id="39" name="표 38">
            <a:extLst>
              <a:ext uri="{FF2B5EF4-FFF2-40B4-BE49-F238E27FC236}">
                <a16:creationId xmlns:a16="http://schemas.microsoft.com/office/drawing/2014/main" id="{496E9424-E386-4EE0-9876-C5561583BFC4}"/>
              </a:ext>
            </a:extLst>
          </p:cNvPr>
          <p:cNvGraphicFramePr>
            <a:graphicFrameLocks noGrp="1"/>
          </p:cNvGraphicFramePr>
          <p:nvPr>
            <p:extLst>
              <p:ext uri="{D42A27DB-BD31-4B8C-83A1-F6EECF244321}">
                <p14:modId xmlns:p14="http://schemas.microsoft.com/office/powerpoint/2010/main" val="2614530467"/>
              </p:ext>
            </p:extLst>
          </p:nvPr>
        </p:nvGraphicFramePr>
        <p:xfrm>
          <a:off x="703264" y="2824661"/>
          <a:ext cx="8640763" cy="3233240"/>
        </p:xfrm>
        <a:graphic>
          <a:graphicData uri="http://schemas.openxmlformats.org/drawingml/2006/table">
            <a:tbl>
              <a:tblPr firstRow="1" bandRow="1">
                <a:tableStyleId>{5940675A-B579-460E-94D1-54222C63F5DA}</a:tableStyleId>
              </a:tblPr>
              <a:tblGrid>
                <a:gridCol w="2880254">
                  <a:extLst>
                    <a:ext uri="{9D8B030D-6E8A-4147-A177-3AD203B41FA5}">
                      <a16:colId xmlns:a16="http://schemas.microsoft.com/office/drawing/2014/main" val="167906918"/>
                    </a:ext>
                  </a:extLst>
                </a:gridCol>
                <a:gridCol w="1641245">
                  <a:extLst>
                    <a:ext uri="{9D8B030D-6E8A-4147-A177-3AD203B41FA5}">
                      <a16:colId xmlns:a16="http://schemas.microsoft.com/office/drawing/2014/main" val="2125442500"/>
                    </a:ext>
                  </a:extLst>
                </a:gridCol>
                <a:gridCol w="2059632">
                  <a:extLst>
                    <a:ext uri="{9D8B030D-6E8A-4147-A177-3AD203B41FA5}">
                      <a16:colId xmlns:a16="http://schemas.microsoft.com/office/drawing/2014/main" val="2000003491"/>
                    </a:ext>
                  </a:extLst>
                </a:gridCol>
                <a:gridCol w="2059632">
                  <a:extLst>
                    <a:ext uri="{9D8B030D-6E8A-4147-A177-3AD203B41FA5}">
                      <a16:colId xmlns:a16="http://schemas.microsoft.com/office/drawing/2014/main" val="1028148209"/>
                    </a:ext>
                  </a:extLst>
                </a:gridCol>
              </a:tblGrid>
              <a:tr h="475760">
                <a:tc>
                  <a:txBody>
                    <a:bodyPr/>
                    <a:lstStyle/>
                    <a:p>
                      <a:pPr marL="0" algn="ctr" defTabSz="914126"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Model Name</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ap="flat" cmpd="sng" algn="ctr">
                      <a:solidFill>
                        <a:srgbClr val="193EB0"/>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marL="0" algn="ctr" defTabSz="914126"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Size </a:t>
                      </a:r>
                    </a:p>
                    <a:p>
                      <a:pPr marL="0" algn="ctr" defTabSz="914126"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(MB)</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ap="flat" cmpd="sng" algn="ctr">
                      <a:solidFill>
                        <a:srgbClr val="193EB0"/>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marL="0" algn="ctr" defTabSz="914126"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Accuracy</a:t>
                      </a:r>
                    </a:p>
                    <a:p>
                      <a:pPr marL="0" algn="ctr" defTabSz="914126"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(top-1)</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ap="flat" cmpd="sng" algn="ctr">
                      <a:solidFill>
                        <a:srgbClr val="193EB0"/>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marL="0" algn="ctr" defTabSz="914126"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Parameters</a:t>
                      </a:r>
                    </a:p>
                    <a:p>
                      <a:pPr marL="0" algn="ctr" defTabSz="914126"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(in millions)</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rgbClr val="193EB0"/>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581919874"/>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err="1">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Xception</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88</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0.790</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23</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059499963"/>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VGG16</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528</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0.713</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138</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763544613"/>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VGG19</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549</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0.713</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144</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750817549"/>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err="1">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ResNet</a:t>
                      </a:r>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 ResNetV2</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98 ~ 232</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0.749 ~ 0.780</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26 ~ 60</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51375578"/>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InceptionV3</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92</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0.779</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24</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872323979"/>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InceptionResNetV2</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215</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0.803</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56</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400810741"/>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err="1">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MobileNet</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16</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0.703</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4</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590778486"/>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MobileNetV2</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14</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0.713</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4</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027388515"/>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err="1">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DenseNet</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33 ~ 80</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0.750 ~ 0.773</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8 ~ 20</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123317545"/>
                  </a:ext>
                </a:extLst>
              </a:tr>
              <a:tr h="275748">
                <a:tc>
                  <a:txBody>
                    <a:bodyPr/>
                    <a:lstStyle/>
                    <a:p>
                      <a:pPr marL="0" marR="0" indent="0" algn="ctr" defTabSz="914400" rtl="0" eaLnBrk="1" fontAlgn="base" latinLnBrk="1" hangingPunct="1">
                        <a:lnSpc>
                          <a:spcPct val="100000"/>
                        </a:lnSpc>
                        <a:spcBef>
                          <a:spcPts val="0"/>
                        </a:spcBef>
                        <a:spcAft>
                          <a:spcPts val="0"/>
                        </a:spcAft>
                      </a:pPr>
                      <a:r>
                        <a:rPr lang="en-US" altLang="ko-KR" sz="1200" b="0" kern="1200" dirty="0" err="1">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NASNet</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23 ~ 343</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0.744 ~ 0.825</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tc>
                  <a:txBody>
                    <a:bodyPr/>
                    <a:lstStyle/>
                    <a:p>
                      <a:pPr algn="ctr" latinLnBrk="1"/>
                      <a:r>
                        <a:rPr lang="en-US" altLang="ko-KR"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5 ~ 89</a:t>
                      </a:r>
                      <a:endParaRPr lang="ko-KR" altLang="en-US" sz="12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0" marR="0" marT="0" marB="0"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40284909"/>
                  </a:ext>
                </a:extLst>
              </a:tr>
            </a:tbl>
          </a:graphicData>
        </a:graphic>
      </p:graphicFrame>
      <p:sp>
        <p:nvSpPr>
          <p:cNvPr id="9" name="직사각형 7">
            <a:extLst>
              <a:ext uri="{FF2B5EF4-FFF2-40B4-BE49-F238E27FC236}">
                <a16:creationId xmlns:a16="http://schemas.microsoft.com/office/drawing/2014/main" id="{D255FE55-8D03-489F-8452-94EBA80775EB}"/>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2946728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직사각형 83">
            <a:extLst>
              <a:ext uri="{FF2B5EF4-FFF2-40B4-BE49-F238E27FC236}">
                <a16:creationId xmlns:a16="http://schemas.microsoft.com/office/drawing/2014/main" id="{BDF3E9BD-D58E-4430-BE77-AFCF6350AA4E}"/>
              </a:ext>
            </a:extLst>
          </p:cNvPr>
          <p:cNvSpPr/>
          <p:nvPr/>
        </p:nvSpPr>
        <p:spPr>
          <a:xfrm>
            <a:off x="5128011" y="4423540"/>
            <a:ext cx="1109491" cy="1616844"/>
          </a:xfrm>
          <a:prstGeom prst="rect">
            <a:avLst/>
          </a:prstGeom>
          <a:solidFill>
            <a:srgbClr val="00B050">
              <a:alpha val="5000"/>
            </a:srgbClr>
          </a:solidFill>
          <a:ln w="127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63" name="직사각형 62">
            <a:extLst>
              <a:ext uri="{FF2B5EF4-FFF2-40B4-BE49-F238E27FC236}">
                <a16:creationId xmlns:a16="http://schemas.microsoft.com/office/drawing/2014/main" id="{17CA6277-ECD9-4ACB-BC33-F21730B00360}"/>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64" name="그룹 63">
            <a:extLst>
              <a:ext uri="{FF2B5EF4-FFF2-40B4-BE49-F238E27FC236}">
                <a16:creationId xmlns:a16="http://schemas.microsoft.com/office/drawing/2014/main" id="{1B28F45B-AFD3-4C88-BE2E-200AAB66A3A1}"/>
              </a:ext>
            </a:extLst>
          </p:cNvPr>
          <p:cNvGrpSpPr/>
          <p:nvPr/>
        </p:nvGrpSpPr>
        <p:grpSpPr>
          <a:xfrm>
            <a:off x="558800" y="2232686"/>
            <a:ext cx="8785225" cy="215444"/>
            <a:chOff x="1027113" y="2045625"/>
            <a:chExt cx="8785225" cy="215444"/>
          </a:xfrm>
        </p:grpSpPr>
        <p:sp>
          <p:nvSpPr>
            <p:cNvPr id="65" name="직사각형 64">
              <a:extLst>
                <a:ext uri="{FF2B5EF4-FFF2-40B4-BE49-F238E27FC236}">
                  <a16:creationId xmlns:a16="http://schemas.microsoft.com/office/drawing/2014/main" id="{F1B48DA1-20F2-4EDA-866C-0E00BB1A8A80}"/>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66" name="직사각형 65">
              <a:extLst>
                <a:ext uri="{FF2B5EF4-FFF2-40B4-BE49-F238E27FC236}">
                  <a16:creationId xmlns:a16="http://schemas.microsoft.com/office/drawing/2014/main" id="{9E142800-9346-4EC6-AB54-2A88D20EBEE3}"/>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A well known pre-trained model: </a:t>
              </a:r>
              <a:r>
                <a:rPr lang="en-US" altLang="ko-KR" sz="1400" dirty="0">
                  <a:solidFill>
                    <a:srgbClr val="193EB0"/>
                  </a:solidFill>
                  <a:latin typeface="SamsungOne 700" panose="020B0803030303020204" pitchFamily="34" charset="0"/>
                  <a:ea typeface="SamsungOne 700" panose="020B0803030303020204" pitchFamily="34" charset="0"/>
                </a:rPr>
                <a:t>VGG16 and VGG 19</a:t>
              </a:r>
            </a:p>
          </p:txBody>
        </p:sp>
      </p:grpSp>
      <p:sp>
        <p:nvSpPr>
          <p:cNvPr id="67" name="직사각형 66">
            <a:extLst>
              <a:ext uri="{FF2B5EF4-FFF2-40B4-BE49-F238E27FC236}">
                <a16:creationId xmlns:a16="http://schemas.microsoft.com/office/drawing/2014/main" id="{68FFDF7C-D57C-41BC-9004-7C577ABEDB0F}"/>
              </a:ext>
            </a:extLst>
          </p:cNvPr>
          <p:cNvSpPr/>
          <p:nvPr/>
        </p:nvSpPr>
        <p:spPr>
          <a:xfrm>
            <a:off x="703263" y="2565400"/>
            <a:ext cx="8640762" cy="15560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Developed in 2014. Runner-up of the 2014 ILSVRC competition.</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The default input size is 224×224.</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3×3 convolution layers and 2×2 pooling layers.</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Quite a large number of parameters. </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Known to work well with fine tuning.</a:t>
            </a:r>
          </a:p>
        </p:txBody>
      </p:sp>
      <p:grpSp>
        <p:nvGrpSpPr>
          <p:cNvPr id="3" name="그룹 2">
            <a:extLst>
              <a:ext uri="{FF2B5EF4-FFF2-40B4-BE49-F238E27FC236}">
                <a16:creationId xmlns:a16="http://schemas.microsoft.com/office/drawing/2014/main" id="{0EA183E1-6E82-40A0-8F49-461AB1FEE565}"/>
              </a:ext>
            </a:extLst>
          </p:cNvPr>
          <p:cNvGrpSpPr/>
          <p:nvPr/>
        </p:nvGrpSpPr>
        <p:grpSpPr>
          <a:xfrm>
            <a:off x="7758023" y="4725882"/>
            <a:ext cx="1721659" cy="1326023"/>
            <a:chOff x="7758023" y="4725882"/>
            <a:chExt cx="1721659" cy="1326023"/>
          </a:xfrm>
        </p:grpSpPr>
        <p:sp>
          <p:nvSpPr>
            <p:cNvPr id="71" name="직사각형 70">
              <a:extLst>
                <a:ext uri="{FF2B5EF4-FFF2-40B4-BE49-F238E27FC236}">
                  <a16:creationId xmlns:a16="http://schemas.microsoft.com/office/drawing/2014/main" id="{4051EAA8-AA37-4783-8768-9FE1569DFEA4}"/>
                </a:ext>
              </a:extLst>
            </p:cNvPr>
            <p:cNvSpPr/>
            <p:nvPr/>
          </p:nvSpPr>
          <p:spPr>
            <a:xfrm>
              <a:off x="7907491" y="4898948"/>
              <a:ext cx="111600" cy="111059"/>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72" name="직사각형 71">
              <a:extLst>
                <a:ext uri="{FF2B5EF4-FFF2-40B4-BE49-F238E27FC236}">
                  <a16:creationId xmlns:a16="http://schemas.microsoft.com/office/drawing/2014/main" id="{2C456EAB-1FE8-4C1A-BC73-259B448876DE}"/>
                </a:ext>
              </a:extLst>
            </p:cNvPr>
            <p:cNvSpPr/>
            <p:nvPr/>
          </p:nvSpPr>
          <p:spPr>
            <a:xfrm>
              <a:off x="7907491" y="5195990"/>
              <a:ext cx="111600" cy="111059"/>
            </a:xfrm>
            <a:prstGeom prst="rect">
              <a:avLst/>
            </a:prstGeom>
            <a:solidFill>
              <a:srgbClr val="FF0000">
                <a:alpha val="30000"/>
              </a:srgbClr>
            </a:solidFill>
            <a:ln w="19050">
              <a:solidFill>
                <a:srgbClr val="FF000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73" name="직사각형 72">
              <a:extLst>
                <a:ext uri="{FF2B5EF4-FFF2-40B4-BE49-F238E27FC236}">
                  <a16:creationId xmlns:a16="http://schemas.microsoft.com/office/drawing/2014/main" id="{D258E64E-BC27-48CD-A208-E0C3D6B6F4BE}"/>
                </a:ext>
              </a:extLst>
            </p:cNvPr>
            <p:cNvSpPr/>
            <p:nvPr/>
          </p:nvSpPr>
          <p:spPr>
            <a:xfrm>
              <a:off x="7907491" y="5493032"/>
              <a:ext cx="111600" cy="111059"/>
            </a:xfrm>
            <a:prstGeom prst="rect">
              <a:avLst/>
            </a:prstGeom>
            <a:solidFill>
              <a:srgbClr val="00B050">
                <a:alpha val="30000"/>
              </a:srgbClr>
            </a:solidFill>
            <a:ln w="19050">
              <a:solidFill>
                <a:srgbClr val="00B050"/>
              </a:solidFill>
            </a:ln>
          </p:spPr>
          <p:txBody>
            <a:bodyPr vert="eaVert" wrap="square" rtlCol="0">
              <a:spAutoFit/>
              <a:scene3d>
                <a:camera prst="orthographicFront"/>
                <a:lightRig rig="threePt" dir="t"/>
              </a:scene3d>
              <a:sp3d>
                <a:bevelT w="0" h="0"/>
                <a:bevelB w="0" h="1270"/>
              </a:sp3d>
            </a:bodyPr>
            <a:lstStyle/>
            <a:p>
              <a:pPr algn="ctr"/>
              <a:endParaRPr lang="ko-KR" altLang="en-US" sz="1400" dirty="0">
                <a:latin typeface="SamsungOne 700" panose="020B0803030303020204" pitchFamily="34" charset="0"/>
                <a:cs typeface="Times New Roman" panose="02020603050405020304" pitchFamily="18" charset="0"/>
              </a:endParaRPr>
            </a:p>
          </p:txBody>
        </p:sp>
        <p:sp>
          <p:nvSpPr>
            <p:cNvPr id="74" name="직사각형 73">
              <a:extLst>
                <a:ext uri="{FF2B5EF4-FFF2-40B4-BE49-F238E27FC236}">
                  <a16:creationId xmlns:a16="http://schemas.microsoft.com/office/drawing/2014/main" id="{CB9CFD7C-55A2-45C7-B3D0-300DA227BB8E}"/>
                </a:ext>
              </a:extLst>
            </p:cNvPr>
            <p:cNvSpPr/>
            <p:nvPr/>
          </p:nvSpPr>
          <p:spPr>
            <a:xfrm>
              <a:off x="7907491" y="5790073"/>
              <a:ext cx="111600" cy="111059"/>
            </a:xfrm>
            <a:prstGeom prst="rect">
              <a:avLst/>
            </a:prstGeom>
            <a:solidFill>
              <a:srgbClr val="7030A0">
                <a:alpha val="30000"/>
              </a:srgbClr>
            </a:solidFill>
            <a:ln w="19050">
              <a:solidFill>
                <a:srgbClr val="7030A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75" name="TextBox 74">
              <a:extLst>
                <a:ext uri="{FF2B5EF4-FFF2-40B4-BE49-F238E27FC236}">
                  <a16:creationId xmlns:a16="http://schemas.microsoft.com/office/drawing/2014/main" id="{50A909FD-A213-410C-AE89-9E5778723060}"/>
                </a:ext>
              </a:extLst>
            </p:cNvPr>
            <p:cNvSpPr txBox="1"/>
            <p:nvPr/>
          </p:nvSpPr>
          <p:spPr>
            <a:xfrm>
              <a:off x="8162046" y="4840631"/>
              <a:ext cx="1016966" cy="1846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scene3d>
                <a:camera prst="orthographicFront"/>
                <a:lightRig rig="threePt" dir="t"/>
              </a:scene3d>
              <a:sp3d>
                <a:bevelT w="0" h="6350"/>
                <a:bevelB w="0" h="0"/>
              </a:sp3d>
            </a:bodyPr>
            <a:lstStyle>
              <a:defPPr>
                <a:defRPr lang="en-US"/>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sz="1200" dirty="0"/>
                <a:t>Convolution</a:t>
              </a:r>
              <a:endParaRPr lang="ko-KR" altLang="en-US" sz="1200" dirty="0"/>
            </a:p>
          </p:txBody>
        </p:sp>
        <p:sp>
          <p:nvSpPr>
            <p:cNvPr id="76" name="TextBox 75">
              <a:extLst>
                <a:ext uri="{FF2B5EF4-FFF2-40B4-BE49-F238E27FC236}">
                  <a16:creationId xmlns:a16="http://schemas.microsoft.com/office/drawing/2014/main" id="{6F54DD5D-DF44-4274-A8B4-6555155DB333}"/>
                </a:ext>
              </a:extLst>
            </p:cNvPr>
            <p:cNvSpPr txBox="1"/>
            <p:nvPr/>
          </p:nvSpPr>
          <p:spPr>
            <a:xfrm>
              <a:off x="8162048" y="5150911"/>
              <a:ext cx="101696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scene3d>
                <a:camera prst="orthographicFront"/>
                <a:lightRig rig="threePt" dir="t"/>
              </a:scene3d>
              <a:sp3d>
                <a:bevelT w="0" h="6350"/>
                <a:bevelB w="0" h="0"/>
              </a:sp3d>
            </a:bodyPr>
            <a:lstStyle>
              <a:defPPr>
                <a:defRPr lang="en-US"/>
              </a:defPPr>
              <a:lvl1pPr>
                <a:spcAft>
                  <a:spcPts val="600"/>
                </a:spcAft>
                <a:defRPr sz="12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dirty="0"/>
                <a:t>Pooling</a:t>
              </a:r>
              <a:endParaRPr lang="ko-KR" altLang="en-US" dirty="0"/>
            </a:p>
          </p:txBody>
        </p:sp>
        <p:sp>
          <p:nvSpPr>
            <p:cNvPr id="77" name="TextBox 76">
              <a:extLst>
                <a:ext uri="{FF2B5EF4-FFF2-40B4-BE49-F238E27FC236}">
                  <a16:creationId xmlns:a16="http://schemas.microsoft.com/office/drawing/2014/main" id="{4D87223D-D1D7-42B0-8EC6-186EE442C648}"/>
                </a:ext>
              </a:extLst>
            </p:cNvPr>
            <p:cNvSpPr txBox="1"/>
            <p:nvPr/>
          </p:nvSpPr>
          <p:spPr>
            <a:xfrm>
              <a:off x="8162048" y="5461192"/>
              <a:ext cx="1317634"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scene3d>
                <a:camera prst="orthographicFront"/>
                <a:lightRig rig="threePt" dir="t"/>
              </a:scene3d>
              <a:sp3d>
                <a:bevelT w="0" h="6350"/>
                <a:bevelB w="0" h="0"/>
              </a:sp3d>
            </a:bodyPr>
            <a:lstStyle>
              <a:defPPr>
                <a:defRPr lang="en-US"/>
              </a:defPPr>
              <a:lvl1pPr>
                <a:spcAft>
                  <a:spcPts val="600"/>
                </a:spcAft>
                <a:defRPr sz="12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dirty="0"/>
                <a:t>Fully connected</a:t>
              </a:r>
              <a:endParaRPr lang="ko-KR" altLang="en-US" dirty="0"/>
            </a:p>
          </p:txBody>
        </p:sp>
        <p:sp>
          <p:nvSpPr>
            <p:cNvPr id="78" name="TextBox 77">
              <a:extLst>
                <a:ext uri="{FF2B5EF4-FFF2-40B4-BE49-F238E27FC236}">
                  <a16:creationId xmlns:a16="http://schemas.microsoft.com/office/drawing/2014/main" id="{7086A6A3-487D-42E4-8EBA-510902097519}"/>
                </a:ext>
              </a:extLst>
            </p:cNvPr>
            <p:cNvSpPr txBox="1"/>
            <p:nvPr/>
          </p:nvSpPr>
          <p:spPr>
            <a:xfrm>
              <a:off x="8162046" y="5771472"/>
              <a:ext cx="1016966" cy="1846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chorCtr="0">
              <a:noAutofit/>
              <a:scene3d>
                <a:camera prst="orthographicFront"/>
                <a:lightRig rig="threePt" dir="t"/>
              </a:scene3d>
              <a:sp3d>
                <a:bevelT w="0" h="6350"/>
                <a:bevelB w="0" h="0"/>
              </a:sp3d>
            </a:bodyPr>
            <a:lstStyle>
              <a:defPPr>
                <a:defRPr lang="en-US"/>
              </a:defPPr>
              <a:lvl1pPr>
                <a:spcAft>
                  <a:spcPts val="600"/>
                </a:spcAft>
                <a:defRPr sz="12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ko-KR" dirty="0"/>
                <a:t>Dropout</a:t>
              </a:r>
              <a:endParaRPr lang="ko-KR" altLang="en-US" dirty="0"/>
            </a:p>
          </p:txBody>
        </p:sp>
        <p:sp>
          <p:nvSpPr>
            <p:cNvPr id="70" name="직사각형 69">
              <a:extLst>
                <a:ext uri="{FF2B5EF4-FFF2-40B4-BE49-F238E27FC236}">
                  <a16:creationId xmlns:a16="http://schemas.microsoft.com/office/drawing/2014/main" id="{8C334CBE-D9F0-4192-B353-3F5ADDE608CA}"/>
                </a:ext>
              </a:extLst>
            </p:cNvPr>
            <p:cNvSpPr/>
            <p:nvPr/>
          </p:nvSpPr>
          <p:spPr>
            <a:xfrm>
              <a:off x="7758023" y="4725882"/>
              <a:ext cx="1572300" cy="1326023"/>
            </a:xfrm>
            <a:prstGeom prst="rect">
              <a:avLst/>
            </a:prstGeom>
            <a:noFill/>
            <a:ln w="635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80" name="직사각형 79">
            <a:extLst>
              <a:ext uri="{FF2B5EF4-FFF2-40B4-BE49-F238E27FC236}">
                <a16:creationId xmlns:a16="http://schemas.microsoft.com/office/drawing/2014/main" id="{5D8DF462-C385-46C9-991D-795BEC1CC4BC}"/>
              </a:ext>
            </a:extLst>
          </p:cNvPr>
          <p:cNvSpPr/>
          <p:nvPr/>
        </p:nvSpPr>
        <p:spPr>
          <a:xfrm>
            <a:off x="1746906" y="4423540"/>
            <a:ext cx="3010845" cy="1616851"/>
          </a:xfrm>
          <a:prstGeom prst="rect">
            <a:avLst/>
          </a:prstGeom>
          <a:solidFill>
            <a:srgbClr val="FF0000">
              <a:alpha val="5000"/>
            </a:srgbClr>
          </a:solid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85" name="직사각형 84">
            <a:extLst>
              <a:ext uri="{FF2B5EF4-FFF2-40B4-BE49-F238E27FC236}">
                <a16:creationId xmlns:a16="http://schemas.microsoft.com/office/drawing/2014/main" id="{9D93C53B-9FE8-4AD9-A9CF-0D69D23A87BA}"/>
              </a:ext>
            </a:extLst>
          </p:cNvPr>
          <p:cNvSpPr/>
          <p:nvPr/>
        </p:nvSpPr>
        <p:spPr>
          <a:xfrm>
            <a:off x="1822216" y="4497033"/>
            <a:ext cx="95099" cy="1469865"/>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86" name="직사각형 85">
            <a:extLst>
              <a:ext uri="{FF2B5EF4-FFF2-40B4-BE49-F238E27FC236}">
                <a16:creationId xmlns:a16="http://schemas.microsoft.com/office/drawing/2014/main" id="{391B7093-54B4-4292-B1C3-4ACEB9829852}"/>
              </a:ext>
            </a:extLst>
          </p:cNvPr>
          <p:cNvSpPr/>
          <p:nvPr/>
        </p:nvSpPr>
        <p:spPr>
          <a:xfrm>
            <a:off x="1957463" y="4497033"/>
            <a:ext cx="95099" cy="1469865"/>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87" name="직사각형 86">
            <a:extLst>
              <a:ext uri="{FF2B5EF4-FFF2-40B4-BE49-F238E27FC236}">
                <a16:creationId xmlns:a16="http://schemas.microsoft.com/office/drawing/2014/main" id="{1467A125-01A9-4D45-9196-9CEA2EB573C7}"/>
              </a:ext>
            </a:extLst>
          </p:cNvPr>
          <p:cNvSpPr/>
          <p:nvPr/>
        </p:nvSpPr>
        <p:spPr>
          <a:xfrm>
            <a:off x="2091259" y="4497033"/>
            <a:ext cx="95099" cy="1469865"/>
          </a:xfrm>
          <a:prstGeom prst="rect">
            <a:avLst/>
          </a:prstGeom>
          <a:solidFill>
            <a:srgbClr val="FF0000">
              <a:alpha val="30000"/>
            </a:srgbClr>
          </a:solidFill>
          <a:ln w="19050">
            <a:solidFill>
              <a:srgbClr val="FF000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88" name="직사각형 87">
            <a:extLst>
              <a:ext uri="{FF2B5EF4-FFF2-40B4-BE49-F238E27FC236}">
                <a16:creationId xmlns:a16="http://schemas.microsoft.com/office/drawing/2014/main" id="{38580321-92DE-4A7A-8164-BBC861E06C6D}"/>
              </a:ext>
            </a:extLst>
          </p:cNvPr>
          <p:cNvSpPr/>
          <p:nvPr/>
        </p:nvSpPr>
        <p:spPr>
          <a:xfrm>
            <a:off x="2358853" y="4644020"/>
            <a:ext cx="95099" cy="1175892"/>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89" name="직사각형 88">
            <a:extLst>
              <a:ext uri="{FF2B5EF4-FFF2-40B4-BE49-F238E27FC236}">
                <a16:creationId xmlns:a16="http://schemas.microsoft.com/office/drawing/2014/main" id="{913D18C1-1943-4E15-8BA1-5150C84803A0}"/>
              </a:ext>
            </a:extLst>
          </p:cNvPr>
          <p:cNvSpPr/>
          <p:nvPr/>
        </p:nvSpPr>
        <p:spPr>
          <a:xfrm>
            <a:off x="2493048" y="4644020"/>
            <a:ext cx="95099" cy="1175892"/>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0" name="직사각형 89">
            <a:extLst>
              <a:ext uri="{FF2B5EF4-FFF2-40B4-BE49-F238E27FC236}">
                <a16:creationId xmlns:a16="http://schemas.microsoft.com/office/drawing/2014/main" id="{09383C24-9861-40BC-8D82-0F12912B030D}"/>
              </a:ext>
            </a:extLst>
          </p:cNvPr>
          <p:cNvSpPr/>
          <p:nvPr/>
        </p:nvSpPr>
        <p:spPr>
          <a:xfrm>
            <a:off x="2626446" y="4644020"/>
            <a:ext cx="95099" cy="1175892"/>
          </a:xfrm>
          <a:prstGeom prst="rect">
            <a:avLst/>
          </a:prstGeom>
          <a:solidFill>
            <a:srgbClr val="FF0000">
              <a:alpha val="30000"/>
            </a:srgbClr>
          </a:solidFill>
          <a:ln w="19050">
            <a:solidFill>
              <a:srgbClr val="FF000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1" name="직사각형 90">
            <a:extLst>
              <a:ext uri="{FF2B5EF4-FFF2-40B4-BE49-F238E27FC236}">
                <a16:creationId xmlns:a16="http://schemas.microsoft.com/office/drawing/2014/main" id="{2F0B89DE-7F4B-43C7-A227-FF9F1BD444C8}"/>
              </a:ext>
            </a:extLst>
          </p:cNvPr>
          <p:cNvSpPr/>
          <p:nvPr/>
        </p:nvSpPr>
        <p:spPr>
          <a:xfrm>
            <a:off x="2891801" y="4717513"/>
            <a:ext cx="95099" cy="1028906"/>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2" name="직사각형 91">
            <a:extLst>
              <a:ext uri="{FF2B5EF4-FFF2-40B4-BE49-F238E27FC236}">
                <a16:creationId xmlns:a16="http://schemas.microsoft.com/office/drawing/2014/main" id="{282C44B0-259B-4ED1-998A-E52B6046F6A2}"/>
              </a:ext>
            </a:extLst>
          </p:cNvPr>
          <p:cNvSpPr/>
          <p:nvPr/>
        </p:nvSpPr>
        <p:spPr>
          <a:xfrm>
            <a:off x="3025997" y="4719952"/>
            <a:ext cx="95099" cy="1028906"/>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3" name="직사각형 92">
            <a:extLst>
              <a:ext uri="{FF2B5EF4-FFF2-40B4-BE49-F238E27FC236}">
                <a16:creationId xmlns:a16="http://schemas.microsoft.com/office/drawing/2014/main" id="{209EAA50-D404-4607-924E-EA4826D9F3BD}"/>
              </a:ext>
            </a:extLst>
          </p:cNvPr>
          <p:cNvSpPr/>
          <p:nvPr/>
        </p:nvSpPr>
        <p:spPr>
          <a:xfrm>
            <a:off x="3157156" y="4717513"/>
            <a:ext cx="95099" cy="1028906"/>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4" name="직사각형 93">
            <a:extLst>
              <a:ext uri="{FF2B5EF4-FFF2-40B4-BE49-F238E27FC236}">
                <a16:creationId xmlns:a16="http://schemas.microsoft.com/office/drawing/2014/main" id="{B516A85E-53B5-4806-970A-0C2519E1E3D2}"/>
              </a:ext>
            </a:extLst>
          </p:cNvPr>
          <p:cNvSpPr/>
          <p:nvPr/>
        </p:nvSpPr>
        <p:spPr>
          <a:xfrm>
            <a:off x="3288316" y="4717513"/>
            <a:ext cx="95099" cy="1028906"/>
          </a:xfrm>
          <a:prstGeom prst="rect">
            <a:avLst/>
          </a:prstGeom>
          <a:solidFill>
            <a:srgbClr val="FF0000">
              <a:alpha val="30000"/>
            </a:srgbClr>
          </a:solidFill>
          <a:ln w="19050">
            <a:solidFill>
              <a:srgbClr val="FF000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5" name="직사각형 94">
            <a:extLst>
              <a:ext uri="{FF2B5EF4-FFF2-40B4-BE49-F238E27FC236}">
                <a16:creationId xmlns:a16="http://schemas.microsoft.com/office/drawing/2014/main" id="{DF814BAE-6F1B-483C-A5F1-13A9C2F1F27C}"/>
              </a:ext>
            </a:extLst>
          </p:cNvPr>
          <p:cNvSpPr/>
          <p:nvPr/>
        </p:nvSpPr>
        <p:spPr>
          <a:xfrm>
            <a:off x="3550806" y="4802849"/>
            <a:ext cx="95099" cy="881919"/>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6" name="직사각형 95">
            <a:extLst>
              <a:ext uri="{FF2B5EF4-FFF2-40B4-BE49-F238E27FC236}">
                <a16:creationId xmlns:a16="http://schemas.microsoft.com/office/drawing/2014/main" id="{36005BAA-E4AA-4533-8D03-51E6794D0700}"/>
              </a:ext>
            </a:extLst>
          </p:cNvPr>
          <p:cNvSpPr/>
          <p:nvPr/>
        </p:nvSpPr>
        <p:spPr>
          <a:xfrm>
            <a:off x="3686053" y="4805288"/>
            <a:ext cx="95099" cy="881919"/>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7" name="직사각형 96">
            <a:extLst>
              <a:ext uri="{FF2B5EF4-FFF2-40B4-BE49-F238E27FC236}">
                <a16:creationId xmlns:a16="http://schemas.microsoft.com/office/drawing/2014/main" id="{F7CF8CCC-4162-4CC9-8EEF-41B162041A0A}"/>
              </a:ext>
            </a:extLst>
          </p:cNvPr>
          <p:cNvSpPr/>
          <p:nvPr/>
        </p:nvSpPr>
        <p:spPr>
          <a:xfrm>
            <a:off x="3817213" y="4802849"/>
            <a:ext cx="95099" cy="881919"/>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8" name="직사각형 97">
            <a:extLst>
              <a:ext uri="{FF2B5EF4-FFF2-40B4-BE49-F238E27FC236}">
                <a16:creationId xmlns:a16="http://schemas.microsoft.com/office/drawing/2014/main" id="{2AD27421-BEA5-457D-A5B4-EFD00A40F818}"/>
              </a:ext>
            </a:extLst>
          </p:cNvPr>
          <p:cNvSpPr/>
          <p:nvPr/>
        </p:nvSpPr>
        <p:spPr>
          <a:xfrm>
            <a:off x="3948372" y="4802849"/>
            <a:ext cx="95099" cy="881919"/>
          </a:xfrm>
          <a:prstGeom prst="rect">
            <a:avLst/>
          </a:prstGeom>
          <a:solidFill>
            <a:srgbClr val="FF0000">
              <a:alpha val="30000"/>
            </a:srgbClr>
          </a:solidFill>
          <a:ln w="19050">
            <a:solidFill>
              <a:srgbClr val="FF000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99" name="직사각형 98">
            <a:extLst>
              <a:ext uri="{FF2B5EF4-FFF2-40B4-BE49-F238E27FC236}">
                <a16:creationId xmlns:a16="http://schemas.microsoft.com/office/drawing/2014/main" id="{7009066C-66D0-4517-9C37-61DCC7FFC0B8}"/>
              </a:ext>
            </a:extLst>
          </p:cNvPr>
          <p:cNvSpPr/>
          <p:nvPr/>
        </p:nvSpPr>
        <p:spPr>
          <a:xfrm>
            <a:off x="4210863" y="4905963"/>
            <a:ext cx="95099" cy="734933"/>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100" name="직사각형 99">
            <a:extLst>
              <a:ext uri="{FF2B5EF4-FFF2-40B4-BE49-F238E27FC236}">
                <a16:creationId xmlns:a16="http://schemas.microsoft.com/office/drawing/2014/main" id="{85C8D458-E8C3-4C4E-AC41-E3FC57E52BDB}"/>
              </a:ext>
            </a:extLst>
          </p:cNvPr>
          <p:cNvSpPr/>
          <p:nvPr/>
        </p:nvSpPr>
        <p:spPr>
          <a:xfrm>
            <a:off x="4344152" y="4908402"/>
            <a:ext cx="95099" cy="734933"/>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101" name="직사각형 100">
            <a:extLst>
              <a:ext uri="{FF2B5EF4-FFF2-40B4-BE49-F238E27FC236}">
                <a16:creationId xmlns:a16="http://schemas.microsoft.com/office/drawing/2014/main" id="{0A8D1182-DF96-4EF4-9321-F06F25AE8C2A}"/>
              </a:ext>
            </a:extLst>
          </p:cNvPr>
          <p:cNvSpPr/>
          <p:nvPr/>
        </p:nvSpPr>
        <p:spPr>
          <a:xfrm>
            <a:off x="4475312" y="4905963"/>
            <a:ext cx="95099" cy="734933"/>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102" name="직사각형 101">
            <a:extLst>
              <a:ext uri="{FF2B5EF4-FFF2-40B4-BE49-F238E27FC236}">
                <a16:creationId xmlns:a16="http://schemas.microsoft.com/office/drawing/2014/main" id="{A5EE4E4F-3B00-474C-A529-7AAF727EBB63}"/>
              </a:ext>
            </a:extLst>
          </p:cNvPr>
          <p:cNvSpPr/>
          <p:nvPr/>
        </p:nvSpPr>
        <p:spPr>
          <a:xfrm>
            <a:off x="4606471" y="4905963"/>
            <a:ext cx="95099" cy="734933"/>
          </a:xfrm>
          <a:prstGeom prst="rect">
            <a:avLst/>
          </a:prstGeom>
          <a:solidFill>
            <a:srgbClr val="FF0000">
              <a:alpha val="30000"/>
            </a:srgbClr>
          </a:solidFill>
          <a:ln w="19050">
            <a:solidFill>
              <a:srgbClr val="FF000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103" name="직사각형 102">
            <a:extLst>
              <a:ext uri="{FF2B5EF4-FFF2-40B4-BE49-F238E27FC236}">
                <a16:creationId xmlns:a16="http://schemas.microsoft.com/office/drawing/2014/main" id="{29A33F14-B4D5-45C5-A7B6-D87CF0ED5F4E}"/>
              </a:ext>
            </a:extLst>
          </p:cNvPr>
          <p:cNvSpPr/>
          <p:nvPr/>
        </p:nvSpPr>
        <p:spPr>
          <a:xfrm>
            <a:off x="5248684" y="5199713"/>
            <a:ext cx="400110" cy="88192"/>
          </a:xfrm>
          <a:prstGeom prst="rect">
            <a:avLst/>
          </a:prstGeom>
          <a:solidFill>
            <a:srgbClr val="00B050">
              <a:alpha val="30000"/>
            </a:srgbClr>
          </a:solidFill>
          <a:ln w="19050">
            <a:solidFill>
              <a:srgbClr val="00B05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sp>
        <p:nvSpPr>
          <p:cNvPr id="104" name="직사각형 103">
            <a:extLst>
              <a:ext uri="{FF2B5EF4-FFF2-40B4-BE49-F238E27FC236}">
                <a16:creationId xmlns:a16="http://schemas.microsoft.com/office/drawing/2014/main" id="{9B8BA179-6315-4ED2-BCCD-DF535A1D7421}"/>
              </a:ext>
            </a:extLst>
          </p:cNvPr>
          <p:cNvSpPr/>
          <p:nvPr/>
        </p:nvSpPr>
        <p:spPr>
          <a:xfrm>
            <a:off x="5731784" y="5199713"/>
            <a:ext cx="400110" cy="88192"/>
          </a:xfrm>
          <a:prstGeom prst="rect">
            <a:avLst/>
          </a:prstGeom>
          <a:solidFill>
            <a:srgbClr val="7030A0">
              <a:alpha val="30000"/>
            </a:srgbClr>
          </a:solidFill>
          <a:ln w="19050">
            <a:solidFill>
              <a:srgbClr val="7030A0"/>
            </a:solidFill>
          </a:ln>
        </p:spPr>
        <p:txBody>
          <a:bodyPr vert="eaVert" wrap="square" rtlCol="0">
            <a:spAutoFit/>
            <a:scene3d>
              <a:camera prst="orthographicFront"/>
              <a:lightRig rig="threePt" dir="t"/>
            </a:scene3d>
            <a:sp3d>
              <a:bevelT w="0" h="0"/>
              <a:bevelB w="0" h="1270"/>
            </a:sp3d>
          </a:bodyPr>
          <a:lstStyle/>
          <a:p>
            <a:pPr algn="ctr"/>
            <a:endParaRPr lang="ko-KR" altLang="en-US" sz="1400" dirty="0">
              <a:solidFill>
                <a:schemeClr val="tx1"/>
              </a:solidFill>
              <a:latin typeface="SamsungOne 700" panose="020B0803030303020204" pitchFamily="34" charset="0"/>
              <a:cs typeface="Times New Roman" panose="02020603050405020304" pitchFamily="18" charset="0"/>
            </a:endParaRPr>
          </a:p>
        </p:txBody>
      </p:sp>
      <p:cxnSp>
        <p:nvCxnSpPr>
          <p:cNvPr id="107" name="직선 화살표 연결선 106">
            <a:extLst>
              <a:ext uri="{FF2B5EF4-FFF2-40B4-BE49-F238E27FC236}">
                <a16:creationId xmlns:a16="http://schemas.microsoft.com/office/drawing/2014/main" id="{765B481C-95AD-4789-A382-748293D3F948}"/>
              </a:ext>
            </a:extLst>
          </p:cNvPr>
          <p:cNvCxnSpPr/>
          <p:nvPr/>
        </p:nvCxnSpPr>
        <p:spPr>
          <a:xfrm>
            <a:off x="2200354" y="5243809"/>
            <a:ext cx="158499" cy="0"/>
          </a:xfrm>
          <a:prstGeom prst="straightConnector1">
            <a:avLst/>
          </a:prstGeom>
          <a:ln w="19050">
            <a:solidFill>
              <a:srgbClr val="0033CC"/>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직선 화살표 연결선 107">
            <a:extLst>
              <a:ext uri="{FF2B5EF4-FFF2-40B4-BE49-F238E27FC236}">
                <a16:creationId xmlns:a16="http://schemas.microsoft.com/office/drawing/2014/main" id="{E5936537-3015-40D2-9681-AF39647D1336}"/>
              </a:ext>
            </a:extLst>
          </p:cNvPr>
          <p:cNvCxnSpPr/>
          <p:nvPr/>
        </p:nvCxnSpPr>
        <p:spPr>
          <a:xfrm>
            <a:off x="2729465" y="5243807"/>
            <a:ext cx="158499" cy="0"/>
          </a:xfrm>
          <a:prstGeom prst="straightConnector1">
            <a:avLst/>
          </a:prstGeom>
          <a:ln w="19050">
            <a:solidFill>
              <a:srgbClr val="0033CC"/>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직선 화살표 연결선 108">
            <a:extLst>
              <a:ext uri="{FF2B5EF4-FFF2-40B4-BE49-F238E27FC236}">
                <a16:creationId xmlns:a16="http://schemas.microsoft.com/office/drawing/2014/main" id="{643BC5E6-0C09-4429-80EB-1B8D3B71733E}"/>
              </a:ext>
            </a:extLst>
          </p:cNvPr>
          <p:cNvCxnSpPr/>
          <p:nvPr/>
        </p:nvCxnSpPr>
        <p:spPr>
          <a:xfrm>
            <a:off x="3388943" y="5240250"/>
            <a:ext cx="158499" cy="0"/>
          </a:xfrm>
          <a:prstGeom prst="straightConnector1">
            <a:avLst/>
          </a:prstGeom>
          <a:ln w="19050">
            <a:solidFill>
              <a:srgbClr val="0033CC"/>
            </a:solidFill>
            <a:tailEnd type="triangle"/>
          </a:ln>
        </p:spPr>
        <p:style>
          <a:lnRef idx="1">
            <a:schemeClr val="accent1"/>
          </a:lnRef>
          <a:fillRef idx="0">
            <a:schemeClr val="accent1"/>
          </a:fillRef>
          <a:effectRef idx="0">
            <a:schemeClr val="accent1"/>
          </a:effectRef>
          <a:fontRef idx="minor">
            <a:schemeClr val="tx1"/>
          </a:fontRef>
        </p:style>
      </p:cxnSp>
      <p:cxnSp>
        <p:nvCxnSpPr>
          <p:cNvPr id="110" name="직선 화살표 연결선 109">
            <a:extLst>
              <a:ext uri="{FF2B5EF4-FFF2-40B4-BE49-F238E27FC236}">
                <a16:creationId xmlns:a16="http://schemas.microsoft.com/office/drawing/2014/main" id="{5A277D17-FE57-4A05-A6AE-21B22E15ABDE}"/>
              </a:ext>
            </a:extLst>
          </p:cNvPr>
          <p:cNvCxnSpPr/>
          <p:nvPr/>
        </p:nvCxnSpPr>
        <p:spPr>
          <a:xfrm>
            <a:off x="4059923" y="5240251"/>
            <a:ext cx="158499" cy="0"/>
          </a:xfrm>
          <a:prstGeom prst="straightConnector1">
            <a:avLst/>
          </a:prstGeom>
          <a:ln w="19050">
            <a:solidFill>
              <a:srgbClr val="0033CC"/>
            </a:solidFill>
            <a:tailEnd type="triangle"/>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6DB8856F-0C23-4D15-810F-69D32FAD1EA5}"/>
              </a:ext>
            </a:extLst>
          </p:cNvPr>
          <p:cNvSpPr txBox="1"/>
          <p:nvPr/>
        </p:nvSpPr>
        <p:spPr>
          <a:xfrm>
            <a:off x="711201" y="5081169"/>
            <a:ext cx="702901" cy="301593"/>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dirty="0"/>
              <a:t>Input</a:t>
            </a:r>
            <a:endParaRPr lang="ko-KR" altLang="en-US" dirty="0"/>
          </a:p>
        </p:txBody>
      </p:sp>
      <p:sp>
        <p:nvSpPr>
          <p:cNvPr id="83" name="TextBox 82">
            <a:extLst>
              <a:ext uri="{FF2B5EF4-FFF2-40B4-BE49-F238E27FC236}">
                <a16:creationId xmlns:a16="http://schemas.microsoft.com/office/drawing/2014/main" id="{54D0DA4E-5E47-4573-8A19-8D1D6A483CE6}"/>
              </a:ext>
            </a:extLst>
          </p:cNvPr>
          <p:cNvSpPr txBox="1"/>
          <p:nvPr/>
        </p:nvSpPr>
        <p:spPr>
          <a:xfrm>
            <a:off x="6641503" y="5095451"/>
            <a:ext cx="833883" cy="338554"/>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dirty="0"/>
              <a:t>Output</a:t>
            </a:r>
            <a:endParaRPr lang="ko-KR" altLang="en-US" dirty="0"/>
          </a:p>
        </p:txBody>
      </p:sp>
      <p:sp>
        <p:nvSpPr>
          <p:cNvPr id="112" name="TextBox 111">
            <a:extLst>
              <a:ext uri="{FF2B5EF4-FFF2-40B4-BE49-F238E27FC236}">
                <a16:creationId xmlns:a16="http://schemas.microsoft.com/office/drawing/2014/main" id="{0CCD0355-DE92-4870-BE0A-A9082C458554}"/>
              </a:ext>
            </a:extLst>
          </p:cNvPr>
          <p:cNvSpPr txBox="1"/>
          <p:nvPr/>
        </p:nvSpPr>
        <p:spPr>
          <a:xfrm>
            <a:off x="2416202" y="4127424"/>
            <a:ext cx="1672253" cy="30777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400">
                <a:solidFill>
                  <a:srgbClr val="FF000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a:sym typeface="Symbol" panose="05050102010706020507" pitchFamily="18" charset="2"/>
              </a:rPr>
              <a:t>Feature Extraction</a:t>
            </a:r>
            <a:endParaRPr lang="en-US" dirty="0"/>
          </a:p>
        </p:txBody>
      </p:sp>
      <p:sp>
        <p:nvSpPr>
          <p:cNvPr id="113" name="TextBox 112">
            <a:extLst>
              <a:ext uri="{FF2B5EF4-FFF2-40B4-BE49-F238E27FC236}">
                <a16:creationId xmlns:a16="http://schemas.microsoft.com/office/drawing/2014/main" id="{99D66507-5FF3-442C-9E6F-4C64A9FC91CD}"/>
              </a:ext>
            </a:extLst>
          </p:cNvPr>
          <p:cNvSpPr txBox="1"/>
          <p:nvPr/>
        </p:nvSpPr>
        <p:spPr>
          <a:xfrm>
            <a:off x="5052616" y="4132542"/>
            <a:ext cx="1260281" cy="30777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400">
                <a:solidFill>
                  <a:srgbClr val="FF000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a:sym typeface="Symbol" panose="05050102010706020507" pitchFamily="18" charset="2"/>
              </a:rPr>
              <a:t>Classification</a:t>
            </a:r>
            <a:endParaRPr lang="en-US" dirty="0"/>
          </a:p>
        </p:txBody>
      </p:sp>
      <p:sp>
        <p:nvSpPr>
          <p:cNvPr id="114" name="화살표: 아래쪽 113">
            <a:extLst>
              <a:ext uri="{FF2B5EF4-FFF2-40B4-BE49-F238E27FC236}">
                <a16:creationId xmlns:a16="http://schemas.microsoft.com/office/drawing/2014/main" id="{93A12069-E08D-4A89-94DD-F93EF2636C99}"/>
              </a:ext>
            </a:extLst>
          </p:cNvPr>
          <p:cNvSpPr/>
          <p:nvPr/>
        </p:nvSpPr>
        <p:spPr>
          <a:xfrm rot="16200000">
            <a:off x="1392259" y="5110551"/>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115" name="화살표: 아래쪽 114">
            <a:extLst>
              <a:ext uri="{FF2B5EF4-FFF2-40B4-BE49-F238E27FC236}">
                <a16:creationId xmlns:a16="http://schemas.microsoft.com/office/drawing/2014/main" id="{4B0BEDB0-7E19-495C-A8D3-5001C5910738}"/>
              </a:ext>
            </a:extLst>
          </p:cNvPr>
          <p:cNvSpPr/>
          <p:nvPr/>
        </p:nvSpPr>
        <p:spPr>
          <a:xfrm rot="16200000">
            <a:off x="6378543" y="5110552"/>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116" name="화살표: 아래쪽 115">
            <a:extLst>
              <a:ext uri="{FF2B5EF4-FFF2-40B4-BE49-F238E27FC236}">
                <a16:creationId xmlns:a16="http://schemas.microsoft.com/office/drawing/2014/main" id="{F07034EB-788A-486B-BB25-4FBD5CE11727}"/>
              </a:ext>
            </a:extLst>
          </p:cNvPr>
          <p:cNvSpPr/>
          <p:nvPr/>
        </p:nvSpPr>
        <p:spPr>
          <a:xfrm rot="16200000">
            <a:off x="4787413" y="5110552"/>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52" name="직사각형 7">
            <a:extLst>
              <a:ext uri="{FF2B5EF4-FFF2-40B4-BE49-F238E27FC236}">
                <a16:creationId xmlns:a16="http://schemas.microsoft.com/office/drawing/2014/main" id="{C0F64FDC-95C8-41F6-88DF-A9BD4256348D}"/>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742329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직사각형 11">
            <a:extLst>
              <a:ext uri="{FF2B5EF4-FFF2-40B4-BE49-F238E27FC236}">
                <a16:creationId xmlns:a16="http://schemas.microsoft.com/office/drawing/2014/main" id="{BE6B018F-25B7-4DC4-84F5-AE2F2E49B16D}"/>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13" name="그룹 12">
            <a:extLst>
              <a:ext uri="{FF2B5EF4-FFF2-40B4-BE49-F238E27FC236}">
                <a16:creationId xmlns:a16="http://schemas.microsoft.com/office/drawing/2014/main" id="{E06B5A32-6662-45C8-BB07-52D6A4EF80AF}"/>
              </a:ext>
            </a:extLst>
          </p:cNvPr>
          <p:cNvGrpSpPr/>
          <p:nvPr/>
        </p:nvGrpSpPr>
        <p:grpSpPr>
          <a:xfrm>
            <a:off x="558800" y="2232686"/>
            <a:ext cx="8785225" cy="215444"/>
            <a:chOff x="1027113" y="2045625"/>
            <a:chExt cx="8785225" cy="215444"/>
          </a:xfrm>
        </p:grpSpPr>
        <p:sp>
          <p:nvSpPr>
            <p:cNvPr id="14" name="직사각형 13">
              <a:extLst>
                <a:ext uri="{FF2B5EF4-FFF2-40B4-BE49-F238E27FC236}">
                  <a16:creationId xmlns:a16="http://schemas.microsoft.com/office/drawing/2014/main" id="{887E2FFD-4C12-4EC7-90D1-5224A053150F}"/>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17" name="직사각형 16">
              <a:extLst>
                <a:ext uri="{FF2B5EF4-FFF2-40B4-BE49-F238E27FC236}">
                  <a16:creationId xmlns:a16="http://schemas.microsoft.com/office/drawing/2014/main" id="{515356ED-595D-4E18-BC08-E14E21C286B1}"/>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A well known pre-trained model: </a:t>
              </a:r>
              <a:r>
                <a:rPr lang="en-US" altLang="ko-KR" sz="1400" dirty="0" err="1">
                  <a:solidFill>
                    <a:srgbClr val="193EB0"/>
                  </a:solidFill>
                  <a:latin typeface="SamsungOne 700" panose="020B0803030303020204" pitchFamily="34" charset="0"/>
                  <a:ea typeface="SamsungOne 700" panose="020B0803030303020204" pitchFamily="34" charset="0"/>
                </a:rPr>
                <a:t>ResNet</a:t>
              </a:r>
              <a:endParaRPr lang="en-US" altLang="ko-KR" sz="1400" dirty="0">
                <a:solidFill>
                  <a:srgbClr val="193EB0"/>
                </a:solidFill>
                <a:latin typeface="SamsungOne 700" panose="020B0803030303020204" pitchFamily="34" charset="0"/>
                <a:ea typeface="SamsungOne 700" panose="020B0803030303020204" pitchFamily="34" charset="0"/>
              </a:endParaRPr>
            </a:p>
          </p:txBody>
        </p:sp>
      </p:grpSp>
      <p:sp>
        <p:nvSpPr>
          <p:cNvPr id="18" name="직사각형 17">
            <a:extLst>
              <a:ext uri="{FF2B5EF4-FFF2-40B4-BE49-F238E27FC236}">
                <a16:creationId xmlns:a16="http://schemas.microsoft.com/office/drawing/2014/main" id="{9FCE7EE3-4779-4B99-ABE3-18BB0D6DAC18}"/>
              </a:ext>
            </a:extLst>
          </p:cNvPr>
          <p:cNvSpPr/>
          <p:nvPr/>
        </p:nvSpPr>
        <p:spPr>
          <a:xfrm>
            <a:off x="703263" y="2565400"/>
            <a:ext cx="8640762" cy="15560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Developed in 2015. Winner of the 2015 ILSVRC competition.</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Shallower network that implements “residual learning”.</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Non-linear layering structure with “shortcuts”. </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The default input size is 224×224.</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With fewer parameters than VGG achieves a higher accuracy. </a:t>
            </a:r>
          </a:p>
        </p:txBody>
      </p:sp>
      <p:sp>
        <p:nvSpPr>
          <p:cNvPr id="9" name="직사각형 7">
            <a:extLst>
              <a:ext uri="{FF2B5EF4-FFF2-40B4-BE49-F238E27FC236}">
                <a16:creationId xmlns:a16="http://schemas.microsoft.com/office/drawing/2014/main" id="{A55EF108-FD23-4509-903A-B9CA4B8FB4A2}"/>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2527943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직사각형 26">
            <a:extLst>
              <a:ext uri="{FF2B5EF4-FFF2-40B4-BE49-F238E27FC236}">
                <a16:creationId xmlns:a16="http://schemas.microsoft.com/office/drawing/2014/main" id="{D3DAD1C8-D9C6-471C-946E-626C36EE4803}"/>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29" name="그룹 28">
            <a:extLst>
              <a:ext uri="{FF2B5EF4-FFF2-40B4-BE49-F238E27FC236}">
                <a16:creationId xmlns:a16="http://schemas.microsoft.com/office/drawing/2014/main" id="{E581675D-B295-4162-9B2D-F1F3FAB15A73}"/>
              </a:ext>
            </a:extLst>
          </p:cNvPr>
          <p:cNvGrpSpPr/>
          <p:nvPr/>
        </p:nvGrpSpPr>
        <p:grpSpPr>
          <a:xfrm>
            <a:off x="558800" y="2232686"/>
            <a:ext cx="8785225" cy="215444"/>
            <a:chOff x="1027113" y="2045625"/>
            <a:chExt cx="8785225" cy="215444"/>
          </a:xfrm>
        </p:grpSpPr>
        <p:sp>
          <p:nvSpPr>
            <p:cNvPr id="30" name="직사각형 29">
              <a:extLst>
                <a:ext uri="{FF2B5EF4-FFF2-40B4-BE49-F238E27FC236}">
                  <a16:creationId xmlns:a16="http://schemas.microsoft.com/office/drawing/2014/main" id="{DF2C1155-4377-44C2-82D2-EB6AE7D42AEC}"/>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2" name="직사각형 31">
              <a:extLst>
                <a:ext uri="{FF2B5EF4-FFF2-40B4-BE49-F238E27FC236}">
                  <a16:creationId xmlns:a16="http://schemas.microsoft.com/office/drawing/2014/main" id="{47D7976D-8594-4E35-A851-E6EB217D902F}"/>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A well known pre-trained model: </a:t>
              </a:r>
              <a:r>
                <a:rPr lang="en-US" altLang="ko-KR" sz="1400" dirty="0">
                  <a:solidFill>
                    <a:srgbClr val="193EB0"/>
                  </a:solidFill>
                  <a:latin typeface="SamsungOne 700" panose="020B0803030303020204" pitchFamily="34" charset="0"/>
                  <a:ea typeface="SamsungOne 700" panose="020B0803030303020204" pitchFamily="34" charset="0"/>
                </a:rPr>
                <a:t>InceptionV3</a:t>
              </a:r>
            </a:p>
          </p:txBody>
        </p:sp>
      </p:grpSp>
      <p:sp>
        <p:nvSpPr>
          <p:cNvPr id="33" name="직사각형 32">
            <a:extLst>
              <a:ext uri="{FF2B5EF4-FFF2-40B4-BE49-F238E27FC236}">
                <a16:creationId xmlns:a16="http://schemas.microsoft.com/office/drawing/2014/main" id="{5627B4FC-8A41-48C5-B1C6-3482596D3EDB}"/>
              </a:ext>
            </a:extLst>
          </p:cNvPr>
          <p:cNvSpPr/>
          <p:nvPr/>
        </p:nvSpPr>
        <p:spPr>
          <a:xfrm>
            <a:off x="703263" y="2565400"/>
            <a:ext cx="8640762" cy="15560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InceptionV1 was developed in 2014. Winner of the 2014 ILSVRC competition.</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InceptionV3 is a further improved version.</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Uses multiple convolution filters (different kernel sizes) concatenated in parallel. </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The default input size is 299×299.</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With fewer parameters than VGG achieves a higher accuracy. </a:t>
            </a:r>
          </a:p>
        </p:txBody>
      </p:sp>
      <p:grpSp>
        <p:nvGrpSpPr>
          <p:cNvPr id="35" name="그룹 34">
            <a:extLst>
              <a:ext uri="{FF2B5EF4-FFF2-40B4-BE49-F238E27FC236}">
                <a16:creationId xmlns:a16="http://schemas.microsoft.com/office/drawing/2014/main" id="{3A1929F7-6FCD-46AB-BA9E-445E46D82287}"/>
              </a:ext>
            </a:extLst>
          </p:cNvPr>
          <p:cNvGrpSpPr/>
          <p:nvPr/>
        </p:nvGrpSpPr>
        <p:grpSpPr>
          <a:xfrm>
            <a:off x="695431" y="4491425"/>
            <a:ext cx="8648594" cy="1557871"/>
            <a:chOff x="12490982" y="4404436"/>
            <a:chExt cx="7273200" cy="1110936"/>
          </a:xfrm>
        </p:grpSpPr>
        <p:sp>
          <p:nvSpPr>
            <p:cNvPr id="36" name="직사각형 35">
              <a:extLst>
                <a:ext uri="{FF2B5EF4-FFF2-40B4-BE49-F238E27FC236}">
                  <a16:creationId xmlns:a16="http://schemas.microsoft.com/office/drawing/2014/main" id="{D8D3D51C-8725-4D94-88B8-4AD5E7C402BD}"/>
                </a:ext>
              </a:extLst>
            </p:cNvPr>
            <p:cNvSpPr/>
            <p:nvPr/>
          </p:nvSpPr>
          <p:spPr>
            <a:xfrm>
              <a:off x="15338786" y="4404436"/>
              <a:ext cx="1604569" cy="220779"/>
            </a:xfrm>
            <a:prstGeom prst="rect">
              <a:avLst/>
            </a:prstGeom>
            <a:solidFill>
              <a:srgbClr val="0070C0">
                <a:alpha val="30000"/>
              </a:srgbClr>
            </a:solidFill>
            <a:ln w="19050">
              <a:solidFill>
                <a:srgbClr val="0070C0"/>
              </a:solidFill>
            </a:ln>
          </p:spPr>
          <p:txBody>
            <a:bodyPr vert="horz" wrap="square" rtlCol="0">
              <a:spAutoFit/>
              <a:scene3d>
                <a:camera prst="orthographicFront"/>
                <a:lightRig rig="threePt" dir="t"/>
              </a:scene3d>
              <a:sp3d>
                <a:bevelT w="0" h="0"/>
                <a:bevelB w="0" h="1270"/>
              </a:sp3d>
            </a:bodyPr>
            <a:lstStyle/>
            <a:p>
              <a:pPr algn="ctr"/>
              <a:r>
                <a:rPr lang="en-US" altLang="ko-KR" sz="1400" dirty="0">
                  <a:latin typeface="SamsungOne 700" panose="020B0803030303020204" pitchFamily="34" charset="0"/>
                  <a:ea typeface="SamsungOne 700" panose="020B0803030303020204" pitchFamily="34" charset="0"/>
                  <a:cs typeface="Times New Roman" panose="02020603050405020304" pitchFamily="18" charset="0"/>
                </a:rPr>
                <a:t>Previous Layer</a:t>
              </a:r>
              <a:endParaRPr lang="ko-KR" altLang="en-US" sz="1400" dirty="0">
                <a:latin typeface="SamsungOne 700" panose="020B0803030303020204" pitchFamily="34" charset="0"/>
                <a:cs typeface="Times New Roman" panose="02020603050405020304" pitchFamily="18" charset="0"/>
              </a:endParaRPr>
            </a:p>
          </p:txBody>
        </p:sp>
        <p:grpSp>
          <p:nvGrpSpPr>
            <p:cNvPr id="38" name="그룹 37">
              <a:extLst>
                <a:ext uri="{FF2B5EF4-FFF2-40B4-BE49-F238E27FC236}">
                  <a16:creationId xmlns:a16="http://schemas.microsoft.com/office/drawing/2014/main" id="{CFDB1CD2-A5E6-47CC-818A-FF8C6D2204A8}"/>
                </a:ext>
              </a:extLst>
            </p:cNvPr>
            <p:cNvGrpSpPr/>
            <p:nvPr/>
          </p:nvGrpSpPr>
          <p:grpSpPr>
            <a:xfrm>
              <a:off x="12490982" y="4869253"/>
              <a:ext cx="7273200" cy="220781"/>
              <a:chOff x="2509420" y="4893652"/>
              <a:chExt cx="7273200" cy="220781"/>
            </a:xfrm>
          </p:grpSpPr>
          <mc:AlternateContent xmlns:mc="http://schemas.openxmlformats.org/markup-compatibility/2006" xmlns:a14="http://schemas.microsoft.com/office/drawing/2010/main">
            <mc:Choice Requires="a14">
              <p:sp>
                <p:nvSpPr>
                  <p:cNvPr id="48" name="직사각형 47">
                    <a:extLst>
                      <a:ext uri="{FF2B5EF4-FFF2-40B4-BE49-F238E27FC236}">
                        <a16:creationId xmlns:a16="http://schemas.microsoft.com/office/drawing/2014/main" id="{92368418-89C1-4C84-AF79-6C481E774210}"/>
                      </a:ext>
                    </a:extLst>
                  </p:cNvPr>
                  <p:cNvSpPr/>
                  <p:nvPr/>
                </p:nvSpPr>
                <p:spPr>
                  <a:xfrm>
                    <a:off x="2509420" y="4893653"/>
                    <a:ext cx="1604569" cy="220780"/>
                  </a:xfrm>
                  <a:prstGeom prst="rect">
                    <a:avLst/>
                  </a:prstGeom>
                  <a:solidFill>
                    <a:srgbClr val="FF0000">
                      <a:alpha val="30000"/>
                    </a:srgbClr>
                  </a:solidFill>
                  <a:ln w="19050">
                    <a:solidFill>
                      <a:srgbClr val="FF0000"/>
                    </a:solidFill>
                  </a:ln>
                </p:spPr>
                <p:txBody>
                  <a:bodyPr vert="horz" wrap="square" rtlCol="0">
                    <a:spAutoFit/>
                    <a:scene3d>
                      <a:camera prst="orthographicFront"/>
                      <a:lightRig rig="threePt" dir="t"/>
                    </a:scene3d>
                    <a:sp3d>
                      <a:bevelT w="0" h="0"/>
                      <a:bevelB w="0" h="1270"/>
                    </a:sp3d>
                  </a:bodyPr>
                  <a:lstStyle/>
                  <a:p>
                    <a:pPr algn="ctr"/>
                    <a14:m>
                      <m:oMath xmlns:m="http://schemas.openxmlformats.org/officeDocument/2006/math">
                        <m:r>
                          <a:rPr lang="en-US" altLang="ko-KR" sz="1400" dirty="0">
                            <a:latin typeface="Cambria Math" panose="02040503050406030204" pitchFamily="18" charset="0"/>
                            <a:cs typeface="Times New Roman" panose="02020603050405020304" pitchFamily="18" charset="0"/>
                          </a:rPr>
                          <m:t>1×1</m:t>
                        </m:r>
                      </m:oMath>
                    </a14:m>
                    <a:r>
                      <a:rPr lang="ko-KR" altLang="en-US" sz="1400" dirty="0">
                        <a:solidFill>
                          <a:schemeClr val="tx1"/>
                        </a:solidFill>
                        <a:latin typeface="SamsungOne 700" panose="020B0803030303020204" pitchFamily="34" charset="0"/>
                        <a:cs typeface="Times New Roman" panose="02020603050405020304" pitchFamily="18" charset="0"/>
                      </a:rPr>
                      <a:t> </a:t>
                    </a:r>
                    <a:r>
                      <a:rPr lang="en-US" altLang="ko-KR" sz="1400" dirty="0">
                        <a:solidFill>
                          <a:schemeClr val="tx1"/>
                        </a:solidFill>
                        <a:latin typeface="SamsungOne 700" panose="020B0803030303020204" pitchFamily="34" charset="0"/>
                        <a:cs typeface="Times New Roman" panose="02020603050405020304" pitchFamily="18" charset="0"/>
                      </a:rPr>
                      <a:t>Convolution</a:t>
                    </a:r>
                    <a:endParaRPr lang="ko-KR" altLang="en-US" sz="1400" dirty="0">
                      <a:solidFill>
                        <a:schemeClr val="tx1"/>
                      </a:solidFill>
                      <a:latin typeface="SamsungOne 700" panose="020B0803030303020204" pitchFamily="34" charset="0"/>
                      <a:cs typeface="Times New Roman" panose="02020603050405020304" pitchFamily="18" charset="0"/>
                    </a:endParaRPr>
                  </a:p>
                </p:txBody>
              </p:sp>
            </mc:Choice>
            <mc:Fallback xmlns="">
              <p:sp>
                <p:nvSpPr>
                  <p:cNvPr id="48" name="직사각형 47">
                    <a:extLst>
                      <a:ext uri="{FF2B5EF4-FFF2-40B4-BE49-F238E27FC236}">
                        <a16:creationId xmlns:a16="http://schemas.microsoft.com/office/drawing/2014/main" id="{92368418-89C1-4C84-AF79-6C481E774210}"/>
                      </a:ext>
                    </a:extLst>
                  </p:cNvPr>
                  <p:cNvSpPr>
                    <a:spLocks noRot="1" noChangeAspect="1" noMove="1" noResize="1" noEditPoints="1" noAdjustHandles="1" noChangeArrowheads="1" noChangeShapeType="1" noTextEdit="1"/>
                  </p:cNvSpPr>
                  <p:nvPr/>
                </p:nvSpPr>
                <p:spPr>
                  <a:xfrm>
                    <a:off x="2509420" y="4893653"/>
                    <a:ext cx="1604569" cy="220780"/>
                  </a:xfrm>
                  <a:prstGeom prst="rect">
                    <a:avLst/>
                  </a:prstGeom>
                  <a:blipFill>
                    <a:blip r:embed="rId8"/>
                    <a:stretch>
                      <a:fillRect/>
                    </a:stretch>
                  </a:blipFill>
                  <a:ln w="19050">
                    <a:solidFill>
                      <a:srgbClr val="FF0000"/>
                    </a:solidFill>
                  </a:ln>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49" name="직사각형 48">
                    <a:extLst>
                      <a:ext uri="{FF2B5EF4-FFF2-40B4-BE49-F238E27FC236}">
                        <a16:creationId xmlns:a16="http://schemas.microsoft.com/office/drawing/2014/main" id="{01ED7712-9C5F-4CB8-97DC-3F35053EB672}"/>
                      </a:ext>
                    </a:extLst>
                  </p:cNvPr>
                  <p:cNvSpPr/>
                  <p:nvPr/>
                </p:nvSpPr>
                <p:spPr>
                  <a:xfrm>
                    <a:off x="4398964" y="4893653"/>
                    <a:ext cx="1604569" cy="220780"/>
                  </a:xfrm>
                  <a:prstGeom prst="rect">
                    <a:avLst/>
                  </a:prstGeom>
                  <a:solidFill>
                    <a:srgbClr val="FF0000">
                      <a:alpha val="30000"/>
                    </a:srgbClr>
                  </a:solidFill>
                  <a:ln w="19050">
                    <a:solidFill>
                      <a:srgbClr val="FF0000"/>
                    </a:solidFill>
                  </a:ln>
                </p:spPr>
                <p:txBody>
                  <a:bodyPr vert="horz" wrap="square" rtlCol="0">
                    <a:spAutoFit/>
                    <a:scene3d>
                      <a:camera prst="orthographicFront"/>
                      <a:lightRig rig="threePt" dir="t"/>
                    </a:scene3d>
                    <a:sp3d>
                      <a:bevelT w="0" h="0"/>
                      <a:bevelB w="0" h="1270"/>
                    </a:sp3d>
                  </a:bodyPr>
                  <a:lstStyle/>
                  <a:p>
                    <a:pPr algn="ctr"/>
                    <a14:m>
                      <m:oMath xmlns:m="http://schemas.openxmlformats.org/officeDocument/2006/math">
                        <m:r>
                          <a:rPr lang="en-US" altLang="ko-KR" sz="1400" dirty="0">
                            <a:latin typeface="Cambria Math" panose="02040503050406030204" pitchFamily="18" charset="0"/>
                            <a:cs typeface="Times New Roman" panose="02020603050405020304" pitchFamily="18" charset="0"/>
                          </a:rPr>
                          <m:t>3×3</m:t>
                        </m:r>
                      </m:oMath>
                    </a14:m>
                    <a:r>
                      <a:rPr lang="ko-KR" altLang="en-US" sz="1400" dirty="0">
                        <a:solidFill>
                          <a:schemeClr val="tx1"/>
                        </a:solidFill>
                        <a:latin typeface="SamsungOne 700" panose="020B0803030303020204" pitchFamily="34" charset="0"/>
                        <a:cs typeface="Times New Roman" panose="02020603050405020304" pitchFamily="18" charset="0"/>
                      </a:rPr>
                      <a:t> </a:t>
                    </a:r>
                    <a:r>
                      <a:rPr lang="en-US" altLang="ko-KR" sz="1400" dirty="0">
                        <a:solidFill>
                          <a:schemeClr val="tx1"/>
                        </a:solidFill>
                        <a:latin typeface="SamsungOne 700" panose="020B0803030303020204" pitchFamily="34" charset="0"/>
                        <a:cs typeface="Times New Roman" panose="02020603050405020304" pitchFamily="18" charset="0"/>
                      </a:rPr>
                      <a:t>Convolution</a:t>
                    </a:r>
                    <a:endParaRPr lang="ko-KR" altLang="en-US" sz="1400" dirty="0">
                      <a:solidFill>
                        <a:schemeClr val="tx1"/>
                      </a:solidFill>
                      <a:latin typeface="SamsungOne 700" panose="020B0803030303020204" pitchFamily="34" charset="0"/>
                      <a:cs typeface="Times New Roman" panose="02020603050405020304" pitchFamily="18" charset="0"/>
                    </a:endParaRPr>
                  </a:p>
                </p:txBody>
              </p:sp>
            </mc:Choice>
            <mc:Fallback xmlns="">
              <p:sp>
                <p:nvSpPr>
                  <p:cNvPr id="49" name="직사각형 48">
                    <a:extLst>
                      <a:ext uri="{FF2B5EF4-FFF2-40B4-BE49-F238E27FC236}">
                        <a16:creationId xmlns:a16="http://schemas.microsoft.com/office/drawing/2014/main" id="{01ED7712-9C5F-4CB8-97DC-3F35053EB672}"/>
                      </a:ext>
                    </a:extLst>
                  </p:cNvPr>
                  <p:cNvSpPr>
                    <a:spLocks noRot="1" noChangeAspect="1" noMove="1" noResize="1" noEditPoints="1" noAdjustHandles="1" noChangeArrowheads="1" noChangeShapeType="1" noTextEdit="1"/>
                  </p:cNvSpPr>
                  <p:nvPr/>
                </p:nvSpPr>
                <p:spPr>
                  <a:xfrm>
                    <a:off x="4398964" y="4893653"/>
                    <a:ext cx="1604569" cy="220780"/>
                  </a:xfrm>
                  <a:prstGeom prst="rect">
                    <a:avLst/>
                  </a:prstGeom>
                  <a:blipFill>
                    <a:blip r:embed="rId9"/>
                    <a:stretch>
                      <a:fillRect/>
                    </a:stretch>
                  </a:blipFill>
                  <a:ln w="19050">
                    <a:solidFill>
                      <a:srgbClr val="FF0000"/>
                    </a:solidFill>
                  </a:ln>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50" name="직사각형 49">
                    <a:extLst>
                      <a:ext uri="{FF2B5EF4-FFF2-40B4-BE49-F238E27FC236}">
                        <a16:creationId xmlns:a16="http://schemas.microsoft.com/office/drawing/2014/main" id="{6E225724-2E60-46B4-8C37-53AB56AA4857}"/>
                      </a:ext>
                    </a:extLst>
                  </p:cNvPr>
                  <p:cNvSpPr/>
                  <p:nvPr/>
                </p:nvSpPr>
                <p:spPr>
                  <a:xfrm>
                    <a:off x="6288508" y="4893653"/>
                    <a:ext cx="1604569" cy="220780"/>
                  </a:xfrm>
                  <a:prstGeom prst="rect">
                    <a:avLst/>
                  </a:prstGeom>
                  <a:solidFill>
                    <a:srgbClr val="FF0000">
                      <a:alpha val="30000"/>
                    </a:srgbClr>
                  </a:solidFill>
                  <a:ln w="19050">
                    <a:solidFill>
                      <a:srgbClr val="FF0000"/>
                    </a:solidFill>
                  </a:ln>
                </p:spPr>
                <p:txBody>
                  <a:bodyPr vert="horz" wrap="square" rtlCol="0">
                    <a:spAutoFit/>
                    <a:scene3d>
                      <a:camera prst="orthographicFront"/>
                      <a:lightRig rig="threePt" dir="t"/>
                    </a:scene3d>
                    <a:sp3d>
                      <a:bevelT w="0" h="0"/>
                      <a:bevelB w="0" h="1270"/>
                    </a:sp3d>
                  </a:bodyPr>
                  <a:lstStyle/>
                  <a:p>
                    <a:pPr algn="ctr"/>
                    <a14:m>
                      <m:oMath xmlns:m="http://schemas.openxmlformats.org/officeDocument/2006/math">
                        <m:r>
                          <a:rPr lang="en-US" altLang="ko-KR" sz="1400" dirty="0">
                            <a:latin typeface="Cambria Math" panose="02040503050406030204" pitchFamily="18" charset="0"/>
                            <a:cs typeface="Times New Roman" panose="02020603050405020304" pitchFamily="18" charset="0"/>
                          </a:rPr>
                          <m:t>5×5</m:t>
                        </m:r>
                      </m:oMath>
                    </a14:m>
                    <a:r>
                      <a:rPr lang="ko-KR" altLang="en-US" sz="1400" dirty="0">
                        <a:solidFill>
                          <a:schemeClr val="tx1"/>
                        </a:solidFill>
                        <a:latin typeface="SamsungOne 700" panose="020B0803030303020204" pitchFamily="34" charset="0"/>
                        <a:cs typeface="Times New Roman" panose="02020603050405020304" pitchFamily="18" charset="0"/>
                      </a:rPr>
                      <a:t> </a:t>
                    </a:r>
                    <a:r>
                      <a:rPr lang="en-US" altLang="ko-KR" sz="1400" dirty="0">
                        <a:solidFill>
                          <a:schemeClr val="tx1"/>
                        </a:solidFill>
                        <a:latin typeface="SamsungOne 700" panose="020B0803030303020204" pitchFamily="34" charset="0"/>
                        <a:cs typeface="Times New Roman" panose="02020603050405020304" pitchFamily="18" charset="0"/>
                      </a:rPr>
                      <a:t>Convolution</a:t>
                    </a:r>
                    <a:endParaRPr lang="ko-KR" altLang="en-US" sz="1400" dirty="0">
                      <a:solidFill>
                        <a:schemeClr val="tx1"/>
                      </a:solidFill>
                      <a:latin typeface="SamsungOne 700" panose="020B0803030303020204" pitchFamily="34" charset="0"/>
                      <a:cs typeface="Times New Roman" panose="02020603050405020304" pitchFamily="18" charset="0"/>
                    </a:endParaRPr>
                  </a:p>
                </p:txBody>
              </p:sp>
            </mc:Choice>
            <mc:Fallback xmlns="">
              <p:sp>
                <p:nvSpPr>
                  <p:cNvPr id="50" name="직사각형 49">
                    <a:extLst>
                      <a:ext uri="{FF2B5EF4-FFF2-40B4-BE49-F238E27FC236}">
                        <a16:creationId xmlns:a16="http://schemas.microsoft.com/office/drawing/2014/main" id="{6E225724-2E60-46B4-8C37-53AB56AA4857}"/>
                      </a:ext>
                    </a:extLst>
                  </p:cNvPr>
                  <p:cNvSpPr>
                    <a:spLocks noRot="1" noChangeAspect="1" noMove="1" noResize="1" noEditPoints="1" noAdjustHandles="1" noChangeArrowheads="1" noChangeShapeType="1" noTextEdit="1"/>
                  </p:cNvSpPr>
                  <p:nvPr/>
                </p:nvSpPr>
                <p:spPr>
                  <a:xfrm>
                    <a:off x="6288508" y="4893653"/>
                    <a:ext cx="1604569" cy="220780"/>
                  </a:xfrm>
                  <a:prstGeom prst="rect">
                    <a:avLst/>
                  </a:prstGeom>
                  <a:blipFill>
                    <a:blip r:embed="rId10"/>
                    <a:stretch>
                      <a:fillRect/>
                    </a:stretch>
                  </a:blipFill>
                  <a:ln w="19050">
                    <a:solidFill>
                      <a:srgbClr val="FF0000"/>
                    </a:solidFill>
                  </a:ln>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51" name="직사각형 50">
                    <a:extLst>
                      <a:ext uri="{FF2B5EF4-FFF2-40B4-BE49-F238E27FC236}">
                        <a16:creationId xmlns:a16="http://schemas.microsoft.com/office/drawing/2014/main" id="{5D1D3F68-88DE-4D68-B37E-56524EEAB111}"/>
                      </a:ext>
                    </a:extLst>
                  </p:cNvPr>
                  <p:cNvSpPr/>
                  <p:nvPr/>
                </p:nvSpPr>
                <p:spPr>
                  <a:xfrm>
                    <a:off x="8178051" y="4893652"/>
                    <a:ext cx="1604569" cy="220779"/>
                  </a:xfrm>
                  <a:prstGeom prst="rect">
                    <a:avLst/>
                  </a:prstGeom>
                  <a:solidFill>
                    <a:srgbClr val="FFC000">
                      <a:alpha val="30000"/>
                    </a:srgbClr>
                  </a:solidFill>
                  <a:ln w="19050">
                    <a:solidFill>
                      <a:srgbClr val="FFC000"/>
                    </a:solidFill>
                  </a:ln>
                </p:spPr>
                <p:txBody>
                  <a:bodyPr vert="horz" wrap="square" rtlCol="0">
                    <a:spAutoFit/>
                    <a:scene3d>
                      <a:camera prst="orthographicFront"/>
                      <a:lightRig rig="threePt" dir="t"/>
                    </a:scene3d>
                    <a:sp3d>
                      <a:bevelT w="0" h="0"/>
                      <a:bevelB w="0" h="1270"/>
                    </a:sp3d>
                  </a:bodyPr>
                  <a:lstStyle/>
                  <a:p>
                    <a:pPr algn="ctr"/>
                    <a14:m>
                      <m:oMath xmlns:m="http://schemas.openxmlformats.org/officeDocument/2006/math">
                        <m:r>
                          <a:rPr lang="en-US" altLang="ko-KR" sz="1400" dirty="0">
                            <a:latin typeface="Cambria Math" panose="02040503050406030204" pitchFamily="18" charset="0"/>
                            <a:cs typeface="Times New Roman" panose="02020603050405020304" pitchFamily="18" charset="0"/>
                          </a:rPr>
                          <m:t>3×3</m:t>
                        </m:r>
                      </m:oMath>
                    </a14:m>
                    <a:r>
                      <a:rPr lang="ko-KR" altLang="en-US" sz="1400" dirty="0">
                        <a:latin typeface="SamsungOne 700" panose="020B0803030303020204" pitchFamily="34" charset="0"/>
                        <a:cs typeface="Times New Roman" panose="02020603050405020304" pitchFamily="18" charset="0"/>
                      </a:rPr>
                      <a:t> </a:t>
                    </a:r>
                    <a:r>
                      <a:rPr lang="en-US" altLang="ko-KR" sz="1400" dirty="0">
                        <a:solidFill>
                          <a:schemeClr val="tx1"/>
                        </a:solidFill>
                        <a:latin typeface="SamsungOne 700" panose="020B0803030303020204" pitchFamily="34" charset="0"/>
                        <a:ea typeface="SamsungOne 700" panose="020B0803030303020204" pitchFamily="34" charset="0"/>
                        <a:cs typeface="Times New Roman" panose="02020603050405020304" pitchFamily="18" charset="0"/>
                      </a:rPr>
                      <a:t>MaxPooling</a:t>
                    </a:r>
                    <a:endParaRPr lang="ko-KR" altLang="en-US" sz="1400" dirty="0">
                      <a:solidFill>
                        <a:schemeClr val="tx1"/>
                      </a:solidFill>
                      <a:latin typeface="SamsungOne 700" panose="020B0803030303020204" pitchFamily="34" charset="0"/>
                      <a:cs typeface="Times New Roman" panose="02020603050405020304" pitchFamily="18" charset="0"/>
                    </a:endParaRPr>
                  </a:p>
                </p:txBody>
              </p:sp>
            </mc:Choice>
            <mc:Fallback xmlns="">
              <p:sp>
                <p:nvSpPr>
                  <p:cNvPr id="51" name="직사각형 50">
                    <a:extLst>
                      <a:ext uri="{FF2B5EF4-FFF2-40B4-BE49-F238E27FC236}">
                        <a16:creationId xmlns:a16="http://schemas.microsoft.com/office/drawing/2014/main" id="{5D1D3F68-88DE-4D68-B37E-56524EEAB111}"/>
                      </a:ext>
                    </a:extLst>
                  </p:cNvPr>
                  <p:cNvSpPr>
                    <a:spLocks noRot="1" noChangeAspect="1" noMove="1" noResize="1" noEditPoints="1" noAdjustHandles="1" noChangeArrowheads="1" noChangeShapeType="1" noTextEdit="1"/>
                  </p:cNvSpPr>
                  <p:nvPr/>
                </p:nvSpPr>
                <p:spPr>
                  <a:xfrm>
                    <a:off x="8178051" y="4893652"/>
                    <a:ext cx="1604569" cy="220779"/>
                  </a:xfrm>
                  <a:prstGeom prst="rect">
                    <a:avLst/>
                  </a:prstGeom>
                  <a:blipFill>
                    <a:blip r:embed="rId11"/>
                    <a:stretch>
                      <a:fillRect/>
                    </a:stretch>
                  </a:blipFill>
                  <a:ln w="19050">
                    <a:solidFill>
                      <a:srgbClr val="FFC000"/>
                    </a:solidFill>
                  </a:ln>
                </p:spPr>
                <p:txBody>
                  <a:bodyPr/>
                  <a:lstStyle/>
                  <a:p>
                    <a:r>
                      <a:rPr lang="ko-KR" altLang="en-US">
                        <a:noFill/>
                      </a:rPr>
                      <a:t> </a:t>
                    </a:r>
                  </a:p>
                </p:txBody>
              </p:sp>
            </mc:Fallback>
          </mc:AlternateContent>
        </p:grpSp>
        <p:sp>
          <p:nvSpPr>
            <p:cNvPr id="39" name="직사각형 38">
              <a:extLst>
                <a:ext uri="{FF2B5EF4-FFF2-40B4-BE49-F238E27FC236}">
                  <a16:creationId xmlns:a16="http://schemas.microsoft.com/office/drawing/2014/main" id="{C2314E67-0CF2-4194-9E92-42F5007B6BBF}"/>
                </a:ext>
              </a:extLst>
            </p:cNvPr>
            <p:cNvSpPr/>
            <p:nvPr/>
          </p:nvSpPr>
          <p:spPr>
            <a:xfrm>
              <a:off x="15338786" y="5294593"/>
              <a:ext cx="1604569" cy="220779"/>
            </a:xfrm>
            <a:prstGeom prst="rect">
              <a:avLst/>
            </a:prstGeom>
            <a:solidFill>
              <a:srgbClr val="00B050">
                <a:alpha val="30000"/>
              </a:srgbClr>
            </a:solidFill>
            <a:ln w="19050">
              <a:solidFill>
                <a:srgbClr val="00B050"/>
              </a:solidFill>
            </a:ln>
          </p:spPr>
          <p:txBody>
            <a:bodyPr vert="horz" wrap="square" rtlCol="0">
              <a:spAutoFit/>
              <a:scene3d>
                <a:camera prst="orthographicFront"/>
                <a:lightRig rig="threePt" dir="t"/>
              </a:scene3d>
              <a:sp3d>
                <a:bevelT w="0" h="0"/>
                <a:bevelB w="0" h="1270"/>
              </a:sp3d>
            </a:bodyPr>
            <a:lstStyle/>
            <a:p>
              <a:pPr algn="ctr"/>
              <a:r>
                <a:rPr lang="en-US" altLang="ko-KR" sz="1400" dirty="0">
                  <a:solidFill>
                    <a:schemeClr val="tx1"/>
                  </a:solidFill>
                  <a:latin typeface="SamsungOne 700" panose="020B0803030303020204" pitchFamily="34" charset="0"/>
                  <a:ea typeface="SamsungOne 700" panose="020B0803030303020204" pitchFamily="34" charset="0"/>
                  <a:cs typeface="Times New Roman" panose="02020603050405020304" pitchFamily="18" charset="0"/>
                </a:rPr>
                <a:t>Filter Concatenation</a:t>
              </a:r>
              <a:endParaRPr lang="ko-KR" altLang="en-US" sz="1400" dirty="0">
                <a:solidFill>
                  <a:schemeClr val="tx1"/>
                </a:solidFill>
                <a:latin typeface="SamsungOne 700" panose="020B0803030303020204" pitchFamily="34" charset="0"/>
                <a:cs typeface="Times New Roman" panose="02020603050405020304" pitchFamily="18" charset="0"/>
              </a:endParaRPr>
            </a:p>
          </p:txBody>
        </p:sp>
        <p:cxnSp>
          <p:nvCxnSpPr>
            <p:cNvPr id="40" name="직선 화살표 연결선 39">
              <a:extLst>
                <a:ext uri="{FF2B5EF4-FFF2-40B4-BE49-F238E27FC236}">
                  <a16:creationId xmlns:a16="http://schemas.microsoft.com/office/drawing/2014/main" id="{3735E718-2AE9-4957-99B8-E2DDBF20EBBF}"/>
                </a:ext>
              </a:extLst>
            </p:cNvPr>
            <p:cNvCxnSpPr>
              <a:stCxn id="36" idx="2"/>
              <a:endCxn id="48" idx="0"/>
            </p:cNvCxnSpPr>
            <p:nvPr/>
          </p:nvCxnSpPr>
          <p:spPr>
            <a:xfrm flipH="1">
              <a:off x="13293266" y="4625215"/>
              <a:ext cx="2847804" cy="244039"/>
            </a:xfrm>
            <a:prstGeom prst="straightConnector1">
              <a:avLst/>
            </a:prstGeom>
            <a:ln w="9525">
              <a:solidFill>
                <a:schemeClr val="bg1">
                  <a:lumMod val="65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41" name="직선 화살표 연결선 40">
              <a:extLst>
                <a:ext uri="{FF2B5EF4-FFF2-40B4-BE49-F238E27FC236}">
                  <a16:creationId xmlns:a16="http://schemas.microsoft.com/office/drawing/2014/main" id="{67356A4C-8EFB-4C3A-A5EC-A6D3DEEB22FF}"/>
                </a:ext>
              </a:extLst>
            </p:cNvPr>
            <p:cNvCxnSpPr>
              <a:cxnSpLocks/>
              <a:stCxn id="36" idx="2"/>
              <a:endCxn id="49" idx="0"/>
            </p:cNvCxnSpPr>
            <p:nvPr/>
          </p:nvCxnSpPr>
          <p:spPr>
            <a:xfrm flipH="1">
              <a:off x="15182810" y="4625215"/>
              <a:ext cx="958260" cy="244039"/>
            </a:xfrm>
            <a:prstGeom prst="straightConnector1">
              <a:avLst/>
            </a:prstGeom>
            <a:ln w="9525">
              <a:solidFill>
                <a:schemeClr val="bg1">
                  <a:lumMod val="65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42" name="직선 화살표 연결선 41">
              <a:extLst>
                <a:ext uri="{FF2B5EF4-FFF2-40B4-BE49-F238E27FC236}">
                  <a16:creationId xmlns:a16="http://schemas.microsoft.com/office/drawing/2014/main" id="{B7A9A834-A981-471A-8134-EFDB88F0FCD4}"/>
                </a:ext>
              </a:extLst>
            </p:cNvPr>
            <p:cNvCxnSpPr>
              <a:cxnSpLocks/>
              <a:stCxn id="36" idx="2"/>
              <a:endCxn id="50" idx="0"/>
            </p:cNvCxnSpPr>
            <p:nvPr/>
          </p:nvCxnSpPr>
          <p:spPr>
            <a:xfrm>
              <a:off x="16141070" y="4625215"/>
              <a:ext cx="931284" cy="244039"/>
            </a:xfrm>
            <a:prstGeom prst="straightConnector1">
              <a:avLst/>
            </a:prstGeom>
            <a:ln w="9525">
              <a:solidFill>
                <a:schemeClr val="bg1">
                  <a:lumMod val="65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43" name="직선 화살표 연결선 42">
              <a:extLst>
                <a:ext uri="{FF2B5EF4-FFF2-40B4-BE49-F238E27FC236}">
                  <a16:creationId xmlns:a16="http://schemas.microsoft.com/office/drawing/2014/main" id="{A52D8F17-DEEB-403D-9463-70059C83ADF5}"/>
                </a:ext>
              </a:extLst>
            </p:cNvPr>
            <p:cNvCxnSpPr>
              <a:cxnSpLocks/>
              <a:stCxn id="36" idx="2"/>
              <a:endCxn id="51" idx="0"/>
            </p:cNvCxnSpPr>
            <p:nvPr/>
          </p:nvCxnSpPr>
          <p:spPr>
            <a:xfrm>
              <a:off x="16141070" y="4625215"/>
              <a:ext cx="2820827" cy="244038"/>
            </a:xfrm>
            <a:prstGeom prst="straightConnector1">
              <a:avLst/>
            </a:prstGeom>
            <a:ln w="9525">
              <a:solidFill>
                <a:schemeClr val="bg1">
                  <a:lumMod val="65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44" name="직선 화살표 연결선 43">
              <a:extLst>
                <a:ext uri="{FF2B5EF4-FFF2-40B4-BE49-F238E27FC236}">
                  <a16:creationId xmlns:a16="http://schemas.microsoft.com/office/drawing/2014/main" id="{59EC9041-CD14-411B-B875-0AE298D7495A}"/>
                </a:ext>
              </a:extLst>
            </p:cNvPr>
            <p:cNvCxnSpPr>
              <a:cxnSpLocks/>
              <a:stCxn id="48" idx="2"/>
              <a:endCxn id="39" idx="0"/>
            </p:cNvCxnSpPr>
            <p:nvPr/>
          </p:nvCxnSpPr>
          <p:spPr>
            <a:xfrm>
              <a:off x="13293266" y="5090034"/>
              <a:ext cx="2847804" cy="204560"/>
            </a:xfrm>
            <a:prstGeom prst="straightConnector1">
              <a:avLst/>
            </a:prstGeom>
            <a:ln w="9525">
              <a:solidFill>
                <a:schemeClr val="bg1">
                  <a:lumMod val="65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직선 화살표 연결선 44">
              <a:extLst>
                <a:ext uri="{FF2B5EF4-FFF2-40B4-BE49-F238E27FC236}">
                  <a16:creationId xmlns:a16="http://schemas.microsoft.com/office/drawing/2014/main" id="{3C0AB55E-0F51-4D13-9CAB-5D51AA3ACC6C}"/>
                </a:ext>
              </a:extLst>
            </p:cNvPr>
            <p:cNvCxnSpPr>
              <a:cxnSpLocks/>
              <a:stCxn id="49" idx="2"/>
              <a:endCxn id="39" idx="0"/>
            </p:cNvCxnSpPr>
            <p:nvPr/>
          </p:nvCxnSpPr>
          <p:spPr>
            <a:xfrm>
              <a:off x="15182810" y="5090034"/>
              <a:ext cx="958260" cy="204560"/>
            </a:xfrm>
            <a:prstGeom prst="straightConnector1">
              <a:avLst/>
            </a:prstGeom>
            <a:ln w="9525">
              <a:solidFill>
                <a:schemeClr val="bg1">
                  <a:lumMod val="65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직선 화살표 연결선 45">
              <a:extLst>
                <a:ext uri="{FF2B5EF4-FFF2-40B4-BE49-F238E27FC236}">
                  <a16:creationId xmlns:a16="http://schemas.microsoft.com/office/drawing/2014/main" id="{004FE2E6-A474-4706-AB1C-5B7E24A9011A}"/>
                </a:ext>
              </a:extLst>
            </p:cNvPr>
            <p:cNvCxnSpPr>
              <a:cxnSpLocks/>
              <a:stCxn id="50" idx="2"/>
              <a:endCxn id="39" idx="0"/>
            </p:cNvCxnSpPr>
            <p:nvPr/>
          </p:nvCxnSpPr>
          <p:spPr>
            <a:xfrm flipH="1">
              <a:off x="16141070" y="5090034"/>
              <a:ext cx="931284" cy="204560"/>
            </a:xfrm>
            <a:prstGeom prst="straightConnector1">
              <a:avLst/>
            </a:prstGeom>
            <a:ln w="9525">
              <a:solidFill>
                <a:schemeClr val="bg1">
                  <a:lumMod val="65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47" name="직선 화살표 연결선 46">
              <a:extLst>
                <a:ext uri="{FF2B5EF4-FFF2-40B4-BE49-F238E27FC236}">
                  <a16:creationId xmlns:a16="http://schemas.microsoft.com/office/drawing/2014/main" id="{109EECF5-7348-47EB-B34A-2D4A697C5B0E}"/>
                </a:ext>
              </a:extLst>
            </p:cNvPr>
            <p:cNvCxnSpPr>
              <a:cxnSpLocks/>
              <a:stCxn id="51" idx="2"/>
              <a:endCxn id="39" idx="0"/>
            </p:cNvCxnSpPr>
            <p:nvPr/>
          </p:nvCxnSpPr>
          <p:spPr>
            <a:xfrm flipH="1">
              <a:off x="16141070" y="5090032"/>
              <a:ext cx="2820827" cy="204562"/>
            </a:xfrm>
            <a:prstGeom prst="straightConnector1">
              <a:avLst/>
            </a:prstGeom>
            <a:ln w="9525">
              <a:solidFill>
                <a:schemeClr val="bg1">
                  <a:lumMod val="65000"/>
                </a:schemeClr>
              </a:solidFill>
              <a:tailEnd type="triangle" w="med" len="med"/>
            </a:ln>
          </p:spPr>
          <p:style>
            <a:lnRef idx="1">
              <a:schemeClr val="accent1"/>
            </a:lnRef>
            <a:fillRef idx="0">
              <a:schemeClr val="accent1"/>
            </a:fillRef>
            <a:effectRef idx="0">
              <a:schemeClr val="accent1"/>
            </a:effectRef>
            <a:fontRef idx="minor">
              <a:schemeClr val="tx1"/>
            </a:fontRef>
          </p:style>
        </p:cxnSp>
      </p:grpSp>
      <p:sp>
        <p:nvSpPr>
          <p:cNvPr id="25" name="직사각형 7">
            <a:extLst>
              <a:ext uri="{FF2B5EF4-FFF2-40B4-BE49-F238E27FC236}">
                <a16:creationId xmlns:a16="http://schemas.microsoft.com/office/drawing/2014/main" id="{5A3E3359-9197-4F1D-A0DF-047E8F7F26A8}"/>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1942365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직사각형 11">
            <a:extLst>
              <a:ext uri="{FF2B5EF4-FFF2-40B4-BE49-F238E27FC236}">
                <a16:creationId xmlns:a16="http://schemas.microsoft.com/office/drawing/2014/main" id="{8F1E78C1-9530-4AEC-A1B4-020E0ADA034B}"/>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13" name="그룹 12">
            <a:extLst>
              <a:ext uri="{FF2B5EF4-FFF2-40B4-BE49-F238E27FC236}">
                <a16:creationId xmlns:a16="http://schemas.microsoft.com/office/drawing/2014/main" id="{2BBC0D96-AAF0-4BEB-A7F4-E6F4660CF15F}"/>
              </a:ext>
            </a:extLst>
          </p:cNvPr>
          <p:cNvGrpSpPr/>
          <p:nvPr/>
        </p:nvGrpSpPr>
        <p:grpSpPr>
          <a:xfrm>
            <a:off x="558800" y="2232686"/>
            <a:ext cx="8785225" cy="215444"/>
            <a:chOff x="1027113" y="2045625"/>
            <a:chExt cx="8785225" cy="215444"/>
          </a:xfrm>
        </p:grpSpPr>
        <p:sp>
          <p:nvSpPr>
            <p:cNvPr id="14" name="직사각형 13">
              <a:extLst>
                <a:ext uri="{FF2B5EF4-FFF2-40B4-BE49-F238E27FC236}">
                  <a16:creationId xmlns:a16="http://schemas.microsoft.com/office/drawing/2014/main" id="{4A4A6D3E-D038-4E08-8433-F39B60A33010}"/>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17" name="직사각형 16">
              <a:extLst>
                <a:ext uri="{FF2B5EF4-FFF2-40B4-BE49-F238E27FC236}">
                  <a16:creationId xmlns:a16="http://schemas.microsoft.com/office/drawing/2014/main" id="{8A128ADE-3CF9-4D57-A2C3-2051C5C8D556}"/>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How to further increase the accuracy in image classification:</a:t>
              </a:r>
            </a:p>
          </p:txBody>
        </p:sp>
      </p:grpSp>
      <p:sp>
        <p:nvSpPr>
          <p:cNvPr id="19" name="직사각형 18">
            <a:extLst>
              <a:ext uri="{FF2B5EF4-FFF2-40B4-BE49-F238E27FC236}">
                <a16:creationId xmlns:a16="http://schemas.microsoft.com/office/drawing/2014/main" id="{E6691AD3-B845-4101-B7EA-87F193158224}"/>
              </a:ext>
            </a:extLst>
          </p:cNvPr>
          <p:cNvSpPr/>
          <p:nvPr/>
        </p:nvSpPr>
        <p:spPr>
          <a:xfrm>
            <a:off x="703263" y="2565400"/>
            <a:ext cx="8640762" cy="1284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1). Make sure you have a large enough training set. </a:t>
            </a:r>
          </a:p>
          <a:p>
            <a:pPr>
              <a:spcAft>
                <a:spcPts val="800"/>
              </a:spcAft>
              <a:buClr>
                <a:srgbClr val="193EB0"/>
              </a:buClr>
            </a:pPr>
            <a:r>
              <a:rPr lang="en-US" altLang="ko-KR" sz="1300" dirty="0">
                <a:solidFill>
                  <a:srgbClr val="FF0000"/>
                </a:solidFill>
                <a:latin typeface="SamsungOne 400" panose="020B0503030303020204" pitchFamily="34" charset="0"/>
                <a:ea typeface="SamsungOne 400" panose="020B0503030303020204" pitchFamily="34" charset="0"/>
                <a:cs typeface="Times New Roman" panose="02020603050405020304" pitchFamily="18" charset="0"/>
                <a:sym typeface="Symbol" panose="05050102010706020507" pitchFamily="18" charset="2"/>
              </a:rPr>
              <a:t>      </a:t>
            </a:r>
            <a:r>
              <a:rPr lang="en-US" altLang="ko-KR" sz="1400" dirty="0">
                <a:solidFill>
                  <a:srgbClr val="FF0000"/>
                </a:solidFill>
                <a:latin typeface="Times New Roman" panose="02020603050405020304" pitchFamily="18" charset="0"/>
                <a:cs typeface="Times New Roman" panose="02020603050405020304" pitchFamily="18" charset="0"/>
                <a:sym typeface="Symbol" panose="05050102010706020507" pitchFamily="18" charset="2"/>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If not, augment the training dataset by rotation, cropping, resizing, blurring, etc.</a:t>
            </a:r>
          </a:p>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2).  Build an ensemble or stacking model.</a:t>
            </a:r>
          </a:p>
          <a:p>
            <a:pPr>
              <a:spcAft>
                <a:spcPts val="800"/>
              </a:spcAft>
              <a:buClr>
                <a:srgbClr val="193EB0"/>
              </a:buClr>
            </a:pPr>
            <a:r>
              <a:rPr lang="en-US" altLang="ko-KR" sz="1300" dirty="0">
                <a:solidFill>
                  <a:srgbClr val="FF0000"/>
                </a:solidFill>
                <a:latin typeface="SamsungOne 400" panose="020B0503030303020204" pitchFamily="34" charset="0"/>
                <a:ea typeface="SamsungOne 400" panose="020B0503030303020204" pitchFamily="34" charset="0"/>
                <a:cs typeface="Times New Roman" panose="02020603050405020304" pitchFamily="18" charset="0"/>
                <a:sym typeface="Symbol" panose="05050102010706020507" pitchFamily="18" charset="2"/>
              </a:rPr>
              <a:t>      </a:t>
            </a:r>
            <a:r>
              <a:rPr lang="en-US" altLang="ko-KR" sz="1400" dirty="0">
                <a:solidFill>
                  <a:srgbClr val="FF0000"/>
                </a:solidFill>
                <a:latin typeface="Times New Roman" panose="02020603050405020304" pitchFamily="18" charset="0"/>
                <a:cs typeface="Times New Roman" panose="02020603050405020304" pitchFamily="18" charset="0"/>
                <a:sym typeface="Symbol" panose="05050102010706020507" pitchFamily="18" charset="2"/>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Combine different CNN architectures and make them “</a:t>
            </a:r>
            <a:r>
              <a:rPr lang="en-US" altLang="ko-KR" sz="1300" dirty="0">
                <a:solidFill>
                  <a:srgbClr val="193EB0"/>
                </a:solidFill>
                <a:latin typeface="SamsungOne 700" panose="020B0803030303020204" pitchFamily="34" charset="0"/>
                <a:ea typeface="SamsungOne 700" panose="020B0803030303020204" pitchFamily="34" charset="0"/>
              </a:rPr>
              <a:t>vote</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t>
            </a:r>
          </a:p>
        </p:txBody>
      </p:sp>
      <p:sp>
        <p:nvSpPr>
          <p:cNvPr id="9" name="직사각형 7">
            <a:extLst>
              <a:ext uri="{FF2B5EF4-FFF2-40B4-BE49-F238E27FC236}">
                <a16:creationId xmlns:a16="http://schemas.microsoft.com/office/drawing/2014/main" id="{B3918652-EFE9-4788-AA73-B1435B111055}"/>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1312881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그룹 9">
            <a:extLst>
              <a:ext uri="{FF2B5EF4-FFF2-40B4-BE49-F238E27FC236}">
                <a16:creationId xmlns:a16="http://schemas.microsoft.com/office/drawing/2014/main" id="{0A9CDA2F-7E3E-4750-960D-6354EAD8D543}"/>
              </a:ext>
            </a:extLst>
          </p:cNvPr>
          <p:cNvGrpSpPr/>
          <p:nvPr/>
        </p:nvGrpSpPr>
        <p:grpSpPr>
          <a:xfrm>
            <a:off x="349102" y="1528482"/>
            <a:ext cx="9259718" cy="4680231"/>
            <a:chOff x="349102" y="1523719"/>
            <a:chExt cx="9259718" cy="4680231"/>
          </a:xfrm>
        </p:grpSpPr>
        <p:pic>
          <p:nvPicPr>
            <p:cNvPr id="12" name="그림 11">
              <a:extLst>
                <a:ext uri="{FF2B5EF4-FFF2-40B4-BE49-F238E27FC236}">
                  <a16:creationId xmlns:a16="http://schemas.microsoft.com/office/drawing/2014/main" id="{41D1906A-CF5D-4F9F-A3BA-C27C1FF04CA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537" t="17743" r="5537" b="41581"/>
            <a:stretch/>
          </p:blipFill>
          <p:spPr>
            <a:xfrm>
              <a:off x="349102" y="1968501"/>
              <a:ext cx="9259718" cy="4235449"/>
            </a:xfrm>
            <a:prstGeom prst="rect">
              <a:avLst/>
            </a:prstGeom>
            <a:noFill/>
            <a:ln>
              <a:noFill/>
            </a:ln>
          </p:spPr>
        </p:pic>
        <p:grpSp>
          <p:nvGrpSpPr>
            <p:cNvPr id="13" name="그룹 12">
              <a:extLst>
                <a:ext uri="{FF2B5EF4-FFF2-40B4-BE49-F238E27FC236}">
                  <a16:creationId xmlns:a16="http://schemas.microsoft.com/office/drawing/2014/main" id="{7DD22A07-7F6B-40EB-A034-4199262F7AB3}"/>
                </a:ext>
              </a:extLst>
            </p:cNvPr>
            <p:cNvGrpSpPr/>
            <p:nvPr/>
          </p:nvGrpSpPr>
          <p:grpSpPr>
            <a:xfrm>
              <a:off x="1749423" y="3934249"/>
              <a:ext cx="6403977" cy="584200"/>
              <a:chOff x="4778069" y="4391025"/>
              <a:chExt cx="2349160" cy="431802"/>
            </a:xfrm>
          </p:grpSpPr>
          <p:sp>
            <p:nvSpPr>
              <p:cNvPr id="17" name="직사각형 16">
                <a:extLst>
                  <a:ext uri="{FF2B5EF4-FFF2-40B4-BE49-F238E27FC236}">
                    <a16:creationId xmlns:a16="http://schemas.microsoft.com/office/drawing/2014/main" id="{32C4F3F3-0F33-4A9E-AEB9-5CB5CD840EDF}"/>
                  </a:ext>
                </a:extLst>
              </p:cNvPr>
              <p:cNvSpPr/>
              <p:nvPr/>
            </p:nvSpPr>
            <p:spPr>
              <a:xfrm>
                <a:off x="4778069" y="4391025"/>
                <a:ext cx="2349160" cy="431802"/>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000"/>
              </a:p>
            </p:txBody>
          </p:sp>
          <p:sp>
            <p:nvSpPr>
              <p:cNvPr id="18" name="직사각형 133">
                <a:extLst>
                  <a:ext uri="{FF2B5EF4-FFF2-40B4-BE49-F238E27FC236}">
                    <a16:creationId xmlns:a16="http://schemas.microsoft.com/office/drawing/2014/main" id="{D9326C0D-7387-405B-96C2-628F6131CC39}"/>
                  </a:ext>
                </a:extLst>
              </p:cNvPr>
              <p:cNvSpPr/>
              <p:nvPr/>
            </p:nvSpPr>
            <p:spPr>
              <a:xfrm>
                <a:off x="4852511" y="4493182"/>
                <a:ext cx="2200275" cy="227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lgn="ctr"/>
                <a:r>
                  <a:rPr lang="en-US" altLang="ko-KR" sz="2000" dirty="0">
                    <a:solidFill>
                      <a:schemeClr val="bg1"/>
                    </a:solidFill>
                    <a:latin typeface="SamsungOne 700" panose="020B0803030303020204" pitchFamily="34" charset="0"/>
                    <a:ea typeface="SamsungOne 700" panose="020B0803030303020204" pitchFamily="34" charset="0"/>
                    <a:cs typeface="Samsung Sharp Sans" pitchFamily="2" charset="0"/>
                  </a:rPr>
                  <a:t>Follow steps on 'tutorial_01.ipynb’ file.</a:t>
                </a:r>
                <a:endParaRPr lang="ko-KR" altLang="en-US" sz="2000" dirty="0">
                  <a:solidFill>
                    <a:schemeClr val="bg1"/>
                  </a:solidFill>
                  <a:latin typeface="SamsungOne 700" panose="020B0803030303020204" pitchFamily="34" charset="0"/>
                  <a:ea typeface="Samsung Sharp Sans" pitchFamily="2" charset="0"/>
                  <a:cs typeface="Samsung Sharp Sans" pitchFamily="2" charset="0"/>
                </a:endParaRPr>
              </a:p>
            </p:txBody>
          </p:sp>
        </p:grpSp>
        <p:sp>
          <p:nvSpPr>
            <p:cNvPr id="14" name="직사각형 13">
              <a:extLst>
                <a:ext uri="{FF2B5EF4-FFF2-40B4-BE49-F238E27FC236}">
                  <a16:creationId xmlns:a16="http://schemas.microsoft.com/office/drawing/2014/main" id="{E3F74576-AA9D-4D22-A453-AA8F87E6D12E}"/>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Tutorial Example #01</a:t>
              </a:r>
            </a:p>
          </p:txBody>
        </p:sp>
      </p:grpSp>
      <p:sp>
        <p:nvSpPr>
          <p:cNvPr id="11" name="직사각형 7">
            <a:extLst>
              <a:ext uri="{FF2B5EF4-FFF2-40B4-BE49-F238E27FC236}">
                <a16:creationId xmlns:a16="http://schemas.microsoft.com/office/drawing/2014/main" id="{7713B3BA-DFEA-4A78-B46A-501120C14E33}"/>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415735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8">
            <a:extLst>
              <a:ext uri="{FF2B5EF4-FFF2-40B4-BE49-F238E27FC236}">
                <a16:creationId xmlns:a16="http://schemas.microsoft.com/office/drawing/2014/main" id="{2B4E8F79-4841-4FCF-8E9D-1DC41B40043B}"/>
              </a:ext>
            </a:extLst>
          </p:cNvPr>
          <p:cNvGrpSpPr/>
          <p:nvPr/>
        </p:nvGrpSpPr>
        <p:grpSpPr>
          <a:xfrm>
            <a:off x="558799" y="525055"/>
            <a:ext cx="3996267" cy="1265680"/>
            <a:chOff x="558799" y="525055"/>
            <a:chExt cx="3996267" cy="1265680"/>
          </a:xfrm>
        </p:grpSpPr>
        <p:sp>
          <p:nvSpPr>
            <p:cNvPr id="6" name="직사각형 133">
              <a:extLst>
                <a:ext uri="{FF2B5EF4-FFF2-40B4-BE49-F238E27FC236}">
                  <a16:creationId xmlns:a16="http://schemas.microsoft.com/office/drawing/2014/main" id="{A14E28ED-9373-4950-9AA4-B9CBE68EE6E3}"/>
                </a:ext>
              </a:extLst>
            </p:cNvPr>
            <p:cNvSpPr/>
            <p:nvPr/>
          </p:nvSpPr>
          <p:spPr>
            <a:xfrm>
              <a:off x="558799" y="928961"/>
              <a:ext cx="3996267"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fontAlgn="base">
                <a:spcBef>
                  <a:spcPct val="0"/>
                </a:spcBef>
                <a:spcAft>
                  <a:spcPct val="0"/>
                </a:spcAft>
              </a:pPr>
              <a:r>
                <a:rPr kumimoji="1" lang="en-US" altLang="ko-KR" sz="2800" dirty="0">
                  <a:solidFill>
                    <a:prstClr val="white"/>
                  </a:solidFill>
                  <a:latin typeface="Samsung Sharp Sans" pitchFamily="2" charset="0"/>
                  <a:ea typeface="Samsung Sharp Sans" pitchFamily="2" charset="0"/>
                  <a:cs typeface="Samsung Sharp Sans" pitchFamily="2" charset="0"/>
                </a:rPr>
                <a:t>AI Capstone Project Tutorial</a:t>
              </a:r>
            </a:p>
          </p:txBody>
        </p:sp>
        <p:sp>
          <p:nvSpPr>
            <p:cNvPr id="7" name="Rectangle 4">
              <a:extLst>
                <a:ext uri="{FF2B5EF4-FFF2-40B4-BE49-F238E27FC236}">
                  <a16:creationId xmlns:a16="http://schemas.microsoft.com/office/drawing/2014/main" id="{A1860CB7-07FE-4B4F-8819-E67AF57A34DF}"/>
                </a:ext>
              </a:extLst>
            </p:cNvPr>
            <p:cNvSpPr/>
            <p:nvPr/>
          </p:nvSpPr>
          <p:spPr>
            <a:xfrm>
              <a:off x="558800" y="525055"/>
              <a:ext cx="1131720" cy="246221"/>
            </a:xfrm>
            <a:prstGeom prst="rect">
              <a:avLst/>
            </a:prstGeom>
          </p:spPr>
          <p:txBody>
            <a:bodyPr wrap="none" lIns="0" tIns="0" rIns="0" bIns="0">
              <a:spAutoFit/>
              <a:scene3d>
                <a:camera prst="orthographicFront"/>
                <a:lightRig rig="threePt" dir="t"/>
              </a:scene3d>
              <a:sp3d>
                <a:bevelT w="0" h="6350"/>
              </a:sp3d>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ko-KR" sz="1600" b="0" i="0" u="none" strike="noStrike" kern="1200" cap="none" spc="0" normalizeH="0" baseline="0" noProof="0" dirty="0">
                  <a:ln>
                    <a:noFill/>
                  </a:ln>
                  <a:solidFill>
                    <a:prstClr val="white"/>
                  </a:solidFill>
                  <a:effectLst/>
                  <a:uLnTx/>
                  <a:uFillTx/>
                  <a:latin typeface="Samsung Sharp Sans" pitchFamily="2" charset="0"/>
                  <a:ea typeface="Samsung Sharp Sans" pitchFamily="2" charset="0"/>
                  <a:cs typeface="Samsung Sharp Sans" pitchFamily="2" charset="0"/>
                </a:rPr>
                <a:t>Chapter 11. </a:t>
              </a:r>
              <a:endParaRPr kumimoji="0" lang="ko-KR" altLang="en-US" sz="1600" b="0" i="0" u="none" strike="noStrike" kern="1200" cap="none" spc="0" normalizeH="0" baseline="0" noProof="0" dirty="0">
                <a:ln>
                  <a:noFill/>
                </a:ln>
                <a:solidFill>
                  <a:prstClr val="black"/>
                </a:solidFill>
                <a:effectLst/>
                <a:uLnTx/>
                <a:uFillTx/>
                <a:latin typeface="Calibri" panose="020F0502020204030204"/>
                <a:ea typeface="맑은 고딕" panose="020B0503020000020004" pitchFamily="50" charset="-127"/>
                <a:cs typeface="+mn-cs"/>
              </a:endParaRPr>
            </a:p>
          </p:txBody>
        </p:sp>
      </p:grpSp>
      <p:grpSp>
        <p:nvGrpSpPr>
          <p:cNvPr id="20" name="Group 1">
            <a:extLst>
              <a:ext uri="{FF2B5EF4-FFF2-40B4-BE49-F238E27FC236}">
                <a16:creationId xmlns:a16="http://schemas.microsoft.com/office/drawing/2014/main" id="{7E6E3AF1-23B3-46A3-B759-DBF871798C3B}"/>
              </a:ext>
            </a:extLst>
          </p:cNvPr>
          <p:cNvGrpSpPr/>
          <p:nvPr/>
        </p:nvGrpSpPr>
        <p:grpSpPr>
          <a:xfrm>
            <a:off x="571500" y="2336175"/>
            <a:ext cx="5702300" cy="278172"/>
            <a:chOff x="4181256" y="3224809"/>
            <a:chExt cx="5702300" cy="278172"/>
          </a:xfrm>
        </p:grpSpPr>
        <p:sp>
          <p:nvSpPr>
            <p:cNvPr id="21" name="직사각형 39">
              <a:extLst>
                <a:ext uri="{FF2B5EF4-FFF2-40B4-BE49-F238E27FC236}">
                  <a16:creationId xmlns:a16="http://schemas.microsoft.com/office/drawing/2014/main" id="{496A6925-544D-4C1E-9B65-8FFE552C3DE7}"/>
                </a:ext>
              </a:extLst>
            </p:cNvPr>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bg1">
                      <a:lumMod val="65000"/>
                    </a:schemeClr>
                  </a:solidFill>
                  <a:latin typeface="SamsungOne 400" panose="020B0503030303020204" pitchFamily="34" charset="0"/>
                  <a:ea typeface="SamsungOne 400" panose="020B0503030303020204" pitchFamily="34" charset="0"/>
                </a:rPr>
                <a:t>Unit 1. Using a Ready-Made CNN Model.</a:t>
              </a:r>
            </a:p>
          </p:txBody>
        </p:sp>
        <p:sp>
          <p:nvSpPr>
            <p:cNvPr id="29" name="직사각형 40">
              <a:extLst>
                <a:ext uri="{FF2B5EF4-FFF2-40B4-BE49-F238E27FC236}">
                  <a16:creationId xmlns:a16="http://schemas.microsoft.com/office/drawing/2014/main" id="{20ED31C2-8A24-456B-BC49-616B9637E6BE}"/>
                </a:ext>
              </a:extLst>
            </p:cNvPr>
            <p:cNvSpPr/>
            <p:nvPr/>
          </p:nvSpPr>
          <p:spPr>
            <a:xfrm>
              <a:off x="4181256" y="3224809"/>
              <a:ext cx="36000" cy="252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grpSp>
      <p:grpSp>
        <p:nvGrpSpPr>
          <p:cNvPr id="31" name="Group 1">
            <a:extLst>
              <a:ext uri="{FF2B5EF4-FFF2-40B4-BE49-F238E27FC236}">
                <a16:creationId xmlns:a16="http://schemas.microsoft.com/office/drawing/2014/main" id="{3CF4A8AA-E0B8-434C-A0E5-3CA247EA2C62}"/>
              </a:ext>
            </a:extLst>
          </p:cNvPr>
          <p:cNvGrpSpPr/>
          <p:nvPr/>
        </p:nvGrpSpPr>
        <p:grpSpPr>
          <a:xfrm>
            <a:off x="571500" y="2754136"/>
            <a:ext cx="5702300" cy="924594"/>
            <a:chOff x="4181256" y="3224809"/>
            <a:chExt cx="5702300" cy="924594"/>
          </a:xfrm>
        </p:grpSpPr>
        <p:sp>
          <p:nvSpPr>
            <p:cNvPr id="32" name="직사각형 43">
              <a:extLst>
                <a:ext uri="{FF2B5EF4-FFF2-40B4-BE49-F238E27FC236}">
                  <a16:creationId xmlns:a16="http://schemas.microsoft.com/office/drawing/2014/main" id="{A659D304-6964-4ECC-8099-B5869215D63E}"/>
                </a:ext>
              </a:extLst>
            </p:cNvPr>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tx1">
                      <a:lumMod val="75000"/>
                      <a:lumOff val="25000"/>
                    </a:schemeClr>
                  </a:solidFill>
                  <a:latin typeface="SamsungOne 700" panose="020B0803030303020204" pitchFamily="34" charset="0"/>
                  <a:ea typeface="SamsungOne 700" panose="020B0803030303020204" pitchFamily="34" charset="0"/>
                </a:rPr>
                <a:t>Unit 2. AI Application Cases.</a:t>
              </a:r>
            </a:p>
          </p:txBody>
        </p:sp>
        <p:sp>
          <p:nvSpPr>
            <p:cNvPr id="33" name="직사각형 44">
              <a:extLst>
                <a:ext uri="{FF2B5EF4-FFF2-40B4-BE49-F238E27FC236}">
                  <a16:creationId xmlns:a16="http://schemas.microsoft.com/office/drawing/2014/main" id="{FC2B1EFF-DF3C-47DC-B1A9-B64D53BB0C5C}"/>
                </a:ext>
              </a:extLst>
            </p:cNvPr>
            <p:cNvSpPr/>
            <p:nvPr/>
          </p:nvSpPr>
          <p:spPr>
            <a:xfrm>
              <a:off x="4181256" y="3224809"/>
              <a:ext cx="36000" cy="252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34" name="직사각형 45">
              <a:extLst>
                <a:ext uri="{FF2B5EF4-FFF2-40B4-BE49-F238E27FC236}">
                  <a16:creationId xmlns:a16="http://schemas.microsoft.com/office/drawing/2014/main" id="{2486EA8C-C417-45A0-885B-BF07378BDC48}"/>
                </a:ext>
              </a:extLst>
            </p:cNvPr>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rgbClr val="193EB0"/>
                  </a:solidFill>
                  <a:latin typeface="SamsungOne 700" panose="020B0803030303020204" pitchFamily="34" charset="0"/>
                  <a:ea typeface="SamsungOne 700" panose="020B0803030303020204" pitchFamily="34" charset="0"/>
                </a:rPr>
                <a:t>2.1. AI based Clinical Decision Support System.</a:t>
              </a:r>
            </a:p>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2.2. Other AI Application Cases.</a:t>
              </a:r>
            </a:p>
          </p:txBody>
        </p:sp>
      </p:grpSp>
    </p:spTree>
    <p:extLst>
      <p:ext uri="{BB962C8B-B14F-4D97-AF65-F5344CB8AC3E}">
        <p14:creationId xmlns:p14="http://schemas.microsoft.com/office/powerpoint/2010/main" val="37305305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4631395-105E-4CFE-9D0A-7E1AB61FFD7D}"/>
              </a:ext>
            </a:extLst>
          </p:cNvPr>
          <p:cNvPicPr>
            <a:picLocks noChangeAspect="1"/>
          </p:cNvPicPr>
          <p:nvPr/>
        </p:nvPicPr>
        <p:blipFill rotWithShape="1">
          <a:blip r:embed="rId3"/>
          <a:srcRect l="6763" t="18691" r="5514" b="6566"/>
          <a:stretch/>
        </p:blipFill>
        <p:spPr>
          <a:xfrm>
            <a:off x="1713224" y="2811560"/>
            <a:ext cx="6464495" cy="3098237"/>
          </a:xfrm>
          <a:prstGeom prst="rect">
            <a:avLst/>
          </a:prstGeom>
        </p:spPr>
      </p:pic>
      <p:sp>
        <p:nvSpPr>
          <p:cNvPr id="29" name="직사각형 28">
            <a:extLst>
              <a:ext uri="{FF2B5EF4-FFF2-40B4-BE49-F238E27FC236}">
                <a16:creationId xmlns:a16="http://schemas.microsoft.com/office/drawing/2014/main" id="{D975EEAE-29E2-462D-9349-0E9710C30899}"/>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a:t>
            </a:r>
          </a:p>
        </p:txBody>
      </p:sp>
      <p:grpSp>
        <p:nvGrpSpPr>
          <p:cNvPr id="30" name="그룹 29">
            <a:extLst>
              <a:ext uri="{FF2B5EF4-FFF2-40B4-BE49-F238E27FC236}">
                <a16:creationId xmlns:a16="http://schemas.microsoft.com/office/drawing/2014/main" id="{AED4FEFE-63C1-4862-982F-5514033CCDB5}"/>
              </a:ext>
            </a:extLst>
          </p:cNvPr>
          <p:cNvGrpSpPr/>
          <p:nvPr/>
        </p:nvGrpSpPr>
        <p:grpSpPr>
          <a:xfrm>
            <a:off x="558800" y="2232686"/>
            <a:ext cx="8785225" cy="215444"/>
            <a:chOff x="1027113" y="2045625"/>
            <a:chExt cx="8785225" cy="215444"/>
          </a:xfrm>
        </p:grpSpPr>
        <p:sp>
          <p:nvSpPr>
            <p:cNvPr id="31" name="직사각형 30">
              <a:extLst>
                <a:ext uri="{FF2B5EF4-FFF2-40B4-BE49-F238E27FC236}">
                  <a16:creationId xmlns:a16="http://schemas.microsoft.com/office/drawing/2014/main" id="{A761503D-AAD0-4D38-9985-601DFD0B606F}"/>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2" name="직사각형 31">
              <a:extLst>
                <a:ext uri="{FF2B5EF4-FFF2-40B4-BE49-F238E27FC236}">
                  <a16:creationId xmlns:a16="http://schemas.microsoft.com/office/drawing/2014/main" id="{6C19745B-9C0D-4468-B26D-FF0651ED51F9}"/>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MSVI (Moderate &amp;Severe Visual Impairment) map:</a:t>
              </a:r>
            </a:p>
          </p:txBody>
        </p:sp>
      </p:grpSp>
      <p:sp>
        <p:nvSpPr>
          <p:cNvPr id="47" name="직사각형 46">
            <a:extLst>
              <a:ext uri="{FF2B5EF4-FFF2-40B4-BE49-F238E27FC236}">
                <a16:creationId xmlns:a16="http://schemas.microsoft.com/office/drawing/2014/main" id="{AD463A15-3D91-4065-9DD9-4B0F685CBBF2}"/>
              </a:ext>
            </a:extLst>
          </p:cNvPr>
          <p:cNvSpPr/>
          <p:nvPr/>
        </p:nvSpPr>
        <p:spPr>
          <a:xfrm>
            <a:off x="703263" y="5909797"/>
            <a:ext cx="8640762" cy="2839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a:spcAft>
                <a:spcPts val="800"/>
              </a:spcAft>
              <a:buClr>
                <a:srgbClr val="193EB0"/>
              </a:buClr>
            </a:pPr>
            <a:r>
              <a:rPr lang="en-US" altLang="ko-KR" sz="900" dirty="0">
                <a:solidFill>
                  <a:schemeClr val="tx1">
                    <a:lumMod val="85000"/>
                    <a:lumOff val="15000"/>
                  </a:schemeClr>
                </a:solidFill>
                <a:latin typeface="SamsungOne 400" panose="020B0503030303020204" pitchFamily="34" charset="0"/>
                <a:ea typeface="SamsungOne 400" panose="020B0503030303020204" pitchFamily="34" charset="0"/>
              </a:rPr>
              <a:t>Source: IAPB Vision Atlas, Global Vision Database Maps (</a:t>
            </a:r>
            <a:r>
              <a:rPr lang="en-US" altLang="ko-KR" sz="900" dirty="0">
                <a:solidFill>
                  <a:schemeClr val="tx1">
                    <a:lumMod val="85000"/>
                    <a:lumOff val="15000"/>
                  </a:schemeClr>
                </a:solidFill>
                <a:latin typeface="SamsungOne 400" panose="020B0503030303020204" pitchFamily="34" charset="0"/>
                <a:ea typeface="SamsungOne 400" panose="020B0503030303020204" pitchFamily="34" charset="0"/>
                <a:hlinkClick r:id="rId4"/>
              </a:rPr>
              <a:t>http://atlas.iapb.org/gvd-maps/#AllAges</a:t>
            </a:r>
            <a:r>
              <a:rPr lang="en-US" altLang="ko-KR" sz="900" dirty="0">
                <a:solidFill>
                  <a:schemeClr val="tx1">
                    <a:lumMod val="85000"/>
                    <a:lumOff val="15000"/>
                  </a:schemeClr>
                </a:solidFill>
                <a:latin typeface="SamsungOne 400" panose="020B0503030303020204" pitchFamily="34" charset="0"/>
                <a:ea typeface="SamsungOne 400" panose="020B0503030303020204" pitchFamily="34" charset="0"/>
              </a:rPr>
              <a:t>)</a:t>
            </a:r>
          </a:p>
        </p:txBody>
      </p:sp>
      <p:sp>
        <p:nvSpPr>
          <p:cNvPr id="25" name="직사각형 29">
            <a:extLst>
              <a:ext uri="{FF2B5EF4-FFF2-40B4-BE49-F238E27FC236}">
                <a16:creationId xmlns:a16="http://schemas.microsoft.com/office/drawing/2014/main" id="{10FC0043-F4B6-4F14-81C7-573597C1A050}"/>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26" name="그룹 73">
            <a:extLst>
              <a:ext uri="{FF2B5EF4-FFF2-40B4-BE49-F238E27FC236}">
                <a16:creationId xmlns:a16="http://schemas.microsoft.com/office/drawing/2014/main" id="{40FDF34E-27CF-4C87-819E-4D7338F15103}"/>
              </a:ext>
            </a:extLst>
          </p:cNvPr>
          <p:cNvGrpSpPr/>
          <p:nvPr/>
        </p:nvGrpSpPr>
        <p:grpSpPr>
          <a:xfrm>
            <a:off x="7582442" y="2232686"/>
            <a:ext cx="1761583" cy="1143902"/>
            <a:chOff x="7462056" y="2817962"/>
            <a:chExt cx="1881969" cy="1222076"/>
          </a:xfrm>
        </p:grpSpPr>
        <p:grpSp>
          <p:nvGrpSpPr>
            <p:cNvPr id="27" name="그룹 3">
              <a:extLst>
                <a:ext uri="{FF2B5EF4-FFF2-40B4-BE49-F238E27FC236}">
                  <a16:creationId xmlns:a16="http://schemas.microsoft.com/office/drawing/2014/main" id="{3731DAFE-91EE-4162-B987-0F398B4853A7}"/>
                </a:ext>
              </a:extLst>
            </p:cNvPr>
            <p:cNvGrpSpPr/>
            <p:nvPr/>
          </p:nvGrpSpPr>
          <p:grpSpPr>
            <a:xfrm>
              <a:off x="7462056" y="2817962"/>
              <a:ext cx="1881969" cy="1222076"/>
              <a:chOff x="6710489" y="2520268"/>
              <a:chExt cx="1881969" cy="1222076"/>
            </a:xfrm>
          </p:grpSpPr>
          <p:sp>
            <p:nvSpPr>
              <p:cNvPr id="37" name="Freeform 5">
                <a:extLst>
                  <a:ext uri="{FF2B5EF4-FFF2-40B4-BE49-F238E27FC236}">
                    <a16:creationId xmlns:a16="http://schemas.microsoft.com/office/drawing/2014/main" id="{3C578204-AA8D-4185-93EC-BD083C984EB5}"/>
                  </a:ext>
                </a:extLst>
              </p:cNvPr>
              <p:cNvSpPr>
                <a:spLocks noChangeAspect="1"/>
              </p:cNvSpPr>
              <p:nvPr/>
            </p:nvSpPr>
            <p:spPr bwMode="auto">
              <a:xfrm>
                <a:off x="6710489" y="2520268"/>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38" name="Freeform 5">
                <a:extLst>
                  <a:ext uri="{FF2B5EF4-FFF2-40B4-BE49-F238E27FC236}">
                    <a16:creationId xmlns:a16="http://schemas.microsoft.com/office/drawing/2014/main" id="{4C2E94BB-B107-4795-A709-3597C63EEE03}"/>
                  </a:ext>
                </a:extLst>
              </p:cNvPr>
              <p:cNvSpPr>
                <a:spLocks noChangeAspect="1"/>
              </p:cNvSpPr>
              <p:nvPr/>
            </p:nvSpPr>
            <p:spPr bwMode="auto">
              <a:xfrm>
                <a:off x="7356375" y="2520268"/>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39" name="Freeform 5">
                <a:extLst>
                  <a:ext uri="{FF2B5EF4-FFF2-40B4-BE49-F238E27FC236}">
                    <a16:creationId xmlns:a16="http://schemas.microsoft.com/office/drawing/2014/main" id="{F04E2B5A-F410-4F43-8D5D-3838D801475A}"/>
                  </a:ext>
                </a:extLst>
              </p:cNvPr>
              <p:cNvSpPr>
                <a:spLocks noChangeAspect="1"/>
              </p:cNvSpPr>
              <p:nvPr/>
            </p:nvSpPr>
            <p:spPr bwMode="auto">
              <a:xfrm>
                <a:off x="8002261" y="2520268"/>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0" name="Freeform 5">
                <a:extLst>
                  <a:ext uri="{FF2B5EF4-FFF2-40B4-BE49-F238E27FC236}">
                    <a16:creationId xmlns:a16="http://schemas.microsoft.com/office/drawing/2014/main" id="{634AF6F8-ED96-4729-ACA4-8D858EB60C3A}"/>
                  </a:ext>
                </a:extLst>
              </p:cNvPr>
              <p:cNvSpPr>
                <a:spLocks noChangeAspect="1"/>
              </p:cNvSpPr>
              <p:nvPr/>
            </p:nvSpPr>
            <p:spPr bwMode="auto">
              <a:xfrm>
                <a:off x="7033432" y="3071811"/>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1" name="Freeform 5">
                <a:extLst>
                  <a:ext uri="{FF2B5EF4-FFF2-40B4-BE49-F238E27FC236}">
                    <a16:creationId xmlns:a16="http://schemas.microsoft.com/office/drawing/2014/main" id="{A3BDA7CE-95BF-45CE-B84D-383884C10F32}"/>
                  </a:ext>
                </a:extLst>
              </p:cNvPr>
              <p:cNvSpPr>
                <a:spLocks noChangeAspect="1"/>
              </p:cNvSpPr>
              <p:nvPr/>
            </p:nvSpPr>
            <p:spPr bwMode="auto">
              <a:xfrm>
                <a:off x="7673591" y="3071811"/>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grpSp>
        <p:sp>
          <p:nvSpPr>
            <p:cNvPr id="28" name="TextBox 27">
              <a:extLst>
                <a:ext uri="{FF2B5EF4-FFF2-40B4-BE49-F238E27FC236}">
                  <a16:creationId xmlns:a16="http://schemas.microsoft.com/office/drawing/2014/main" id="{F973A4D5-3032-4739-BF12-E23CD08C3259}"/>
                </a:ext>
              </a:extLst>
            </p:cNvPr>
            <p:cNvSpPr txBox="1"/>
            <p:nvPr/>
          </p:nvSpPr>
          <p:spPr>
            <a:xfrm>
              <a:off x="7490036" y="3039798"/>
              <a:ext cx="527466" cy="24660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bg1"/>
                  </a:solidFill>
                </a:rPr>
                <a:t>Define</a:t>
              </a:r>
            </a:p>
          </p:txBody>
        </p:sp>
        <p:sp>
          <p:nvSpPr>
            <p:cNvPr id="33" name="TextBox 32">
              <a:extLst>
                <a:ext uri="{FF2B5EF4-FFF2-40B4-BE49-F238E27FC236}">
                  <a16:creationId xmlns:a16="http://schemas.microsoft.com/office/drawing/2014/main" id="{13DE7D9F-F462-4B18-A563-ECA9F45A8730}"/>
                </a:ext>
              </a:extLst>
            </p:cNvPr>
            <p:cNvSpPr txBox="1"/>
            <p:nvPr/>
          </p:nvSpPr>
          <p:spPr>
            <a:xfrm>
              <a:off x="7783825" y="3587887"/>
              <a:ext cx="599051" cy="24660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Analyze</a:t>
              </a:r>
            </a:p>
          </p:txBody>
        </p:sp>
        <p:sp>
          <p:nvSpPr>
            <p:cNvPr id="34" name="TextBox 33">
              <a:extLst>
                <a:ext uri="{FF2B5EF4-FFF2-40B4-BE49-F238E27FC236}">
                  <a16:creationId xmlns:a16="http://schemas.microsoft.com/office/drawing/2014/main" id="{B75A34BD-ED1F-4A1D-B3D9-E0DF3F6E1E1D}"/>
                </a:ext>
              </a:extLst>
            </p:cNvPr>
            <p:cNvSpPr txBox="1"/>
            <p:nvPr/>
          </p:nvSpPr>
          <p:spPr>
            <a:xfrm>
              <a:off x="8073175" y="3039798"/>
              <a:ext cx="629534" cy="24660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a:solidFill>
                    <a:schemeClr val="tx1">
                      <a:lumMod val="50000"/>
                      <a:lumOff val="50000"/>
                    </a:schemeClr>
                  </a:solidFill>
                </a:rPr>
                <a:t>Discover</a:t>
              </a:r>
              <a:endParaRPr lang="en-US" altLang="ko-KR" sz="900" b="0" spc="-40" dirty="0">
                <a:solidFill>
                  <a:schemeClr val="tx1">
                    <a:lumMod val="50000"/>
                    <a:lumOff val="50000"/>
                  </a:schemeClr>
                </a:solidFill>
              </a:endParaRPr>
            </a:p>
          </p:txBody>
        </p:sp>
        <p:sp>
          <p:nvSpPr>
            <p:cNvPr id="35" name="TextBox 34">
              <a:extLst>
                <a:ext uri="{FF2B5EF4-FFF2-40B4-BE49-F238E27FC236}">
                  <a16:creationId xmlns:a16="http://schemas.microsoft.com/office/drawing/2014/main" id="{78B8BDEE-031C-4444-BE65-93B6ABBD60DA}"/>
                </a:ext>
              </a:extLst>
            </p:cNvPr>
            <p:cNvSpPr txBox="1"/>
            <p:nvPr/>
          </p:nvSpPr>
          <p:spPr>
            <a:xfrm>
              <a:off x="8372265" y="3507486"/>
              <a:ext cx="695981" cy="39457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Ideate&amp;</a:t>
              </a:r>
              <a:br>
                <a:rPr lang="en-US" altLang="ko-KR" sz="900" b="0" spc="-40" dirty="0">
                  <a:solidFill>
                    <a:schemeClr val="tx1">
                      <a:lumMod val="50000"/>
                      <a:lumOff val="50000"/>
                    </a:schemeClr>
                  </a:solidFill>
                </a:rPr>
              </a:br>
              <a:r>
                <a:rPr lang="en-US" altLang="ko-KR" sz="900" b="0" spc="-40" dirty="0">
                  <a:solidFill>
                    <a:schemeClr val="tx1">
                      <a:lumMod val="50000"/>
                      <a:lumOff val="50000"/>
                    </a:schemeClr>
                  </a:solidFill>
                </a:rPr>
                <a:t>Prototype</a:t>
              </a:r>
            </a:p>
          </p:txBody>
        </p:sp>
        <p:sp>
          <p:nvSpPr>
            <p:cNvPr id="36" name="TextBox 35">
              <a:extLst>
                <a:ext uri="{FF2B5EF4-FFF2-40B4-BE49-F238E27FC236}">
                  <a16:creationId xmlns:a16="http://schemas.microsoft.com/office/drawing/2014/main" id="{F6770995-974C-4FA3-98F3-93AA9C54C842}"/>
                </a:ext>
              </a:extLst>
            </p:cNvPr>
            <p:cNvSpPr txBox="1"/>
            <p:nvPr/>
          </p:nvSpPr>
          <p:spPr>
            <a:xfrm>
              <a:off x="8843366" y="3039798"/>
              <a:ext cx="382156"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spTree>
    <p:extLst>
      <p:ext uri="{BB962C8B-B14F-4D97-AF65-F5344CB8AC3E}">
        <p14:creationId xmlns:p14="http://schemas.microsoft.com/office/powerpoint/2010/main" val="41968234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직사각형 30">
            <a:extLst>
              <a:ext uri="{FF2B5EF4-FFF2-40B4-BE49-F238E27FC236}">
                <a16:creationId xmlns:a16="http://schemas.microsoft.com/office/drawing/2014/main" id="{3C6E9DB2-03DF-4B54-B285-E3E6D609E4EB}"/>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2" name="그룹 31">
            <a:extLst>
              <a:ext uri="{FF2B5EF4-FFF2-40B4-BE49-F238E27FC236}">
                <a16:creationId xmlns:a16="http://schemas.microsoft.com/office/drawing/2014/main" id="{2E5A83C0-D011-4D1F-9D97-EE6BF88268BC}"/>
              </a:ext>
            </a:extLst>
          </p:cNvPr>
          <p:cNvGrpSpPr/>
          <p:nvPr/>
        </p:nvGrpSpPr>
        <p:grpSpPr>
          <a:xfrm>
            <a:off x="558800" y="2232686"/>
            <a:ext cx="8785225" cy="215444"/>
            <a:chOff x="1027113" y="2045625"/>
            <a:chExt cx="8785225" cy="215444"/>
          </a:xfrm>
        </p:grpSpPr>
        <p:sp>
          <p:nvSpPr>
            <p:cNvPr id="33" name="직사각형 32">
              <a:extLst>
                <a:ext uri="{FF2B5EF4-FFF2-40B4-BE49-F238E27FC236}">
                  <a16:creationId xmlns:a16="http://schemas.microsoft.com/office/drawing/2014/main" id="{6DF70D01-DF38-4909-969E-8D10062EC40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4" name="직사각형 33">
              <a:extLst>
                <a:ext uri="{FF2B5EF4-FFF2-40B4-BE49-F238E27FC236}">
                  <a16:creationId xmlns:a16="http://schemas.microsoft.com/office/drawing/2014/main" id="{E331DFF5-82C5-4869-81AC-4902BFC7F8A8}"/>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Causes of Visual impairment:</a:t>
              </a:r>
            </a:p>
          </p:txBody>
        </p:sp>
      </p:grpSp>
      <p:grpSp>
        <p:nvGrpSpPr>
          <p:cNvPr id="5" name="Group 4">
            <a:extLst>
              <a:ext uri="{FF2B5EF4-FFF2-40B4-BE49-F238E27FC236}">
                <a16:creationId xmlns:a16="http://schemas.microsoft.com/office/drawing/2014/main" id="{1F3568A4-B85F-4F79-B9D2-B0CD2C420E47}"/>
              </a:ext>
            </a:extLst>
          </p:cNvPr>
          <p:cNvGrpSpPr/>
          <p:nvPr/>
        </p:nvGrpSpPr>
        <p:grpSpPr>
          <a:xfrm>
            <a:off x="1258401" y="2832137"/>
            <a:ext cx="8180218" cy="3206470"/>
            <a:chOff x="493200" y="2832137"/>
            <a:chExt cx="8180218" cy="3206470"/>
          </a:xfrm>
        </p:grpSpPr>
        <p:grpSp>
          <p:nvGrpSpPr>
            <p:cNvPr id="3" name="그룹 2">
              <a:extLst>
                <a:ext uri="{FF2B5EF4-FFF2-40B4-BE49-F238E27FC236}">
                  <a16:creationId xmlns:a16="http://schemas.microsoft.com/office/drawing/2014/main" id="{7891DF16-821A-475B-9ED9-1A8B8E68AA6F}"/>
                </a:ext>
              </a:extLst>
            </p:cNvPr>
            <p:cNvGrpSpPr/>
            <p:nvPr/>
          </p:nvGrpSpPr>
          <p:grpSpPr>
            <a:xfrm>
              <a:off x="3023842" y="3298194"/>
              <a:ext cx="2203840" cy="2289412"/>
              <a:chOff x="602161" y="2664654"/>
              <a:chExt cx="3423557" cy="3556492"/>
            </a:xfrm>
          </p:grpSpPr>
          <p:grpSp>
            <p:nvGrpSpPr>
              <p:cNvPr id="2" name="그룹 1">
                <a:extLst>
                  <a:ext uri="{FF2B5EF4-FFF2-40B4-BE49-F238E27FC236}">
                    <a16:creationId xmlns:a16="http://schemas.microsoft.com/office/drawing/2014/main" id="{05DDB6E8-809B-46A1-B53E-3C2F54D5DE95}"/>
                  </a:ext>
                </a:extLst>
              </p:cNvPr>
              <p:cNvGrpSpPr/>
              <p:nvPr/>
            </p:nvGrpSpPr>
            <p:grpSpPr>
              <a:xfrm>
                <a:off x="602161" y="2664654"/>
                <a:ext cx="3423557" cy="3556492"/>
                <a:chOff x="117815" y="2220225"/>
                <a:chExt cx="3912096" cy="4064000"/>
              </a:xfrm>
            </p:grpSpPr>
            <p:graphicFrame>
              <p:nvGraphicFramePr>
                <p:cNvPr id="75" name="차트 74">
                  <a:extLst>
                    <a:ext uri="{FF2B5EF4-FFF2-40B4-BE49-F238E27FC236}">
                      <a16:creationId xmlns:a16="http://schemas.microsoft.com/office/drawing/2014/main" id="{AD329855-CF92-4A63-9726-31B3D45CCA09}"/>
                    </a:ext>
                  </a:extLst>
                </p:cNvPr>
                <p:cNvGraphicFramePr/>
                <p:nvPr>
                  <p:extLst>
                    <p:ext uri="{D42A27DB-BD31-4B8C-83A1-F6EECF244321}">
                      <p14:modId xmlns:p14="http://schemas.microsoft.com/office/powerpoint/2010/main" val="1933914765"/>
                    </p:ext>
                  </p:extLst>
                </p:nvPr>
              </p:nvGraphicFramePr>
              <p:xfrm>
                <a:off x="117815" y="2220225"/>
                <a:ext cx="3912096" cy="4064000"/>
              </p:xfrm>
              <a:graphic>
                <a:graphicData uri="http://schemas.openxmlformats.org/drawingml/2006/chart">
                  <c:chart xmlns:c="http://schemas.openxmlformats.org/drawingml/2006/chart" xmlns:r="http://schemas.openxmlformats.org/officeDocument/2006/relationships" r:id="rId3"/>
                </a:graphicData>
              </a:graphic>
            </p:graphicFrame>
            <p:sp>
              <p:nvSpPr>
                <p:cNvPr id="77" name="도넛 5">
                  <a:extLst>
                    <a:ext uri="{FF2B5EF4-FFF2-40B4-BE49-F238E27FC236}">
                      <a16:creationId xmlns:a16="http://schemas.microsoft.com/office/drawing/2014/main" id="{5E648942-D6FE-45A2-B3FF-F5B87B4F9AF5}"/>
                    </a:ext>
                  </a:extLst>
                </p:cNvPr>
                <p:cNvSpPr/>
                <p:nvPr/>
              </p:nvSpPr>
              <p:spPr>
                <a:xfrm>
                  <a:off x="436591" y="2614953"/>
                  <a:ext cx="3274548" cy="3274544"/>
                </a:xfrm>
                <a:prstGeom prst="donut">
                  <a:avLst>
                    <a:gd name="adj" fmla="val 96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
            <p:nvSpPr>
              <p:cNvPr id="58" name="직사각형 57">
                <a:extLst>
                  <a:ext uri="{FF2B5EF4-FFF2-40B4-BE49-F238E27FC236}">
                    <a16:creationId xmlns:a16="http://schemas.microsoft.com/office/drawing/2014/main" id="{A2824A60-97AC-4D68-9E3F-DF24067EC57F}"/>
                  </a:ext>
                </a:extLst>
              </p:cNvPr>
              <p:cNvSpPr/>
              <p:nvPr/>
            </p:nvSpPr>
            <p:spPr>
              <a:xfrm>
                <a:off x="2683015" y="4060522"/>
                <a:ext cx="702458" cy="3346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1400" dirty="0">
                    <a:solidFill>
                      <a:schemeClr val="bg1"/>
                    </a:solidFill>
                    <a:latin typeface="SamsungOne 400" panose="020B0503030303020204" pitchFamily="34" charset="0"/>
                    <a:ea typeface="SamsungOne 400" panose="020B0503030303020204" pitchFamily="34" charset="0"/>
                  </a:rPr>
                  <a:t>39</a:t>
                </a:r>
                <a:r>
                  <a:rPr lang="en-US" altLang="ko-KR" sz="1100" dirty="0">
                    <a:solidFill>
                      <a:schemeClr val="bg1"/>
                    </a:solidFill>
                    <a:latin typeface="SamsungOne 400" panose="020B0503030303020204" pitchFamily="34" charset="0"/>
                    <a:ea typeface="SamsungOne 400" panose="020B0503030303020204" pitchFamily="34" charset="0"/>
                  </a:rPr>
                  <a:t>%</a:t>
                </a:r>
              </a:p>
            </p:txBody>
          </p:sp>
          <p:sp>
            <p:nvSpPr>
              <p:cNvPr id="59" name="직사각형 58">
                <a:extLst>
                  <a:ext uri="{FF2B5EF4-FFF2-40B4-BE49-F238E27FC236}">
                    <a16:creationId xmlns:a16="http://schemas.microsoft.com/office/drawing/2014/main" id="{3D203384-D5BE-4067-B744-4A17F8312A7A}"/>
                  </a:ext>
                </a:extLst>
              </p:cNvPr>
              <p:cNvSpPr/>
              <p:nvPr/>
            </p:nvSpPr>
            <p:spPr>
              <a:xfrm>
                <a:off x="1977563" y="5158453"/>
                <a:ext cx="646267" cy="3348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1400" dirty="0">
                    <a:solidFill>
                      <a:schemeClr val="bg1"/>
                    </a:solidFill>
                    <a:latin typeface="SamsungOne 400" panose="020B0503030303020204" pitchFamily="34" charset="0"/>
                    <a:ea typeface="SamsungOne 400" panose="020B0503030303020204" pitchFamily="34" charset="0"/>
                  </a:rPr>
                  <a:t>18</a:t>
                </a:r>
                <a:r>
                  <a:rPr lang="en-US" altLang="ko-KR" sz="1100" dirty="0">
                    <a:solidFill>
                      <a:schemeClr val="bg1"/>
                    </a:solidFill>
                    <a:latin typeface="SamsungOne 400" panose="020B0503030303020204" pitchFamily="34" charset="0"/>
                    <a:ea typeface="SamsungOne 400" panose="020B0503030303020204" pitchFamily="34" charset="0"/>
                  </a:rPr>
                  <a:t>%</a:t>
                </a:r>
              </a:p>
            </p:txBody>
          </p:sp>
          <p:sp>
            <p:nvSpPr>
              <p:cNvPr id="60" name="직사각형 59">
                <a:extLst>
                  <a:ext uri="{FF2B5EF4-FFF2-40B4-BE49-F238E27FC236}">
                    <a16:creationId xmlns:a16="http://schemas.microsoft.com/office/drawing/2014/main" id="{983CD1DA-3B90-422B-B194-506AD98A9744}"/>
                  </a:ext>
                </a:extLst>
              </p:cNvPr>
              <p:cNvSpPr/>
              <p:nvPr/>
            </p:nvSpPr>
            <p:spPr>
              <a:xfrm>
                <a:off x="1221868" y="4813387"/>
                <a:ext cx="613389" cy="3346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1400" dirty="0">
                    <a:solidFill>
                      <a:schemeClr val="bg1"/>
                    </a:solidFill>
                    <a:latin typeface="SamsungOne 400" panose="020B0503030303020204" pitchFamily="34" charset="0"/>
                    <a:ea typeface="SamsungOne 400" panose="020B0503030303020204" pitchFamily="34" charset="0"/>
                  </a:rPr>
                  <a:t>11</a:t>
                </a:r>
                <a:r>
                  <a:rPr lang="en-US" altLang="ko-KR" sz="1100" dirty="0">
                    <a:solidFill>
                      <a:schemeClr val="bg1"/>
                    </a:solidFill>
                    <a:latin typeface="SamsungOne 400" panose="020B0503030303020204" pitchFamily="34" charset="0"/>
                    <a:ea typeface="SamsungOne 400" panose="020B0503030303020204" pitchFamily="34" charset="0"/>
                  </a:rPr>
                  <a:t>%</a:t>
                </a:r>
              </a:p>
            </p:txBody>
          </p:sp>
          <p:sp>
            <p:nvSpPr>
              <p:cNvPr id="61" name="직사각형 60">
                <a:extLst>
                  <a:ext uri="{FF2B5EF4-FFF2-40B4-BE49-F238E27FC236}">
                    <a16:creationId xmlns:a16="http://schemas.microsoft.com/office/drawing/2014/main" id="{2AC9A408-D96B-47FA-8A17-E863449A1C48}"/>
                  </a:ext>
                </a:extLst>
              </p:cNvPr>
              <p:cNvSpPr/>
              <p:nvPr/>
            </p:nvSpPr>
            <p:spPr>
              <a:xfrm>
                <a:off x="926582" y="4220160"/>
                <a:ext cx="797753" cy="3346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1400" dirty="0">
                    <a:solidFill>
                      <a:schemeClr val="bg1"/>
                    </a:solidFill>
                    <a:latin typeface="SamsungOne 400" panose="020B0503030303020204" pitchFamily="34" charset="0"/>
                    <a:ea typeface="SamsungOne 400" panose="020B0503030303020204" pitchFamily="34" charset="0"/>
                  </a:rPr>
                  <a:t>10</a:t>
                </a:r>
                <a:r>
                  <a:rPr lang="en-US" altLang="ko-KR" sz="1100" dirty="0">
                    <a:solidFill>
                      <a:schemeClr val="bg1"/>
                    </a:solidFill>
                    <a:latin typeface="SamsungOne 400" panose="020B0503030303020204" pitchFamily="34" charset="0"/>
                    <a:ea typeface="SamsungOne 400" panose="020B0503030303020204" pitchFamily="34" charset="0"/>
                  </a:rPr>
                  <a:t>%</a:t>
                </a:r>
              </a:p>
            </p:txBody>
          </p:sp>
          <p:sp>
            <p:nvSpPr>
              <p:cNvPr id="62" name="직사각형 61">
                <a:extLst>
                  <a:ext uri="{FF2B5EF4-FFF2-40B4-BE49-F238E27FC236}">
                    <a16:creationId xmlns:a16="http://schemas.microsoft.com/office/drawing/2014/main" id="{EE8FCD3E-1647-49EA-B159-91BC353B7AC4}"/>
                  </a:ext>
                </a:extLst>
              </p:cNvPr>
              <p:cNvSpPr/>
              <p:nvPr/>
            </p:nvSpPr>
            <p:spPr>
              <a:xfrm>
                <a:off x="1296679" y="3760778"/>
                <a:ext cx="415817" cy="180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900" dirty="0">
                    <a:solidFill>
                      <a:schemeClr val="tx1">
                        <a:lumMod val="85000"/>
                        <a:lumOff val="15000"/>
                      </a:schemeClr>
                    </a:solidFill>
                    <a:latin typeface="SamsungOne 400" panose="020B0503030303020204" pitchFamily="34" charset="0"/>
                    <a:ea typeface="SamsungOne 400" panose="020B0503030303020204" pitchFamily="34" charset="0"/>
                  </a:rPr>
                  <a:t>7%</a:t>
                </a:r>
              </a:p>
            </p:txBody>
          </p:sp>
          <p:sp>
            <p:nvSpPr>
              <p:cNvPr id="63" name="직사각형 62">
                <a:extLst>
                  <a:ext uri="{FF2B5EF4-FFF2-40B4-BE49-F238E27FC236}">
                    <a16:creationId xmlns:a16="http://schemas.microsoft.com/office/drawing/2014/main" id="{6D01B7A3-9394-46B9-94AB-2AEB144BB9AF}"/>
                  </a:ext>
                </a:extLst>
              </p:cNvPr>
              <p:cNvSpPr/>
              <p:nvPr/>
            </p:nvSpPr>
            <p:spPr>
              <a:xfrm>
                <a:off x="1541328" y="3522647"/>
                <a:ext cx="415817" cy="180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900" dirty="0">
                    <a:solidFill>
                      <a:schemeClr val="tx1">
                        <a:lumMod val="85000"/>
                        <a:lumOff val="15000"/>
                      </a:schemeClr>
                    </a:solidFill>
                    <a:latin typeface="SamsungOne 400" panose="020B0503030303020204" pitchFamily="34" charset="0"/>
                    <a:ea typeface="SamsungOne 400" panose="020B0503030303020204" pitchFamily="34" charset="0"/>
                  </a:rPr>
                  <a:t>4%</a:t>
                </a:r>
              </a:p>
            </p:txBody>
          </p:sp>
          <p:sp>
            <p:nvSpPr>
              <p:cNvPr id="64" name="직사각형 63">
                <a:extLst>
                  <a:ext uri="{FF2B5EF4-FFF2-40B4-BE49-F238E27FC236}">
                    <a16:creationId xmlns:a16="http://schemas.microsoft.com/office/drawing/2014/main" id="{50F6063E-A3B1-452C-8873-4BBC133F74A4}"/>
                  </a:ext>
                </a:extLst>
              </p:cNvPr>
              <p:cNvSpPr/>
              <p:nvPr/>
            </p:nvSpPr>
            <p:spPr>
              <a:xfrm>
                <a:off x="1724334" y="3369625"/>
                <a:ext cx="415817" cy="180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900" dirty="0">
                    <a:solidFill>
                      <a:schemeClr val="tx1">
                        <a:lumMod val="85000"/>
                        <a:lumOff val="15000"/>
                      </a:schemeClr>
                    </a:solidFill>
                    <a:latin typeface="SamsungOne 400" panose="020B0503030303020204" pitchFamily="34" charset="0"/>
                    <a:ea typeface="SamsungOne 400" panose="020B0503030303020204" pitchFamily="34" charset="0"/>
                  </a:rPr>
                  <a:t>3%</a:t>
                </a:r>
              </a:p>
            </p:txBody>
          </p:sp>
          <p:sp>
            <p:nvSpPr>
              <p:cNvPr id="65" name="직사각형 64">
                <a:extLst>
                  <a:ext uri="{FF2B5EF4-FFF2-40B4-BE49-F238E27FC236}">
                    <a16:creationId xmlns:a16="http://schemas.microsoft.com/office/drawing/2014/main" id="{830B0D21-A75A-42DC-B11F-0C642F0D85A7}"/>
                  </a:ext>
                </a:extLst>
              </p:cNvPr>
              <p:cNvSpPr/>
              <p:nvPr/>
            </p:nvSpPr>
            <p:spPr>
              <a:xfrm>
                <a:off x="1944065" y="3267608"/>
                <a:ext cx="415817" cy="180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900" dirty="0">
                    <a:solidFill>
                      <a:schemeClr val="tx1">
                        <a:lumMod val="85000"/>
                        <a:lumOff val="15000"/>
                      </a:schemeClr>
                    </a:solidFill>
                    <a:latin typeface="SamsungOne 400" panose="020B0503030303020204" pitchFamily="34" charset="0"/>
                    <a:ea typeface="SamsungOne 400" panose="020B0503030303020204" pitchFamily="34" charset="0"/>
                  </a:rPr>
                  <a:t>3%</a:t>
                </a:r>
              </a:p>
            </p:txBody>
          </p:sp>
          <p:sp>
            <p:nvSpPr>
              <p:cNvPr id="66" name="직사각형 65">
                <a:extLst>
                  <a:ext uri="{FF2B5EF4-FFF2-40B4-BE49-F238E27FC236}">
                    <a16:creationId xmlns:a16="http://schemas.microsoft.com/office/drawing/2014/main" id="{FC127A4C-0B91-4FF9-B772-F716BE2CDABF}"/>
                  </a:ext>
                </a:extLst>
              </p:cNvPr>
              <p:cNvSpPr/>
              <p:nvPr/>
            </p:nvSpPr>
            <p:spPr>
              <a:xfrm>
                <a:off x="2085393" y="3037647"/>
                <a:ext cx="415817" cy="1809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900" dirty="0">
                    <a:solidFill>
                      <a:schemeClr val="tx1">
                        <a:lumMod val="85000"/>
                        <a:lumOff val="15000"/>
                      </a:schemeClr>
                    </a:solidFill>
                    <a:latin typeface="SamsungOne 400" panose="020B0503030303020204" pitchFamily="34" charset="0"/>
                    <a:ea typeface="SamsungOne 400" panose="020B0503030303020204" pitchFamily="34" charset="0"/>
                  </a:rPr>
                  <a:t>0.7%</a:t>
                </a:r>
              </a:p>
            </p:txBody>
          </p:sp>
        </p:grpSp>
        <p:sp>
          <p:nvSpPr>
            <p:cNvPr id="4" name="원호 3">
              <a:extLst>
                <a:ext uri="{FF2B5EF4-FFF2-40B4-BE49-F238E27FC236}">
                  <a16:creationId xmlns:a16="http://schemas.microsoft.com/office/drawing/2014/main" id="{4622F26A-6B20-4652-8E0C-B1CAF3D92C20}"/>
                </a:ext>
              </a:extLst>
            </p:cNvPr>
            <p:cNvSpPr/>
            <p:nvPr/>
          </p:nvSpPr>
          <p:spPr>
            <a:xfrm>
              <a:off x="2523449" y="2832137"/>
              <a:ext cx="3206470" cy="3206470"/>
            </a:xfrm>
            <a:prstGeom prst="arc">
              <a:avLst>
                <a:gd name="adj1" fmla="val 17258928"/>
                <a:gd name="adj2" fmla="val 16063349"/>
              </a:avLst>
            </a:prstGeom>
            <a:ln w="22225">
              <a:gradFill flip="none" rotWithShape="1">
                <a:gsLst>
                  <a:gs pos="45000">
                    <a:srgbClr val="00B050"/>
                  </a:gs>
                  <a:gs pos="41000">
                    <a:schemeClr val="bg1">
                      <a:lumMod val="75000"/>
                    </a:schemeClr>
                  </a:gs>
                  <a:gs pos="71000">
                    <a:srgbClr val="0033CC"/>
                  </a:gs>
                </a:gsLst>
                <a:lin ang="600000" scaled="0"/>
                <a:tileRect/>
              </a:gradFill>
              <a:head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dirty="0"/>
            </a:p>
          </p:txBody>
        </p:sp>
        <p:sp>
          <p:nvSpPr>
            <p:cNvPr id="78" name="사각형: 둥근 모서리 77">
              <a:extLst>
                <a:ext uri="{FF2B5EF4-FFF2-40B4-BE49-F238E27FC236}">
                  <a16:creationId xmlns:a16="http://schemas.microsoft.com/office/drawing/2014/main" id="{93A3CABB-DDAD-48A0-9469-A271520D74F6}"/>
                </a:ext>
              </a:extLst>
            </p:cNvPr>
            <p:cNvSpPr/>
            <p:nvPr/>
          </p:nvSpPr>
          <p:spPr>
            <a:xfrm>
              <a:off x="5584652" y="3195072"/>
              <a:ext cx="1188000" cy="289441"/>
            </a:xfrm>
            <a:prstGeom prst="roundRect">
              <a:avLst>
                <a:gd name="adj" fmla="val 50000"/>
              </a:avLst>
            </a:prstGeom>
            <a:solidFill>
              <a:schemeClr val="bg1"/>
            </a:solidFill>
            <a:ln w="15875">
              <a:solidFill>
                <a:srgbClr val="0033CC"/>
              </a:solidFill>
            </a:ln>
          </p:spPr>
          <p:txBody>
            <a:bodyPr wrap="none" rtlCol="0" anchor="ctr" anchorCtr="0">
              <a:noAutofit/>
              <a:scene3d>
                <a:camera prst="orthographicFront"/>
                <a:lightRig rig="threePt" dir="t"/>
              </a:scene3d>
              <a:sp3d>
                <a:bevelT w="0" h="0"/>
                <a:bevelB w="0" h="1270"/>
              </a:sp3d>
            </a:bodyPr>
            <a:lstStyle/>
            <a:p>
              <a:pPr algn="ctr"/>
              <a:r>
                <a:rPr lang="en-US" altLang="ko-KR" sz="1100" b="1"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Over 50</a:t>
              </a:r>
            </a:p>
          </p:txBody>
        </p:sp>
        <p:sp>
          <p:nvSpPr>
            <p:cNvPr id="79" name="사각형: 둥근 모서리 78">
              <a:extLst>
                <a:ext uri="{FF2B5EF4-FFF2-40B4-BE49-F238E27FC236}">
                  <a16:creationId xmlns:a16="http://schemas.microsoft.com/office/drawing/2014/main" id="{FC5710F6-6F04-4815-9910-121E688B1D03}"/>
                </a:ext>
              </a:extLst>
            </p:cNvPr>
            <p:cNvSpPr/>
            <p:nvPr/>
          </p:nvSpPr>
          <p:spPr>
            <a:xfrm>
              <a:off x="5850418" y="4756672"/>
              <a:ext cx="1188000" cy="289441"/>
            </a:xfrm>
            <a:prstGeom prst="roundRect">
              <a:avLst>
                <a:gd name="adj" fmla="val 50000"/>
              </a:avLst>
            </a:prstGeom>
            <a:solidFill>
              <a:schemeClr val="bg1"/>
            </a:solidFill>
            <a:ln w="15875">
              <a:gradFill>
                <a:gsLst>
                  <a:gs pos="100000">
                    <a:srgbClr val="00B050"/>
                  </a:gs>
                  <a:gs pos="0">
                    <a:srgbClr val="0033CC"/>
                  </a:gs>
                </a:gsLst>
                <a:lin ang="5400000" scaled="1"/>
              </a:gradFill>
            </a:ln>
          </p:spPr>
          <p:txBody>
            <a:bodyPr wrap="none" rtlCol="0" anchor="ctr" anchorCtr="0">
              <a:noAutofit/>
              <a:scene3d>
                <a:camera prst="orthographicFront"/>
                <a:lightRig rig="threePt" dir="t"/>
              </a:scene3d>
              <a:sp3d>
                <a:bevelT w="0" h="0"/>
                <a:bevelB w="0" h="1270"/>
              </a:sp3d>
            </a:bodyPr>
            <a:lstStyle/>
            <a:p>
              <a:pPr algn="ctr"/>
              <a:r>
                <a:rPr lang="en-US" altLang="ko-KR" sz="1100" b="1"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Between 20</a:t>
              </a:r>
              <a:r>
                <a:rPr lang="en-US" altLang="ko-KR" sz="1100" b="1" dirty="0">
                  <a:solidFill>
                    <a:schemeClr val="tx1">
                      <a:lumMod val="85000"/>
                      <a:lumOff val="15000"/>
                    </a:schemeClr>
                  </a:solidFill>
                  <a:latin typeface="SamsungOne 700" panose="020B0803030303020204" pitchFamily="34" charset="0"/>
                  <a:cs typeface="Times New Roman" panose="02020603050405020304" pitchFamily="18" charset="0"/>
                </a:rPr>
                <a:t>-40</a:t>
              </a:r>
              <a:endParaRPr lang="en-US" altLang="ko-KR" sz="1100" b="1"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80" name="사각형: 둥근 모서리 79">
              <a:extLst>
                <a:ext uri="{FF2B5EF4-FFF2-40B4-BE49-F238E27FC236}">
                  <a16:creationId xmlns:a16="http://schemas.microsoft.com/office/drawing/2014/main" id="{42360FA8-AD7B-4735-AFDB-144205C27FFC}"/>
                </a:ext>
              </a:extLst>
            </p:cNvPr>
            <p:cNvSpPr/>
            <p:nvPr/>
          </p:nvSpPr>
          <p:spPr>
            <a:xfrm>
              <a:off x="869950" y="4756672"/>
              <a:ext cx="1563710" cy="289441"/>
            </a:xfrm>
            <a:prstGeom prst="roundRect">
              <a:avLst>
                <a:gd name="adj" fmla="val 50000"/>
              </a:avLst>
            </a:prstGeom>
            <a:solidFill>
              <a:schemeClr val="bg1"/>
            </a:solidFill>
            <a:ln w="15875">
              <a:gradFill>
                <a:gsLst>
                  <a:gs pos="0">
                    <a:schemeClr val="bg1">
                      <a:lumMod val="65000"/>
                    </a:schemeClr>
                  </a:gs>
                  <a:gs pos="100000">
                    <a:srgbClr val="00B050"/>
                  </a:gs>
                </a:gsLst>
                <a:lin ang="5400000" scaled="1"/>
              </a:gradFill>
            </a:ln>
          </p:spPr>
          <p:txBody>
            <a:bodyPr wrap="none" rtlCol="0" anchor="ctr" anchorCtr="0">
              <a:noAutofit/>
              <a:scene3d>
                <a:camera prst="orthographicFront"/>
                <a:lightRig rig="threePt" dir="t"/>
              </a:scene3d>
              <a:sp3d>
                <a:bevelT w="0" h="0"/>
                <a:bevelB w="0" h="1270"/>
              </a:sp3d>
            </a:bodyPr>
            <a:lstStyle/>
            <a:p>
              <a:pPr algn="ctr"/>
              <a:r>
                <a:rPr lang="en-US" altLang="ko-KR" sz="1100" b="1" dirty="0">
                  <a:solidFill>
                    <a:schemeClr val="tx1">
                      <a:lumMod val="85000"/>
                      <a:lumOff val="15000"/>
                    </a:schemeClr>
                  </a:solidFill>
                  <a:latin typeface="SamsungOne 700" panose="020B0803030303020204" pitchFamily="34" charset="0"/>
                  <a:cs typeface="Times New Roman" panose="02020603050405020304" pitchFamily="18" charset="0"/>
                </a:rPr>
                <a:t>Childhood &amp; Juvenile</a:t>
              </a:r>
              <a:endParaRPr lang="en-US" altLang="ko-KR" sz="1100" b="1"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81" name="사각형: 둥근 모서리 80">
              <a:extLst>
                <a:ext uri="{FF2B5EF4-FFF2-40B4-BE49-F238E27FC236}">
                  <a16:creationId xmlns:a16="http://schemas.microsoft.com/office/drawing/2014/main" id="{F91E2B7C-E853-4A2C-90E5-2BA7CD243F7D}"/>
                </a:ext>
              </a:extLst>
            </p:cNvPr>
            <p:cNvSpPr/>
            <p:nvPr/>
          </p:nvSpPr>
          <p:spPr>
            <a:xfrm>
              <a:off x="1476084" y="3195072"/>
              <a:ext cx="1188000" cy="289441"/>
            </a:xfrm>
            <a:prstGeom prst="roundRect">
              <a:avLst>
                <a:gd name="adj" fmla="val 50000"/>
              </a:avLst>
            </a:prstGeom>
            <a:solidFill>
              <a:schemeClr val="bg1"/>
            </a:solidFill>
            <a:ln w="15875">
              <a:solidFill>
                <a:schemeClr val="bg1">
                  <a:lumMod val="75000"/>
                </a:schemeClr>
              </a:solidFill>
            </a:ln>
          </p:spPr>
          <p:txBody>
            <a:bodyPr wrap="none" rtlCol="0" anchor="ctr" anchorCtr="0">
              <a:noAutofit/>
              <a:scene3d>
                <a:camera prst="orthographicFront"/>
                <a:lightRig rig="threePt" dir="t"/>
              </a:scene3d>
              <a:sp3d>
                <a:bevelT w="0" h="0"/>
                <a:bevelB w="0" h="1270"/>
              </a:sp3d>
            </a:bodyPr>
            <a:lstStyle/>
            <a:p>
              <a:pPr algn="ctr"/>
              <a:r>
                <a:rPr lang="en-US" altLang="ko-KR" sz="1100" b="1"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Infancy</a:t>
              </a:r>
            </a:p>
          </p:txBody>
        </p:sp>
        <p:sp>
          <p:nvSpPr>
            <p:cNvPr id="82" name="직사각형 81">
              <a:extLst>
                <a:ext uri="{FF2B5EF4-FFF2-40B4-BE49-F238E27FC236}">
                  <a16:creationId xmlns:a16="http://schemas.microsoft.com/office/drawing/2014/main" id="{00DBE6DA-B3CD-4F7A-9844-118A6252AF62}"/>
                </a:ext>
              </a:extLst>
            </p:cNvPr>
            <p:cNvSpPr/>
            <p:nvPr/>
          </p:nvSpPr>
          <p:spPr>
            <a:xfrm>
              <a:off x="5862902" y="3640321"/>
              <a:ext cx="2810516" cy="8463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Cataract</a:t>
              </a:r>
            </a:p>
            <a:p>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Diabetic retinopathy</a:t>
              </a:r>
              <a:b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Presbyopia</a:t>
              </a:r>
            </a:p>
            <a:p>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Glaucoma</a:t>
              </a:r>
            </a:p>
            <a:p>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Age-related macular degeneration (AMD)</a:t>
              </a:r>
            </a:p>
          </p:txBody>
        </p:sp>
        <p:sp>
          <p:nvSpPr>
            <p:cNvPr id="83" name="직사각형 82">
              <a:extLst>
                <a:ext uri="{FF2B5EF4-FFF2-40B4-BE49-F238E27FC236}">
                  <a16:creationId xmlns:a16="http://schemas.microsoft.com/office/drawing/2014/main" id="{B9C4DCC3-6527-4E12-8349-F355190DD2F0}"/>
                </a:ext>
              </a:extLst>
            </p:cNvPr>
            <p:cNvSpPr/>
            <p:nvPr/>
          </p:nvSpPr>
          <p:spPr>
            <a:xfrm>
              <a:off x="5972934" y="5164615"/>
              <a:ext cx="2161951" cy="3385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Physical Injury</a:t>
              </a:r>
            </a:p>
            <a:p>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Cornea and Ocular disease</a:t>
              </a:r>
            </a:p>
          </p:txBody>
        </p:sp>
        <p:sp>
          <p:nvSpPr>
            <p:cNvPr id="84" name="직사각형 83">
              <a:extLst>
                <a:ext uri="{FF2B5EF4-FFF2-40B4-BE49-F238E27FC236}">
                  <a16:creationId xmlns:a16="http://schemas.microsoft.com/office/drawing/2014/main" id="{F7982E4C-4941-45FD-B49E-E8950F4CD984}"/>
                </a:ext>
              </a:extLst>
            </p:cNvPr>
            <p:cNvSpPr/>
            <p:nvPr/>
          </p:nvSpPr>
          <p:spPr>
            <a:xfrm>
              <a:off x="594801" y="5164615"/>
              <a:ext cx="1802270"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r"/>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Amblyopia</a:t>
              </a:r>
            </a:p>
            <a:p>
              <a:pPr algn="r"/>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Strabismus</a:t>
              </a:r>
            </a:p>
            <a:p>
              <a:pPr algn="r"/>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Anomalies of refraction </a:t>
              </a:r>
            </a:p>
          </p:txBody>
        </p:sp>
        <p:sp>
          <p:nvSpPr>
            <p:cNvPr id="85" name="직사각형 84">
              <a:extLst>
                <a:ext uri="{FF2B5EF4-FFF2-40B4-BE49-F238E27FC236}">
                  <a16:creationId xmlns:a16="http://schemas.microsoft.com/office/drawing/2014/main" id="{256033D6-EEC7-417C-B3A4-0ED353A26975}"/>
                </a:ext>
              </a:extLst>
            </p:cNvPr>
            <p:cNvSpPr/>
            <p:nvPr/>
          </p:nvSpPr>
          <p:spPr>
            <a:xfrm>
              <a:off x="493200" y="3640321"/>
              <a:ext cx="1941279"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r"/>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Ophthalmia neonatorum</a:t>
              </a:r>
            </a:p>
            <a:p>
              <a:pPr algn="r"/>
              <a:r>
                <a:rPr lang="en-US" altLang="ko-KR" sz="1100" dirty="0">
                  <a:solidFill>
                    <a:schemeClr val="tx1">
                      <a:lumMod val="85000"/>
                      <a:lumOff val="15000"/>
                    </a:schemeClr>
                  </a:solidFill>
                  <a:latin typeface="SamsungOne 400" panose="020B0503030303020204" pitchFamily="34" charset="0"/>
                  <a:ea typeface="SamsungOne 400" panose="020B0503030303020204" pitchFamily="34" charset="0"/>
                </a:rPr>
                <a:t>Retinopathy of prematurity (ROP)</a:t>
              </a:r>
            </a:p>
          </p:txBody>
        </p:sp>
        <p:sp>
          <p:nvSpPr>
            <p:cNvPr id="49" name="직사각형 48">
              <a:extLst>
                <a:ext uri="{FF2B5EF4-FFF2-40B4-BE49-F238E27FC236}">
                  <a16:creationId xmlns:a16="http://schemas.microsoft.com/office/drawing/2014/main" id="{5985C657-7A52-4BCC-99AF-463F783FBC2E}"/>
                </a:ext>
              </a:extLst>
            </p:cNvPr>
            <p:cNvSpPr/>
            <p:nvPr/>
          </p:nvSpPr>
          <p:spPr>
            <a:xfrm>
              <a:off x="5058918" y="4173858"/>
              <a:ext cx="671198"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1000" dirty="0">
                  <a:solidFill>
                    <a:schemeClr val="tx1">
                      <a:lumMod val="85000"/>
                      <a:lumOff val="15000"/>
                    </a:schemeClr>
                  </a:solidFill>
                  <a:latin typeface="SamsungOne 400" panose="020B0503030303020204" pitchFamily="34" charset="0"/>
                  <a:ea typeface="SamsungOne 400" panose="020B0503030303020204" pitchFamily="34" charset="0"/>
                </a:rPr>
                <a:t>Cataract</a:t>
              </a:r>
            </a:p>
          </p:txBody>
        </p:sp>
        <p:sp>
          <p:nvSpPr>
            <p:cNvPr id="50" name="직사각형 49">
              <a:extLst>
                <a:ext uri="{FF2B5EF4-FFF2-40B4-BE49-F238E27FC236}">
                  <a16:creationId xmlns:a16="http://schemas.microsoft.com/office/drawing/2014/main" id="{68E3FD2E-CFBC-4CCC-A9C7-3D3D679817D7}"/>
                </a:ext>
              </a:extLst>
            </p:cNvPr>
            <p:cNvSpPr/>
            <p:nvPr/>
          </p:nvSpPr>
          <p:spPr>
            <a:xfrm>
              <a:off x="3544245" y="5529972"/>
              <a:ext cx="1163033" cy="4616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1000" dirty="0">
                  <a:solidFill>
                    <a:schemeClr val="tx1">
                      <a:lumMod val="85000"/>
                      <a:lumOff val="15000"/>
                    </a:schemeClr>
                  </a:solidFill>
                  <a:latin typeface="SamsungOne 400" panose="020B0503030303020204" pitchFamily="34" charset="0"/>
                  <a:ea typeface="SamsungOne 400" panose="020B0503030303020204" pitchFamily="34" charset="0"/>
                </a:rPr>
                <a:t>Anomalies of refraction with no treatment</a:t>
              </a:r>
            </a:p>
          </p:txBody>
        </p:sp>
        <p:sp>
          <p:nvSpPr>
            <p:cNvPr id="51" name="직사각형 50">
              <a:extLst>
                <a:ext uri="{FF2B5EF4-FFF2-40B4-BE49-F238E27FC236}">
                  <a16:creationId xmlns:a16="http://schemas.microsoft.com/office/drawing/2014/main" id="{AF8FD4D1-40DF-4A88-B8DC-FC261683B992}"/>
                </a:ext>
              </a:extLst>
            </p:cNvPr>
            <p:cNvSpPr/>
            <p:nvPr/>
          </p:nvSpPr>
          <p:spPr>
            <a:xfrm>
              <a:off x="2862802" y="5078418"/>
              <a:ext cx="445368"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1000" dirty="0">
                  <a:solidFill>
                    <a:schemeClr val="tx1">
                      <a:lumMod val="85000"/>
                      <a:lumOff val="15000"/>
                    </a:schemeClr>
                  </a:solidFill>
                  <a:latin typeface="SamsungOne 400" panose="020B0503030303020204" pitchFamily="34" charset="0"/>
                  <a:ea typeface="SamsungOne 400" panose="020B0503030303020204" pitchFamily="34" charset="0"/>
                </a:rPr>
                <a:t>Etc.</a:t>
              </a:r>
            </a:p>
          </p:txBody>
        </p:sp>
        <p:sp>
          <p:nvSpPr>
            <p:cNvPr id="52" name="직사각형 51">
              <a:extLst>
                <a:ext uri="{FF2B5EF4-FFF2-40B4-BE49-F238E27FC236}">
                  <a16:creationId xmlns:a16="http://schemas.microsoft.com/office/drawing/2014/main" id="{CCCDA737-0872-4AFA-9EB4-031A226DCB0A}"/>
                </a:ext>
              </a:extLst>
            </p:cNvPr>
            <p:cNvSpPr/>
            <p:nvPr/>
          </p:nvSpPr>
          <p:spPr>
            <a:xfrm>
              <a:off x="2553779" y="4318968"/>
              <a:ext cx="618046"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spcAft>
                  <a:spcPts val="600"/>
                </a:spcAft>
              </a:pPr>
              <a:r>
                <a:rPr lang="en-US" altLang="ko-KR" sz="1000" dirty="0">
                  <a:solidFill>
                    <a:schemeClr val="tx1">
                      <a:lumMod val="85000"/>
                      <a:lumOff val="15000"/>
                    </a:schemeClr>
                  </a:solidFill>
                  <a:latin typeface="SamsungOne 400" panose="020B0503030303020204" pitchFamily="34" charset="0"/>
                  <a:ea typeface="SamsungOne 400" panose="020B0503030303020204" pitchFamily="34" charset="0"/>
                </a:rPr>
                <a:t>Glaucoma</a:t>
              </a:r>
            </a:p>
          </p:txBody>
        </p:sp>
        <p:sp>
          <p:nvSpPr>
            <p:cNvPr id="68" name="사각형: 둥근 모서리 80">
              <a:extLst>
                <a:ext uri="{FF2B5EF4-FFF2-40B4-BE49-F238E27FC236}">
                  <a16:creationId xmlns:a16="http://schemas.microsoft.com/office/drawing/2014/main" id="{1A4D54A6-3A6F-4A72-A611-F6B6E7E352D7}"/>
                </a:ext>
              </a:extLst>
            </p:cNvPr>
            <p:cNvSpPr/>
            <p:nvPr/>
          </p:nvSpPr>
          <p:spPr>
            <a:xfrm>
              <a:off x="3547466" y="3096953"/>
              <a:ext cx="1188000" cy="289441"/>
            </a:xfrm>
            <a:prstGeom prst="roundRect">
              <a:avLst>
                <a:gd name="adj" fmla="val 50000"/>
              </a:avLst>
            </a:prstGeom>
            <a:solidFill>
              <a:schemeClr val="bg1"/>
            </a:solidFill>
            <a:ln w="15875">
              <a:solidFill>
                <a:schemeClr val="bg1">
                  <a:lumMod val="75000"/>
                </a:schemeClr>
              </a:solidFill>
            </a:ln>
          </p:spPr>
          <p:txBody>
            <a:bodyPr wrap="none" rtlCol="0" anchor="ctr" anchorCtr="0">
              <a:noAutofit/>
              <a:scene3d>
                <a:camera prst="orthographicFront"/>
                <a:lightRig rig="threePt" dir="t"/>
              </a:scene3d>
              <a:sp3d>
                <a:bevelT w="0" h="0"/>
                <a:bevelB w="0" h="1270"/>
              </a:sp3d>
            </a:bodyPr>
            <a:lstStyle/>
            <a:p>
              <a:pPr algn="ctr"/>
              <a:r>
                <a:rPr lang="en-US" altLang="ko-KR" sz="1100" b="1"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Overall</a:t>
              </a:r>
            </a:p>
          </p:txBody>
        </p:sp>
      </p:grpSp>
      <p:sp>
        <p:nvSpPr>
          <p:cNvPr id="55" name="직사각형 29">
            <a:extLst>
              <a:ext uri="{FF2B5EF4-FFF2-40B4-BE49-F238E27FC236}">
                <a16:creationId xmlns:a16="http://schemas.microsoft.com/office/drawing/2014/main" id="{5EC1019F-CADF-4E64-8266-1AB0B6D03DA1}"/>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56" name="그룹 73">
            <a:extLst>
              <a:ext uri="{FF2B5EF4-FFF2-40B4-BE49-F238E27FC236}">
                <a16:creationId xmlns:a16="http://schemas.microsoft.com/office/drawing/2014/main" id="{19611F03-F299-4422-8D70-DF1AF7B949D7}"/>
              </a:ext>
            </a:extLst>
          </p:cNvPr>
          <p:cNvGrpSpPr/>
          <p:nvPr/>
        </p:nvGrpSpPr>
        <p:grpSpPr>
          <a:xfrm>
            <a:off x="7582442" y="2232686"/>
            <a:ext cx="1761583" cy="1143902"/>
            <a:chOff x="7462056" y="2817962"/>
            <a:chExt cx="1881969" cy="1222076"/>
          </a:xfrm>
        </p:grpSpPr>
        <p:grpSp>
          <p:nvGrpSpPr>
            <p:cNvPr id="57" name="그룹 3">
              <a:extLst>
                <a:ext uri="{FF2B5EF4-FFF2-40B4-BE49-F238E27FC236}">
                  <a16:creationId xmlns:a16="http://schemas.microsoft.com/office/drawing/2014/main" id="{BE246AB7-B5B9-48B4-B35D-E7655A973E59}"/>
                </a:ext>
              </a:extLst>
            </p:cNvPr>
            <p:cNvGrpSpPr/>
            <p:nvPr/>
          </p:nvGrpSpPr>
          <p:grpSpPr>
            <a:xfrm>
              <a:off x="7462056" y="2817962"/>
              <a:ext cx="1881969" cy="1222076"/>
              <a:chOff x="6710489" y="2520268"/>
              <a:chExt cx="1881969" cy="1222076"/>
            </a:xfrm>
          </p:grpSpPr>
          <p:sp>
            <p:nvSpPr>
              <p:cNvPr id="74" name="Freeform 5">
                <a:extLst>
                  <a:ext uri="{FF2B5EF4-FFF2-40B4-BE49-F238E27FC236}">
                    <a16:creationId xmlns:a16="http://schemas.microsoft.com/office/drawing/2014/main" id="{DA733927-F05E-4C74-B9DE-835E26D2F033}"/>
                  </a:ext>
                </a:extLst>
              </p:cNvPr>
              <p:cNvSpPr>
                <a:spLocks noChangeAspect="1"/>
              </p:cNvSpPr>
              <p:nvPr/>
            </p:nvSpPr>
            <p:spPr bwMode="auto">
              <a:xfrm>
                <a:off x="6710489" y="2520268"/>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76" name="Freeform 5">
                <a:extLst>
                  <a:ext uri="{FF2B5EF4-FFF2-40B4-BE49-F238E27FC236}">
                    <a16:creationId xmlns:a16="http://schemas.microsoft.com/office/drawing/2014/main" id="{3D230D2E-0FDB-488F-8424-34C68EBCC70B}"/>
                  </a:ext>
                </a:extLst>
              </p:cNvPr>
              <p:cNvSpPr>
                <a:spLocks noChangeAspect="1"/>
              </p:cNvSpPr>
              <p:nvPr/>
            </p:nvSpPr>
            <p:spPr bwMode="auto">
              <a:xfrm>
                <a:off x="7356375" y="2520268"/>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86" name="Freeform 5">
                <a:extLst>
                  <a:ext uri="{FF2B5EF4-FFF2-40B4-BE49-F238E27FC236}">
                    <a16:creationId xmlns:a16="http://schemas.microsoft.com/office/drawing/2014/main" id="{5BD46E76-3278-4C0B-9F6D-0A9EB4636CEA}"/>
                  </a:ext>
                </a:extLst>
              </p:cNvPr>
              <p:cNvSpPr>
                <a:spLocks noChangeAspect="1"/>
              </p:cNvSpPr>
              <p:nvPr/>
            </p:nvSpPr>
            <p:spPr bwMode="auto">
              <a:xfrm>
                <a:off x="8002261" y="2520268"/>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87" name="Freeform 5">
                <a:extLst>
                  <a:ext uri="{FF2B5EF4-FFF2-40B4-BE49-F238E27FC236}">
                    <a16:creationId xmlns:a16="http://schemas.microsoft.com/office/drawing/2014/main" id="{BAC4377E-720E-45F7-88BB-54236B94AAB3}"/>
                  </a:ext>
                </a:extLst>
              </p:cNvPr>
              <p:cNvSpPr>
                <a:spLocks noChangeAspect="1"/>
              </p:cNvSpPr>
              <p:nvPr/>
            </p:nvSpPr>
            <p:spPr bwMode="auto">
              <a:xfrm>
                <a:off x="7033432" y="3071811"/>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88" name="Freeform 5">
                <a:extLst>
                  <a:ext uri="{FF2B5EF4-FFF2-40B4-BE49-F238E27FC236}">
                    <a16:creationId xmlns:a16="http://schemas.microsoft.com/office/drawing/2014/main" id="{42862822-B715-42B3-935E-FEAB3969FB53}"/>
                  </a:ext>
                </a:extLst>
              </p:cNvPr>
              <p:cNvSpPr>
                <a:spLocks noChangeAspect="1"/>
              </p:cNvSpPr>
              <p:nvPr/>
            </p:nvSpPr>
            <p:spPr bwMode="auto">
              <a:xfrm>
                <a:off x="7673591" y="3071811"/>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grpSp>
        <p:sp>
          <p:nvSpPr>
            <p:cNvPr id="69" name="TextBox 68">
              <a:extLst>
                <a:ext uri="{FF2B5EF4-FFF2-40B4-BE49-F238E27FC236}">
                  <a16:creationId xmlns:a16="http://schemas.microsoft.com/office/drawing/2014/main" id="{C7B238FE-E98B-4B2C-B352-60F1A69F8063}"/>
                </a:ext>
              </a:extLst>
            </p:cNvPr>
            <p:cNvSpPr txBox="1"/>
            <p:nvPr/>
          </p:nvSpPr>
          <p:spPr>
            <a:xfrm>
              <a:off x="7490036" y="3039798"/>
              <a:ext cx="527466" cy="24660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bg1"/>
                  </a:solidFill>
                </a:rPr>
                <a:t>Define</a:t>
              </a:r>
            </a:p>
          </p:txBody>
        </p:sp>
        <p:sp>
          <p:nvSpPr>
            <p:cNvPr id="70" name="TextBox 69">
              <a:extLst>
                <a:ext uri="{FF2B5EF4-FFF2-40B4-BE49-F238E27FC236}">
                  <a16:creationId xmlns:a16="http://schemas.microsoft.com/office/drawing/2014/main" id="{95D8BB50-0F2A-4477-996F-DF49B0ED22DE}"/>
                </a:ext>
              </a:extLst>
            </p:cNvPr>
            <p:cNvSpPr txBox="1"/>
            <p:nvPr/>
          </p:nvSpPr>
          <p:spPr>
            <a:xfrm>
              <a:off x="7783825" y="3587887"/>
              <a:ext cx="599051" cy="24660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Analyze</a:t>
              </a:r>
            </a:p>
          </p:txBody>
        </p:sp>
        <p:sp>
          <p:nvSpPr>
            <p:cNvPr id="71" name="TextBox 70">
              <a:extLst>
                <a:ext uri="{FF2B5EF4-FFF2-40B4-BE49-F238E27FC236}">
                  <a16:creationId xmlns:a16="http://schemas.microsoft.com/office/drawing/2014/main" id="{F007F022-8390-4F7A-8EAF-0C13630B2CB1}"/>
                </a:ext>
              </a:extLst>
            </p:cNvPr>
            <p:cNvSpPr txBox="1"/>
            <p:nvPr/>
          </p:nvSpPr>
          <p:spPr>
            <a:xfrm>
              <a:off x="8073175" y="3039798"/>
              <a:ext cx="629534" cy="24660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a:solidFill>
                    <a:schemeClr val="tx1">
                      <a:lumMod val="50000"/>
                      <a:lumOff val="50000"/>
                    </a:schemeClr>
                  </a:solidFill>
                </a:rPr>
                <a:t>Discover</a:t>
              </a:r>
              <a:endParaRPr lang="en-US" altLang="ko-KR" sz="900" b="0" spc="-40" dirty="0">
                <a:solidFill>
                  <a:schemeClr val="tx1">
                    <a:lumMod val="50000"/>
                    <a:lumOff val="50000"/>
                  </a:schemeClr>
                </a:solidFill>
              </a:endParaRPr>
            </a:p>
          </p:txBody>
        </p:sp>
        <p:sp>
          <p:nvSpPr>
            <p:cNvPr id="72" name="TextBox 71">
              <a:extLst>
                <a:ext uri="{FF2B5EF4-FFF2-40B4-BE49-F238E27FC236}">
                  <a16:creationId xmlns:a16="http://schemas.microsoft.com/office/drawing/2014/main" id="{1253AB08-6C19-48B7-BD05-F1BCDF6732A5}"/>
                </a:ext>
              </a:extLst>
            </p:cNvPr>
            <p:cNvSpPr txBox="1"/>
            <p:nvPr/>
          </p:nvSpPr>
          <p:spPr>
            <a:xfrm>
              <a:off x="8372265" y="3507486"/>
              <a:ext cx="695981" cy="39457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Ideate&amp;</a:t>
              </a:r>
              <a:br>
                <a:rPr lang="en-US" altLang="ko-KR" sz="900" b="0" spc="-40" dirty="0">
                  <a:solidFill>
                    <a:schemeClr val="tx1">
                      <a:lumMod val="50000"/>
                      <a:lumOff val="50000"/>
                    </a:schemeClr>
                  </a:solidFill>
                </a:rPr>
              </a:br>
              <a:r>
                <a:rPr lang="en-US" altLang="ko-KR" sz="900" b="0" spc="-40" dirty="0">
                  <a:solidFill>
                    <a:schemeClr val="tx1">
                      <a:lumMod val="50000"/>
                      <a:lumOff val="50000"/>
                    </a:schemeClr>
                  </a:solidFill>
                </a:rPr>
                <a:t>Prototype</a:t>
              </a:r>
            </a:p>
          </p:txBody>
        </p:sp>
        <p:sp>
          <p:nvSpPr>
            <p:cNvPr id="73" name="TextBox 72">
              <a:extLst>
                <a:ext uri="{FF2B5EF4-FFF2-40B4-BE49-F238E27FC236}">
                  <a16:creationId xmlns:a16="http://schemas.microsoft.com/office/drawing/2014/main" id="{C936DBB5-B0FC-4972-B725-B7187260283E}"/>
                </a:ext>
              </a:extLst>
            </p:cNvPr>
            <p:cNvSpPr txBox="1"/>
            <p:nvPr/>
          </p:nvSpPr>
          <p:spPr>
            <a:xfrm>
              <a:off x="8843366" y="3039798"/>
              <a:ext cx="382156"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spTree>
    <p:extLst>
      <p:ext uri="{BB962C8B-B14F-4D97-AF65-F5344CB8AC3E}">
        <p14:creationId xmlns:p14="http://schemas.microsoft.com/office/powerpoint/2010/main" val="4219745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직사각형 30">
            <a:extLst>
              <a:ext uri="{FF2B5EF4-FFF2-40B4-BE49-F238E27FC236}">
                <a16:creationId xmlns:a16="http://schemas.microsoft.com/office/drawing/2014/main" id="{3C6E9DB2-03DF-4B54-B285-E3E6D609E4EB}"/>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2" name="그룹 31">
            <a:extLst>
              <a:ext uri="{FF2B5EF4-FFF2-40B4-BE49-F238E27FC236}">
                <a16:creationId xmlns:a16="http://schemas.microsoft.com/office/drawing/2014/main" id="{2E5A83C0-D011-4D1F-9D97-EE6BF88268BC}"/>
              </a:ext>
            </a:extLst>
          </p:cNvPr>
          <p:cNvGrpSpPr/>
          <p:nvPr/>
        </p:nvGrpSpPr>
        <p:grpSpPr>
          <a:xfrm>
            <a:off x="558800" y="2232686"/>
            <a:ext cx="8785225" cy="215444"/>
            <a:chOff x="1027113" y="2045625"/>
            <a:chExt cx="8785225" cy="215444"/>
          </a:xfrm>
        </p:grpSpPr>
        <p:sp>
          <p:nvSpPr>
            <p:cNvPr id="33" name="직사각형 32">
              <a:extLst>
                <a:ext uri="{FF2B5EF4-FFF2-40B4-BE49-F238E27FC236}">
                  <a16:creationId xmlns:a16="http://schemas.microsoft.com/office/drawing/2014/main" id="{6DF70D01-DF38-4909-969E-8D10062EC40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4" name="직사각형 33">
              <a:extLst>
                <a:ext uri="{FF2B5EF4-FFF2-40B4-BE49-F238E27FC236}">
                  <a16:creationId xmlns:a16="http://schemas.microsoft.com/office/drawing/2014/main" id="{E331DFF5-82C5-4869-81AC-4902BFC7F8A8}"/>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Vietnam:</a:t>
              </a:r>
            </a:p>
          </p:txBody>
        </p:sp>
      </p:grpSp>
      <p:sp>
        <p:nvSpPr>
          <p:cNvPr id="55" name="직사각형 29">
            <a:extLst>
              <a:ext uri="{FF2B5EF4-FFF2-40B4-BE49-F238E27FC236}">
                <a16:creationId xmlns:a16="http://schemas.microsoft.com/office/drawing/2014/main" id="{5EC1019F-CADF-4E64-8266-1AB0B6D03DA1}"/>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56" name="그룹 73">
            <a:extLst>
              <a:ext uri="{FF2B5EF4-FFF2-40B4-BE49-F238E27FC236}">
                <a16:creationId xmlns:a16="http://schemas.microsoft.com/office/drawing/2014/main" id="{19611F03-F299-4422-8D70-DF1AF7B949D7}"/>
              </a:ext>
            </a:extLst>
          </p:cNvPr>
          <p:cNvGrpSpPr/>
          <p:nvPr/>
        </p:nvGrpSpPr>
        <p:grpSpPr>
          <a:xfrm>
            <a:off x="7582442" y="2232686"/>
            <a:ext cx="1761583" cy="1143902"/>
            <a:chOff x="7462056" y="2817962"/>
            <a:chExt cx="1881969" cy="1222076"/>
          </a:xfrm>
        </p:grpSpPr>
        <p:grpSp>
          <p:nvGrpSpPr>
            <p:cNvPr id="57" name="그룹 3">
              <a:extLst>
                <a:ext uri="{FF2B5EF4-FFF2-40B4-BE49-F238E27FC236}">
                  <a16:creationId xmlns:a16="http://schemas.microsoft.com/office/drawing/2014/main" id="{BE246AB7-B5B9-48B4-B35D-E7655A973E59}"/>
                </a:ext>
              </a:extLst>
            </p:cNvPr>
            <p:cNvGrpSpPr/>
            <p:nvPr/>
          </p:nvGrpSpPr>
          <p:grpSpPr>
            <a:xfrm>
              <a:off x="7462056" y="2817962"/>
              <a:ext cx="1881969" cy="1222076"/>
              <a:chOff x="6710489" y="2520268"/>
              <a:chExt cx="1881969" cy="1222076"/>
            </a:xfrm>
          </p:grpSpPr>
          <p:sp>
            <p:nvSpPr>
              <p:cNvPr id="74" name="Freeform 5">
                <a:extLst>
                  <a:ext uri="{FF2B5EF4-FFF2-40B4-BE49-F238E27FC236}">
                    <a16:creationId xmlns:a16="http://schemas.microsoft.com/office/drawing/2014/main" id="{DA733927-F05E-4C74-B9DE-835E26D2F033}"/>
                  </a:ext>
                </a:extLst>
              </p:cNvPr>
              <p:cNvSpPr>
                <a:spLocks noChangeAspect="1"/>
              </p:cNvSpPr>
              <p:nvPr/>
            </p:nvSpPr>
            <p:spPr bwMode="auto">
              <a:xfrm>
                <a:off x="6710489" y="2520268"/>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76" name="Freeform 5">
                <a:extLst>
                  <a:ext uri="{FF2B5EF4-FFF2-40B4-BE49-F238E27FC236}">
                    <a16:creationId xmlns:a16="http://schemas.microsoft.com/office/drawing/2014/main" id="{3D230D2E-0FDB-488F-8424-34C68EBCC70B}"/>
                  </a:ext>
                </a:extLst>
              </p:cNvPr>
              <p:cNvSpPr>
                <a:spLocks noChangeAspect="1"/>
              </p:cNvSpPr>
              <p:nvPr/>
            </p:nvSpPr>
            <p:spPr bwMode="auto">
              <a:xfrm>
                <a:off x="7356375" y="2520268"/>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86" name="Freeform 5">
                <a:extLst>
                  <a:ext uri="{FF2B5EF4-FFF2-40B4-BE49-F238E27FC236}">
                    <a16:creationId xmlns:a16="http://schemas.microsoft.com/office/drawing/2014/main" id="{5BD46E76-3278-4C0B-9F6D-0A9EB4636CEA}"/>
                  </a:ext>
                </a:extLst>
              </p:cNvPr>
              <p:cNvSpPr>
                <a:spLocks noChangeAspect="1"/>
              </p:cNvSpPr>
              <p:nvPr/>
            </p:nvSpPr>
            <p:spPr bwMode="auto">
              <a:xfrm>
                <a:off x="8002261" y="2520268"/>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87" name="Freeform 5">
                <a:extLst>
                  <a:ext uri="{FF2B5EF4-FFF2-40B4-BE49-F238E27FC236}">
                    <a16:creationId xmlns:a16="http://schemas.microsoft.com/office/drawing/2014/main" id="{BAC4377E-720E-45F7-88BB-54236B94AAB3}"/>
                  </a:ext>
                </a:extLst>
              </p:cNvPr>
              <p:cNvSpPr>
                <a:spLocks noChangeAspect="1"/>
              </p:cNvSpPr>
              <p:nvPr/>
            </p:nvSpPr>
            <p:spPr bwMode="auto">
              <a:xfrm>
                <a:off x="7033432" y="3071811"/>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88" name="Freeform 5">
                <a:extLst>
                  <a:ext uri="{FF2B5EF4-FFF2-40B4-BE49-F238E27FC236}">
                    <a16:creationId xmlns:a16="http://schemas.microsoft.com/office/drawing/2014/main" id="{42862822-B715-42B3-935E-FEAB3969FB53}"/>
                  </a:ext>
                </a:extLst>
              </p:cNvPr>
              <p:cNvSpPr>
                <a:spLocks noChangeAspect="1"/>
              </p:cNvSpPr>
              <p:nvPr/>
            </p:nvSpPr>
            <p:spPr bwMode="auto">
              <a:xfrm>
                <a:off x="7673591" y="3071811"/>
                <a:ext cx="590197" cy="670533"/>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grpSp>
        <p:sp>
          <p:nvSpPr>
            <p:cNvPr id="69" name="TextBox 68">
              <a:extLst>
                <a:ext uri="{FF2B5EF4-FFF2-40B4-BE49-F238E27FC236}">
                  <a16:creationId xmlns:a16="http://schemas.microsoft.com/office/drawing/2014/main" id="{C7B238FE-E98B-4B2C-B352-60F1A69F8063}"/>
                </a:ext>
              </a:extLst>
            </p:cNvPr>
            <p:cNvSpPr txBox="1"/>
            <p:nvPr/>
          </p:nvSpPr>
          <p:spPr>
            <a:xfrm>
              <a:off x="7490036" y="3039798"/>
              <a:ext cx="527466" cy="24660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bg1"/>
                  </a:solidFill>
                </a:rPr>
                <a:t>Define</a:t>
              </a:r>
            </a:p>
          </p:txBody>
        </p:sp>
        <p:sp>
          <p:nvSpPr>
            <p:cNvPr id="70" name="TextBox 69">
              <a:extLst>
                <a:ext uri="{FF2B5EF4-FFF2-40B4-BE49-F238E27FC236}">
                  <a16:creationId xmlns:a16="http://schemas.microsoft.com/office/drawing/2014/main" id="{95D8BB50-0F2A-4477-996F-DF49B0ED22DE}"/>
                </a:ext>
              </a:extLst>
            </p:cNvPr>
            <p:cNvSpPr txBox="1"/>
            <p:nvPr/>
          </p:nvSpPr>
          <p:spPr>
            <a:xfrm>
              <a:off x="7783825" y="3587887"/>
              <a:ext cx="599051" cy="24660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Analyze</a:t>
              </a:r>
            </a:p>
          </p:txBody>
        </p:sp>
        <p:sp>
          <p:nvSpPr>
            <p:cNvPr id="71" name="TextBox 70">
              <a:extLst>
                <a:ext uri="{FF2B5EF4-FFF2-40B4-BE49-F238E27FC236}">
                  <a16:creationId xmlns:a16="http://schemas.microsoft.com/office/drawing/2014/main" id="{F007F022-8390-4F7A-8EAF-0C13630B2CB1}"/>
                </a:ext>
              </a:extLst>
            </p:cNvPr>
            <p:cNvSpPr txBox="1"/>
            <p:nvPr/>
          </p:nvSpPr>
          <p:spPr>
            <a:xfrm>
              <a:off x="8073175" y="3039798"/>
              <a:ext cx="629534" cy="246607"/>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a:solidFill>
                    <a:schemeClr val="tx1">
                      <a:lumMod val="50000"/>
                      <a:lumOff val="50000"/>
                    </a:schemeClr>
                  </a:solidFill>
                </a:rPr>
                <a:t>Discover</a:t>
              </a:r>
              <a:endParaRPr lang="en-US" altLang="ko-KR" sz="900" b="0" spc="-40" dirty="0">
                <a:solidFill>
                  <a:schemeClr val="tx1">
                    <a:lumMod val="50000"/>
                    <a:lumOff val="50000"/>
                  </a:schemeClr>
                </a:solidFill>
              </a:endParaRPr>
            </a:p>
          </p:txBody>
        </p:sp>
        <p:sp>
          <p:nvSpPr>
            <p:cNvPr id="72" name="TextBox 71">
              <a:extLst>
                <a:ext uri="{FF2B5EF4-FFF2-40B4-BE49-F238E27FC236}">
                  <a16:creationId xmlns:a16="http://schemas.microsoft.com/office/drawing/2014/main" id="{1253AB08-6C19-48B7-BD05-F1BCDF6732A5}"/>
                </a:ext>
              </a:extLst>
            </p:cNvPr>
            <p:cNvSpPr txBox="1"/>
            <p:nvPr/>
          </p:nvSpPr>
          <p:spPr>
            <a:xfrm>
              <a:off x="8372265" y="3507486"/>
              <a:ext cx="695981" cy="39457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Ideate&amp;</a:t>
              </a:r>
              <a:br>
                <a:rPr lang="en-US" altLang="ko-KR" sz="900" b="0" spc="-40" dirty="0">
                  <a:solidFill>
                    <a:schemeClr val="tx1">
                      <a:lumMod val="50000"/>
                      <a:lumOff val="50000"/>
                    </a:schemeClr>
                  </a:solidFill>
                </a:rPr>
              </a:br>
              <a:r>
                <a:rPr lang="en-US" altLang="ko-KR" sz="900" b="0" spc="-40" dirty="0">
                  <a:solidFill>
                    <a:schemeClr val="tx1">
                      <a:lumMod val="50000"/>
                      <a:lumOff val="50000"/>
                    </a:schemeClr>
                  </a:solidFill>
                </a:rPr>
                <a:t>Prototype</a:t>
              </a:r>
            </a:p>
          </p:txBody>
        </p:sp>
        <p:sp>
          <p:nvSpPr>
            <p:cNvPr id="73" name="TextBox 72">
              <a:extLst>
                <a:ext uri="{FF2B5EF4-FFF2-40B4-BE49-F238E27FC236}">
                  <a16:creationId xmlns:a16="http://schemas.microsoft.com/office/drawing/2014/main" id="{C936DBB5-B0FC-4972-B725-B7187260283E}"/>
                </a:ext>
              </a:extLst>
            </p:cNvPr>
            <p:cNvSpPr txBox="1"/>
            <p:nvPr/>
          </p:nvSpPr>
          <p:spPr>
            <a:xfrm>
              <a:off x="8843366" y="3039798"/>
              <a:ext cx="382156"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sp>
        <p:nvSpPr>
          <p:cNvPr id="67" name="Freeform 135">
            <a:extLst>
              <a:ext uri="{FF2B5EF4-FFF2-40B4-BE49-F238E27FC236}">
                <a16:creationId xmlns:a16="http://schemas.microsoft.com/office/drawing/2014/main" id="{ED7E42B1-2EA4-493A-94F6-C480A8291F29}"/>
              </a:ext>
            </a:extLst>
          </p:cNvPr>
          <p:cNvSpPr>
            <a:spLocks/>
          </p:cNvSpPr>
          <p:nvPr/>
        </p:nvSpPr>
        <p:spPr bwMode="auto">
          <a:xfrm>
            <a:off x="5564662" y="2737559"/>
            <a:ext cx="1636910" cy="3328381"/>
          </a:xfrm>
          <a:custGeom>
            <a:avLst/>
            <a:gdLst>
              <a:gd name="T0" fmla="*/ 32 w 329"/>
              <a:gd name="T1" fmla="*/ 79 h 690"/>
              <a:gd name="T2" fmla="*/ 35 w 329"/>
              <a:gd name="T3" fmla="*/ 105 h 690"/>
              <a:gd name="T4" fmla="*/ 88 w 329"/>
              <a:gd name="T5" fmla="*/ 113 h 690"/>
              <a:gd name="T6" fmla="*/ 102 w 329"/>
              <a:gd name="T7" fmla="*/ 135 h 690"/>
              <a:gd name="T8" fmla="*/ 125 w 329"/>
              <a:gd name="T9" fmla="*/ 156 h 690"/>
              <a:gd name="T10" fmla="*/ 98 w 329"/>
              <a:gd name="T11" fmla="*/ 185 h 690"/>
              <a:gd name="T12" fmla="*/ 89 w 329"/>
              <a:gd name="T13" fmla="*/ 196 h 690"/>
              <a:gd name="T14" fmla="*/ 133 w 329"/>
              <a:gd name="T15" fmla="*/ 231 h 690"/>
              <a:gd name="T16" fmla="*/ 182 w 329"/>
              <a:gd name="T17" fmla="*/ 291 h 690"/>
              <a:gd name="T18" fmla="*/ 191 w 329"/>
              <a:gd name="T19" fmla="*/ 300 h 690"/>
              <a:gd name="T20" fmla="*/ 231 w 329"/>
              <a:gd name="T21" fmla="*/ 339 h 690"/>
              <a:gd name="T22" fmla="*/ 229 w 329"/>
              <a:gd name="T23" fmla="*/ 347 h 690"/>
              <a:gd name="T24" fmla="*/ 246 w 329"/>
              <a:gd name="T25" fmla="*/ 386 h 690"/>
              <a:gd name="T26" fmla="*/ 239 w 329"/>
              <a:gd name="T27" fmla="*/ 415 h 690"/>
              <a:gd name="T28" fmla="*/ 237 w 329"/>
              <a:gd name="T29" fmla="*/ 449 h 690"/>
              <a:gd name="T30" fmla="*/ 232 w 329"/>
              <a:gd name="T31" fmla="*/ 514 h 690"/>
              <a:gd name="T32" fmla="*/ 191 w 329"/>
              <a:gd name="T33" fmla="*/ 536 h 690"/>
              <a:gd name="T34" fmla="*/ 164 w 329"/>
              <a:gd name="T35" fmla="*/ 560 h 690"/>
              <a:gd name="T36" fmla="*/ 164 w 329"/>
              <a:gd name="T37" fmla="*/ 582 h 690"/>
              <a:gd name="T38" fmla="*/ 146 w 329"/>
              <a:gd name="T39" fmla="*/ 581 h 690"/>
              <a:gd name="T40" fmla="*/ 120 w 329"/>
              <a:gd name="T41" fmla="*/ 591 h 690"/>
              <a:gd name="T42" fmla="*/ 129 w 329"/>
              <a:gd name="T43" fmla="*/ 620 h 690"/>
              <a:gd name="T44" fmla="*/ 113 w 329"/>
              <a:gd name="T45" fmla="*/ 688 h 690"/>
              <a:gd name="T46" fmla="*/ 145 w 329"/>
              <a:gd name="T47" fmla="*/ 667 h 690"/>
              <a:gd name="T48" fmla="*/ 178 w 329"/>
              <a:gd name="T49" fmla="*/ 636 h 690"/>
              <a:gd name="T50" fmla="*/ 179 w 329"/>
              <a:gd name="T51" fmla="*/ 639 h 690"/>
              <a:gd name="T52" fmla="*/ 187 w 329"/>
              <a:gd name="T53" fmla="*/ 617 h 690"/>
              <a:gd name="T54" fmla="*/ 203 w 329"/>
              <a:gd name="T55" fmla="*/ 613 h 690"/>
              <a:gd name="T56" fmla="*/ 214 w 329"/>
              <a:gd name="T57" fmla="*/ 600 h 690"/>
              <a:gd name="T58" fmla="*/ 237 w 329"/>
              <a:gd name="T59" fmla="*/ 601 h 690"/>
              <a:gd name="T60" fmla="*/ 285 w 329"/>
              <a:gd name="T61" fmla="*/ 572 h 690"/>
              <a:gd name="T62" fmla="*/ 308 w 329"/>
              <a:gd name="T63" fmla="*/ 561 h 690"/>
              <a:gd name="T64" fmla="*/ 320 w 329"/>
              <a:gd name="T65" fmla="*/ 538 h 690"/>
              <a:gd name="T66" fmla="*/ 319 w 329"/>
              <a:gd name="T67" fmla="*/ 496 h 690"/>
              <a:gd name="T68" fmla="*/ 328 w 329"/>
              <a:gd name="T69" fmla="*/ 488 h 690"/>
              <a:gd name="T70" fmla="*/ 284 w 329"/>
              <a:gd name="T71" fmla="*/ 353 h 690"/>
              <a:gd name="T72" fmla="*/ 187 w 329"/>
              <a:gd name="T73" fmla="*/ 270 h 690"/>
              <a:gd name="T74" fmla="*/ 167 w 329"/>
              <a:gd name="T75" fmla="*/ 225 h 690"/>
              <a:gd name="T76" fmla="*/ 163 w 329"/>
              <a:gd name="T77" fmla="*/ 196 h 690"/>
              <a:gd name="T78" fmla="*/ 178 w 329"/>
              <a:gd name="T79" fmla="*/ 169 h 690"/>
              <a:gd name="T80" fmla="*/ 201 w 329"/>
              <a:gd name="T81" fmla="*/ 131 h 690"/>
              <a:gd name="T82" fmla="*/ 208 w 329"/>
              <a:gd name="T83" fmla="*/ 121 h 690"/>
              <a:gd name="T84" fmla="*/ 245 w 329"/>
              <a:gd name="T85" fmla="*/ 130 h 690"/>
              <a:gd name="T86" fmla="*/ 241 w 329"/>
              <a:gd name="T87" fmla="*/ 113 h 690"/>
              <a:gd name="T88" fmla="*/ 246 w 329"/>
              <a:gd name="T89" fmla="*/ 80 h 690"/>
              <a:gd name="T90" fmla="*/ 196 w 329"/>
              <a:gd name="T91" fmla="*/ 59 h 690"/>
              <a:gd name="T92" fmla="*/ 201 w 329"/>
              <a:gd name="T93" fmla="*/ 22 h 690"/>
              <a:gd name="T94" fmla="*/ 174 w 329"/>
              <a:gd name="T95" fmla="*/ 20 h 690"/>
              <a:gd name="T96" fmla="*/ 140 w 329"/>
              <a:gd name="T97" fmla="*/ 3 h 690"/>
              <a:gd name="T98" fmla="*/ 116 w 329"/>
              <a:gd name="T99" fmla="*/ 30 h 690"/>
              <a:gd name="T100" fmla="*/ 92 w 329"/>
              <a:gd name="T101" fmla="*/ 31 h 690"/>
              <a:gd name="T102" fmla="*/ 63 w 329"/>
              <a:gd name="T103" fmla="*/ 29 h 690"/>
              <a:gd name="T104" fmla="*/ 36 w 329"/>
              <a:gd name="T105" fmla="*/ 42 h 690"/>
              <a:gd name="T106" fmla="*/ 0 w 329"/>
              <a:gd name="T107" fmla="*/ 49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9" h="690">
                <a:moveTo>
                  <a:pt x="0" y="51"/>
                </a:moveTo>
                <a:lnTo>
                  <a:pt x="11" y="62"/>
                </a:lnTo>
                <a:lnTo>
                  <a:pt x="20" y="76"/>
                </a:lnTo>
                <a:lnTo>
                  <a:pt x="24" y="79"/>
                </a:lnTo>
                <a:lnTo>
                  <a:pt x="32" y="79"/>
                </a:lnTo>
                <a:lnTo>
                  <a:pt x="39" y="79"/>
                </a:lnTo>
                <a:lnTo>
                  <a:pt x="40" y="81"/>
                </a:lnTo>
                <a:lnTo>
                  <a:pt x="40" y="84"/>
                </a:lnTo>
                <a:lnTo>
                  <a:pt x="35" y="99"/>
                </a:lnTo>
                <a:lnTo>
                  <a:pt x="35" y="105"/>
                </a:lnTo>
                <a:lnTo>
                  <a:pt x="38" y="109"/>
                </a:lnTo>
                <a:lnTo>
                  <a:pt x="51" y="115"/>
                </a:lnTo>
                <a:lnTo>
                  <a:pt x="66" y="115"/>
                </a:lnTo>
                <a:lnTo>
                  <a:pt x="80" y="113"/>
                </a:lnTo>
                <a:lnTo>
                  <a:pt x="88" y="113"/>
                </a:lnTo>
                <a:lnTo>
                  <a:pt x="96" y="115"/>
                </a:lnTo>
                <a:lnTo>
                  <a:pt x="99" y="117"/>
                </a:lnTo>
                <a:lnTo>
                  <a:pt x="101" y="120"/>
                </a:lnTo>
                <a:lnTo>
                  <a:pt x="102" y="127"/>
                </a:lnTo>
                <a:lnTo>
                  <a:pt x="102" y="135"/>
                </a:lnTo>
                <a:lnTo>
                  <a:pt x="105" y="140"/>
                </a:lnTo>
                <a:lnTo>
                  <a:pt x="116" y="146"/>
                </a:lnTo>
                <a:lnTo>
                  <a:pt x="121" y="148"/>
                </a:lnTo>
                <a:lnTo>
                  <a:pt x="124" y="153"/>
                </a:lnTo>
                <a:lnTo>
                  <a:pt x="125" y="156"/>
                </a:lnTo>
                <a:lnTo>
                  <a:pt x="123" y="159"/>
                </a:lnTo>
                <a:lnTo>
                  <a:pt x="120" y="168"/>
                </a:lnTo>
                <a:lnTo>
                  <a:pt x="119" y="174"/>
                </a:lnTo>
                <a:lnTo>
                  <a:pt x="113" y="179"/>
                </a:lnTo>
                <a:lnTo>
                  <a:pt x="98" y="185"/>
                </a:lnTo>
                <a:lnTo>
                  <a:pt x="98" y="181"/>
                </a:lnTo>
                <a:lnTo>
                  <a:pt x="96" y="180"/>
                </a:lnTo>
                <a:lnTo>
                  <a:pt x="87" y="179"/>
                </a:lnTo>
                <a:lnTo>
                  <a:pt x="82" y="182"/>
                </a:lnTo>
                <a:lnTo>
                  <a:pt x="89" y="196"/>
                </a:lnTo>
                <a:lnTo>
                  <a:pt x="100" y="206"/>
                </a:lnTo>
                <a:lnTo>
                  <a:pt x="113" y="213"/>
                </a:lnTo>
                <a:lnTo>
                  <a:pt x="128" y="217"/>
                </a:lnTo>
                <a:lnTo>
                  <a:pt x="129" y="225"/>
                </a:lnTo>
                <a:lnTo>
                  <a:pt x="133" y="231"/>
                </a:lnTo>
                <a:lnTo>
                  <a:pt x="140" y="241"/>
                </a:lnTo>
                <a:lnTo>
                  <a:pt x="151" y="250"/>
                </a:lnTo>
                <a:lnTo>
                  <a:pt x="167" y="271"/>
                </a:lnTo>
                <a:lnTo>
                  <a:pt x="185" y="291"/>
                </a:lnTo>
                <a:lnTo>
                  <a:pt x="182" y="291"/>
                </a:lnTo>
                <a:lnTo>
                  <a:pt x="181" y="293"/>
                </a:lnTo>
                <a:lnTo>
                  <a:pt x="182" y="294"/>
                </a:lnTo>
                <a:lnTo>
                  <a:pt x="182" y="297"/>
                </a:lnTo>
                <a:lnTo>
                  <a:pt x="188" y="300"/>
                </a:lnTo>
                <a:lnTo>
                  <a:pt x="191" y="300"/>
                </a:lnTo>
                <a:lnTo>
                  <a:pt x="193" y="302"/>
                </a:lnTo>
                <a:lnTo>
                  <a:pt x="182" y="302"/>
                </a:lnTo>
                <a:lnTo>
                  <a:pt x="204" y="320"/>
                </a:lnTo>
                <a:lnTo>
                  <a:pt x="228" y="336"/>
                </a:lnTo>
                <a:lnTo>
                  <a:pt x="231" y="339"/>
                </a:lnTo>
                <a:lnTo>
                  <a:pt x="233" y="342"/>
                </a:lnTo>
                <a:lnTo>
                  <a:pt x="238" y="349"/>
                </a:lnTo>
                <a:lnTo>
                  <a:pt x="233" y="347"/>
                </a:lnTo>
                <a:lnTo>
                  <a:pt x="231" y="346"/>
                </a:lnTo>
                <a:lnTo>
                  <a:pt x="229" y="347"/>
                </a:lnTo>
                <a:lnTo>
                  <a:pt x="227" y="354"/>
                </a:lnTo>
                <a:lnTo>
                  <a:pt x="230" y="360"/>
                </a:lnTo>
                <a:lnTo>
                  <a:pt x="239" y="367"/>
                </a:lnTo>
                <a:lnTo>
                  <a:pt x="244" y="376"/>
                </a:lnTo>
                <a:lnTo>
                  <a:pt x="246" y="386"/>
                </a:lnTo>
                <a:lnTo>
                  <a:pt x="245" y="397"/>
                </a:lnTo>
                <a:lnTo>
                  <a:pt x="241" y="404"/>
                </a:lnTo>
                <a:lnTo>
                  <a:pt x="235" y="409"/>
                </a:lnTo>
                <a:lnTo>
                  <a:pt x="239" y="412"/>
                </a:lnTo>
                <a:lnTo>
                  <a:pt x="239" y="415"/>
                </a:lnTo>
                <a:lnTo>
                  <a:pt x="238" y="426"/>
                </a:lnTo>
                <a:lnTo>
                  <a:pt x="230" y="432"/>
                </a:lnTo>
                <a:lnTo>
                  <a:pt x="230" y="440"/>
                </a:lnTo>
                <a:lnTo>
                  <a:pt x="235" y="446"/>
                </a:lnTo>
                <a:lnTo>
                  <a:pt x="237" y="449"/>
                </a:lnTo>
                <a:lnTo>
                  <a:pt x="242" y="483"/>
                </a:lnTo>
                <a:lnTo>
                  <a:pt x="243" y="491"/>
                </a:lnTo>
                <a:lnTo>
                  <a:pt x="241" y="499"/>
                </a:lnTo>
                <a:lnTo>
                  <a:pt x="238" y="507"/>
                </a:lnTo>
                <a:lnTo>
                  <a:pt x="232" y="514"/>
                </a:lnTo>
                <a:lnTo>
                  <a:pt x="223" y="515"/>
                </a:lnTo>
                <a:lnTo>
                  <a:pt x="218" y="523"/>
                </a:lnTo>
                <a:lnTo>
                  <a:pt x="212" y="528"/>
                </a:lnTo>
                <a:lnTo>
                  <a:pt x="200" y="531"/>
                </a:lnTo>
                <a:lnTo>
                  <a:pt x="191" y="536"/>
                </a:lnTo>
                <a:lnTo>
                  <a:pt x="190" y="543"/>
                </a:lnTo>
                <a:lnTo>
                  <a:pt x="179" y="546"/>
                </a:lnTo>
                <a:lnTo>
                  <a:pt x="168" y="547"/>
                </a:lnTo>
                <a:lnTo>
                  <a:pt x="162" y="549"/>
                </a:lnTo>
                <a:lnTo>
                  <a:pt x="164" y="560"/>
                </a:lnTo>
                <a:lnTo>
                  <a:pt x="168" y="565"/>
                </a:lnTo>
                <a:lnTo>
                  <a:pt x="175" y="570"/>
                </a:lnTo>
                <a:lnTo>
                  <a:pt x="181" y="575"/>
                </a:lnTo>
                <a:lnTo>
                  <a:pt x="185" y="582"/>
                </a:lnTo>
                <a:lnTo>
                  <a:pt x="164" y="582"/>
                </a:lnTo>
                <a:lnTo>
                  <a:pt x="165" y="580"/>
                </a:lnTo>
                <a:lnTo>
                  <a:pt x="163" y="579"/>
                </a:lnTo>
                <a:lnTo>
                  <a:pt x="160" y="578"/>
                </a:lnTo>
                <a:lnTo>
                  <a:pt x="161" y="576"/>
                </a:lnTo>
                <a:lnTo>
                  <a:pt x="146" y="581"/>
                </a:lnTo>
                <a:lnTo>
                  <a:pt x="133" y="580"/>
                </a:lnTo>
                <a:lnTo>
                  <a:pt x="127" y="579"/>
                </a:lnTo>
                <a:lnTo>
                  <a:pt x="120" y="582"/>
                </a:lnTo>
                <a:lnTo>
                  <a:pt x="123" y="587"/>
                </a:lnTo>
                <a:lnTo>
                  <a:pt x="120" y="591"/>
                </a:lnTo>
                <a:lnTo>
                  <a:pt x="111" y="597"/>
                </a:lnTo>
                <a:lnTo>
                  <a:pt x="104" y="605"/>
                </a:lnTo>
                <a:lnTo>
                  <a:pt x="102" y="606"/>
                </a:lnTo>
                <a:lnTo>
                  <a:pt x="116" y="610"/>
                </a:lnTo>
                <a:lnTo>
                  <a:pt x="129" y="620"/>
                </a:lnTo>
                <a:lnTo>
                  <a:pt x="132" y="622"/>
                </a:lnTo>
                <a:lnTo>
                  <a:pt x="127" y="626"/>
                </a:lnTo>
                <a:lnTo>
                  <a:pt x="119" y="635"/>
                </a:lnTo>
                <a:lnTo>
                  <a:pt x="116" y="661"/>
                </a:lnTo>
                <a:lnTo>
                  <a:pt x="113" y="688"/>
                </a:lnTo>
                <a:lnTo>
                  <a:pt x="121" y="689"/>
                </a:lnTo>
                <a:lnTo>
                  <a:pt x="128" y="687"/>
                </a:lnTo>
                <a:lnTo>
                  <a:pt x="132" y="683"/>
                </a:lnTo>
                <a:lnTo>
                  <a:pt x="135" y="677"/>
                </a:lnTo>
                <a:lnTo>
                  <a:pt x="145" y="667"/>
                </a:lnTo>
                <a:lnTo>
                  <a:pt x="158" y="663"/>
                </a:lnTo>
                <a:lnTo>
                  <a:pt x="171" y="658"/>
                </a:lnTo>
                <a:lnTo>
                  <a:pt x="179" y="649"/>
                </a:lnTo>
                <a:lnTo>
                  <a:pt x="180" y="643"/>
                </a:lnTo>
                <a:lnTo>
                  <a:pt x="178" y="636"/>
                </a:lnTo>
                <a:lnTo>
                  <a:pt x="174" y="630"/>
                </a:lnTo>
                <a:lnTo>
                  <a:pt x="167" y="626"/>
                </a:lnTo>
                <a:lnTo>
                  <a:pt x="173" y="627"/>
                </a:lnTo>
                <a:lnTo>
                  <a:pt x="176" y="633"/>
                </a:lnTo>
                <a:lnTo>
                  <a:pt x="179" y="639"/>
                </a:lnTo>
                <a:lnTo>
                  <a:pt x="184" y="641"/>
                </a:lnTo>
                <a:lnTo>
                  <a:pt x="199" y="641"/>
                </a:lnTo>
                <a:lnTo>
                  <a:pt x="196" y="635"/>
                </a:lnTo>
                <a:lnTo>
                  <a:pt x="193" y="629"/>
                </a:lnTo>
                <a:lnTo>
                  <a:pt x="187" y="617"/>
                </a:lnTo>
                <a:lnTo>
                  <a:pt x="192" y="623"/>
                </a:lnTo>
                <a:lnTo>
                  <a:pt x="198" y="626"/>
                </a:lnTo>
                <a:lnTo>
                  <a:pt x="211" y="629"/>
                </a:lnTo>
                <a:lnTo>
                  <a:pt x="208" y="620"/>
                </a:lnTo>
                <a:lnTo>
                  <a:pt x="203" y="613"/>
                </a:lnTo>
                <a:lnTo>
                  <a:pt x="199" y="606"/>
                </a:lnTo>
                <a:lnTo>
                  <a:pt x="203" y="597"/>
                </a:lnTo>
                <a:lnTo>
                  <a:pt x="205" y="597"/>
                </a:lnTo>
                <a:lnTo>
                  <a:pt x="207" y="598"/>
                </a:lnTo>
                <a:lnTo>
                  <a:pt x="214" y="600"/>
                </a:lnTo>
                <a:lnTo>
                  <a:pt x="217" y="597"/>
                </a:lnTo>
                <a:lnTo>
                  <a:pt x="217" y="594"/>
                </a:lnTo>
                <a:lnTo>
                  <a:pt x="224" y="600"/>
                </a:lnTo>
                <a:lnTo>
                  <a:pt x="230" y="603"/>
                </a:lnTo>
                <a:lnTo>
                  <a:pt x="237" y="601"/>
                </a:lnTo>
                <a:lnTo>
                  <a:pt x="243" y="598"/>
                </a:lnTo>
                <a:lnTo>
                  <a:pt x="268" y="580"/>
                </a:lnTo>
                <a:lnTo>
                  <a:pt x="274" y="577"/>
                </a:lnTo>
                <a:lnTo>
                  <a:pt x="281" y="576"/>
                </a:lnTo>
                <a:lnTo>
                  <a:pt x="285" y="572"/>
                </a:lnTo>
                <a:lnTo>
                  <a:pt x="288" y="571"/>
                </a:lnTo>
                <a:lnTo>
                  <a:pt x="288" y="567"/>
                </a:lnTo>
                <a:lnTo>
                  <a:pt x="296" y="565"/>
                </a:lnTo>
                <a:lnTo>
                  <a:pt x="305" y="563"/>
                </a:lnTo>
                <a:lnTo>
                  <a:pt x="308" y="561"/>
                </a:lnTo>
                <a:lnTo>
                  <a:pt x="307" y="557"/>
                </a:lnTo>
                <a:lnTo>
                  <a:pt x="306" y="551"/>
                </a:lnTo>
                <a:lnTo>
                  <a:pt x="312" y="546"/>
                </a:lnTo>
                <a:lnTo>
                  <a:pt x="319" y="544"/>
                </a:lnTo>
                <a:lnTo>
                  <a:pt x="320" y="538"/>
                </a:lnTo>
                <a:lnTo>
                  <a:pt x="319" y="531"/>
                </a:lnTo>
                <a:lnTo>
                  <a:pt x="316" y="519"/>
                </a:lnTo>
                <a:lnTo>
                  <a:pt x="315" y="507"/>
                </a:lnTo>
                <a:lnTo>
                  <a:pt x="317" y="494"/>
                </a:lnTo>
                <a:lnTo>
                  <a:pt x="319" y="496"/>
                </a:lnTo>
                <a:lnTo>
                  <a:pt x="320" y="499"/>
                </a:lnTo>
                <a:lnTo>
                  <a:pt x="326" y="499"/>
                </a:lnTo>
                <a:lnTo>
                  <a:pt x="324" y="496"/>
                </a:lnTo>
                <a:lnTo>
                  <a:pt x="324" y="493"/>
                </a:lnTo>
                <a:lnTo>
                  <a:pt x="328" y="488"/>
                </a:lnTo>
                <a:lnTo>
                  <a:pt x="317" y="448"/>
                </a:lnTo>
                <a:lnTo>
                  <a:pt x="308" y="407"/>
                </a:lnTo>
                <a:lnTo>
                  <a:pt x="301" y="389"/>
                </a:lnTo>
                <a:lnTo>
                  <a:pt x="294" y="370"/>
                </a:lnTo>
                <a:lnTo>
                  <a:pt x="284" y="353"/>
                </a:lnTo>
                <a:lnTo>
                  <a:pt x="270" y="338"/>
                </a:lnTo>
                <a:lnTo>
                  <a:pt x="245" y="320"/>
                </a:lnTo>
                <a:lnTo>
                  <a:pt x="218" y="304"/>
                </a:lnTo>
                <a:lnTo>
                  <a:pt x="202" y="289"/>
                </a:lnTo>
                <a:lnTo>
                  <a:pt x="187" y="270"/>
                </a:lnTo>
                <a:lnTo>
                  <a:pt x="192" y="270"/>
                </a:lnTo>
                <a:lnTo>
                  <a:pt x="195" y="268"/>
                </a:lnTo>
                <a:lnTo>
                  <a:pt x="199" y="262"/>
                </a:lnTo>
                <a:lnTo>
                  <a:pt x="178" y="237"/>
                </a:lnTo>
                <a:lnTo>
                  <a:pt x="167" y="225"/>
                </a:lnTo>
                <a:lnTo>
                  <a:pt x="155" y="215"/>
                </a:lnTo>
                <a:lnTo>
                  <a:pt x="162" y="211"/>
                </a:lnTo>
                <a:lnTo>
                  <a:pt x="165" y="209"/>
                </a:lnTo>
                <a:lnTo>
                  <a:pt x="165" y="206"/>
                </a:lnTo>
                <a:lnTo>
                  <a:pt x="163" y="196"/>
                </a:lnTo>
                <a:lnTo>
                  <a:pt x="160" y="187"/>
                </a:lnTo>
                <a:lnTo>
                  <a:pt x="159" y="179"/>
                </a:lnTo>
                <a:lnTo>
                  <a:pt x="164" y="171"/>
                </a:lnTo>
                <a:lnTo>
                  <a:pt x="171" y="170"/>
                </a:lnTo>
                <a:lnTo>
                  <a:pt x="178" y="169"/>
                </a:lnTo>
                <a:lnTo>
                  <a:pt x="186" y="163"/>
                </a:lnTo>
                <a:lnTo>
                  <a:pt x="192" y="155"/>
                </a:lnTo>
                <a:lnTo>
                  <a:pt x="194" y="143"/>
                </a:lnTo>
                <a:lnTo>
                  <a:pt x="196" y="137"/>
                </a:lnTo>
                <a:lnTo>
                  <a:pt x="201" y="131"/>
                </a:lnTo>
                <a:lnTo>
                  <a:pt x="203" y="126"/>
                </a:lnTo>
                <a:lnTo>
                  <a:pt x="202" y="123"/>
                </a:lnTo>
                <a:lnTo>
                  <a:pt x="199" y="120"/>
                </a:lnTo>
                <a:lnTo>
                  <a:pt x="203" y="120"/>
                </a:lnTo>
                <a:lnTo>
                  <a:pt x="208" y="121"/>
                </a:lnTo>
                <a:lnTo>
                  <a:pt x="216" y="126"/>
                </a:lnTo>
                <a:lnTo>
                  <a:pt x="223" y="131"/>
                </a:lnTo>
                <a:lnTo>
                  <a:pt x="231" y="131"/>
                </a:lnTo>
                <a:lnTo>
                  <a:pt x="241" y="130"/>
                </a:lnTo>
                <a:lnTo>
                  <a:pt x="245" y="130"/>
                </a:lnTo>
                <a:lnTo>
                  <a:pt x="249" y="128"/>
                </a:lnTo>
                <a:lnTo>
                  <a:pt x="249" y="120"/>
                </a:lnTo>
                <a:lnTo>
                  <a:pt x="245" y="120"/>
                </a:lnTo>
                <a:lnTo>
                  <a:pt x="243" y="117"/>
                </a:lnTo>
                <a:lnTo>
                  <a:pt x="241" y="113"/>
                </a:lnTo>
                <a:lnTo>
                  <a:pt x="238" y="112"/>
                </a:lnTo>
                <a:lnTo>
                  <a:pt x="245" y="99"/>
                </a:lnTo>
                <a:lnTo>
                  <a:pt x="255" y="88"/>
                </a:lnTo>
                <a:lnTo>
                  <a:pt x="251" y="83"/>
                </a:lnTo>
                <a:lnTo>
                  <a:pt x="246" y="80"/>
                </a:lnTo>
                <a:lnTo>
                  <a:pt x="232" y="79"/>
                </a:lnTo>
                <a:lnTo>
                  <a:pt x="219" y="75"/>
                </a:lnTo>
                <a:lnTo>
                  <a:pt x="210" y="65"/>
                </a:lnTo>
                <a:lnTo>
                  <a:pt x="203" y="60"/>
                </a:lnTo>
                <a:lnTo>
                  <a:pt x="196" y="59"/>
                </a:lnTo>
                <a:lnTo>
                  <a:pt x="202" y="44"/>
                </a:lnTo>
                <a:lnTo>
                  <a:pt x="207" y="29"/>
                </a:lnTo>
                <a:lnTo>
                  <a:pt x="208" y="26"/>
                </a:lnTo>
                <a:lnTo>
                  <a:pt x="207" y="24"/>
                </a:lnTo>
                <a:lnTo>
                  <a:pt x="201" y="22"/>
                </a:lnTo>
                <a:lnTo>
                  <a:pt x="196" y="20"/>
                </a:lnTo>
                <a:lnTo>
                  <a:pt x="192" y="22"/>
                </a:lnTo>
                <a:lnTo>
                  <a:pt x="187" y="24"/>
                </a:lnTo>
                <a:lnTo>
                  <a:pt x="182" y="23"/>
                </a:lnTo>
                <a:lnTo>
                  <a:pt x="174" y="20"/>
                </a:lnTo>
                <a:lnTo>
                  <a:pt x="165" y="20"/>
                </a:lnTo>
                <a:lnTo>
                  <a:pt x="159" y="20"/>
                </a:lnTo>
                <a:lnTo>
                  <a:pt x="153" y="16"/>
                </a:lnTo>
                <a:lnTo>
                  <a:pt x="148" y="8"/>
                </a:lnTo>
                <a:lnTo>
                  <a:pt x="140" y="3"/>
                </a:lnTo>
                <a:lnTo>
                  <a:pt x="133" y="0"/>
                </a:lnTo>
                <a:lnTo>
                  <a:pt x="126" y="2"/>
                </a:lnTo>
                <a:lnTo>
                  <a:pt x="119" y="6"/>
                </a:lnTo>
                <a:lnTo>
                  <a:pt x="116" y="12"/>
                </a:lnTo>
                <a:lnTo>
                  <a:pt x="116" y="30"/>
                </a:lnTo>
                <a:lnTo>
                  <a:pt x="107" y="27"/>
                </a:lnTo>
                <a:lnTo>
                  <a:pt x="99" y="30"/>
                </a:lnTo>
                <a:lnTo>
                  <a:pt x="98" y="35"/>
                </a:lnTo>
                <a:lnTo>
                  <a:pt x="93" y="35"/>
                </a:lnTo>
                <a:lnTo>
                  <a:pt x="92" y="31"/>
                </a:lnTo>
                <a:lnTo>
                  <a:pt x="90" y="30"/>
                </a:lnTo>
                <a:lnTo>
                  <a:pt x="82" y="37"/>
                </a:lnTo>
                <a:lnTo>
                  <a:pt x="72" y="41"/>
                </a:lnTo>
                <a:lnTo>
                  <a:pt x="69" y="33"/>
                </a:lnTo>
                <a:lnTo>
                  <a:pt x="63" y="29"/>
                </a:lnTo>
                <a:lnTo>
                  <a:pt x="57" y="27"/>
                </a:lnTo>
                <a:lnTo>
                  <a:pt x="49" y="28"/>
                </a:lnTo>
                <a:lnTo>
                  <a:pt x="45" y="30"/>
                </a:lnTo>
                <a:lnTo>
                  <a:pt x="42" y="35"/>
                </a:lnTo>
                <a:lnTo>
                  <a:pt x="36" y="42"/>
                </a:lnTo>
                <a:lnTo>
                  <a:pt x="26" y="40"/>
                </a:lnTo>
                <a:lnTo>
                  <a:pt x="15" y="30"/>
                </a:lnTo>
                <a:lnTo>
                  <a:pt x="8" y="30"/>
                </a:lnTo>
                <a:lnTo>
                  <a:pt x="4" y="39"/>
                </a:lnTo>
                <a:lnTo>
                  <a:pt x="0" y="49"/>
                </a:lnTo>
                <a:lnTo>
                  <a:pt x="0" y="51"/>
                </a:lnTo>
              </a:path>
            </a:pathLst>
          </a:custGeom>
          <a:solidFill>
            <a:schemeClr val="accent1">
              <a:lumMod val="60000"/>
              <a:lumOff val="40000"/>
            </a:schemeClr>
          </a:solidFill>
          <a:ln w="12700" cap="rnd" cmpd="sng">
            <a:noFill/>
            <a:prstDash val="solid"/>
            <a:round/>
            <a:headEnd/>
            <a:tailEnd/>
          </a:ln>
          <a:effectLst/>
        </p:spPr>
        <p:txBody>
          <a:bodyPr/>
          <a:lstStyle/>
          <a:p>
            <a:endParaRPr lang="ko-KR" altLang="en-US"/>
          </a:p>
        </p:txBody>
      </p:sp>
      <p:sp>
        <p:nvSpPr>
          <p:cNvPr id="89" name="직사각형 17">
            <a:extLst>
              <a:ext uri="{FF2B5EF4-FFF2-40B4-BE49-F238E27FC236}">
                <a16:creationId xmlns:a16="http://schemas.microsoft.com/office/drawing/2014/main" id="{4DF09FD5-6430-4E28-B2A1-477923892532}"/>
              </a:ext>
            </a:extLst>
          </p:cNvPr>
          <p:cNvSpPr/>
          <p:nvPr/>
        </p:nvSpPr>
        <p:spPr>
          <a:xfrm>
            <a:off x="703262" y="2565400"/>
            <a:ext cx="4802594" cy="35565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Suitable for initiating ocular healthcare project due to the </a:t>
            </a: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high rate of blindness and the asymmetry of accessibility in ocular healthcare by region</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High rate of mobile penetration and high-speed internet penetration, and high digital device affordability substantiate potential of expansion of the project in the country</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Of the total population, </a:t>
            </a: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2.83% has Moderate &amp; Severe Visual Impairment (In 2015, among 93 million people, 2.5 million were affected)</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Mid-income level countries can solve cataract problem with their own capabilities. </a:t>
            </a: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Whereas developing countries cannot afford to handle cataract</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in addition to glaucoma, macular degeneration, and diabetic retinopathy.</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Especially when it comes to diabetes, </a:t>
            </a: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every one in three patients with diabetes suffer from diabetic retinopathy</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t>
            </a:r>
          </a:p>
        </p:txBody>
      </p:sp>
      <p:sp>
        <p:nvSpPr>
          <p:cNvPr id="8" name="Oval 7">
            <a:extLst>
              <a:ext uri="{FF2B5EF4-FFF2-40B4-BE49-F238E27FC236}">
                <a16:creationId xmlns:a16="http://schemas.microsoft.com/office/drawing/2014/main" id="{21B6801F-730A-4A58-8960-B8538CD004EF}"/>
              </a:ext>
            </a:extLst>
          </p:cNvPr>
          <p:cNvSpPr/>
          <p:nvPr/>
        </p:nvSpPr>
        <p:spPr>
          <a:xfrm>
            <a:off x="6713703" y="4353556"/>
            <a:ext cx="82384" cy="82384"/>
          </a:xfrm>
          <a:prstGeom prst="ellipse">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0" name="Callout: Bent Line with No Border 9">
            <a:extLst>
              <a:ext uri="{FF2B5EF4-FFF2-40B4-BE49-F238E27FC236}">
                <a16:creationId xmlns:a16="http://schemas.microsoft.com/office/drawing/2014/main" id="{7FE9ED28-8B9E-4BD0-8D01-0F9A98A84710}"/>
              </a:ext>
            </a:extLst>
          </p:cNvPr>
          <p:cNvSpPr/>
          <p:nvPr/>
        </p:nvSpPr>
        <p:spPr>
          <a:xfrm>
            <a:off x="7308127" y="3613106"/>
            <a:ext cx="2038985" cy="2228894"/>
          </a:xfrm>
          <a:prstGeom prst="callout2">
            <a:avLst>
              <a:gd name="adj1" fmla="val 18750"/>
              <a:gd name="adj2" fmla="val -8333"/>
              <a:gd name="adj3" fmla="val 18750"/>
              <a:gd name="adj4" fmla="val -16667"/>
              <a:gd name="adj5" fmla="val 35619"/>
              <a:gd name="adj6" fmla="val -26715"/>
            </a:avLst>
          </a:prstGeom>
          <a:noFill/>
          <a:ln w="9525">
            <a:solidFill>
              <a:schemeClr val="tx1"/>
            </a:solidFill>
            <a:tailEnd type="oval" w="sm" len="s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500"/>
              </a:spcAft>
            </a:pPr>
            <a:r>
              <a:rPr lang="en-US" altLang="ko-KR" sz="1400" u="sng" dirty="0">
                <a:solidFill>
                  <a:schemeClr val="tx1"/>
                </a:solidFill>
                <a:latin typeface="SamsungOne 700" panose="020B0803030303020204" pitchFamily="34" charset="0"/>
                <a:ea typeface="SamsungOne 700" panose="020B0803030303020204" pitchFamily="34" charset="0"/>
              </a:rPr>
              <a:t>Quang Tri </a:t>
            </a:r>
          </a:p>
          <a:p>
            <a:pPr marL="177800" indent="-177800">
              <a:spcAft>
                <a:spcPts val="500"/>
              </a:spcAft>
              <a:buFont typeface="Arial" panose="020B0604020202020204" pitchFamily="34" charset="0"/>
              <a:buChar char="•"/>
            </a:pPr>
            <a:r>
              <a:rPr lang="en-US" altLang="ko-KR" sz="1100" dirty="0">
                <a:solidFill>
                  <a:schemeClr val="tx1"/>
                </a:solidFill>
                <a:latin typeface="SamsungOne 400" panose="020B0503030303020204" pitchFamily="34" charset="0"/>
                <a:ea typeface="SamsungOne 400" panose="020B0503030303020204" pitchFamily="34" charset="0"/>
              </a:rPr>
              <a:t>The region has </a:t>
            </a:r>
            <a:r>
              <a:rPr lang="en-US" altLang="ko-KR" sz="1100" b="1" u="sng" dirty="0">
                <a:solidFill>
                  <a:schemeClr val="tx1"/>
                </a:solidFill>
                <a:latin typeface="SamsungOne 400" panose="020B0503030303020204" pitchFamily="34" charset="0"/>
                <a:ea typeface="SamsungOne 400" panose="020B0503030303020204" pitchFamily="34" charset="0"/>
              </a:rPr>
              <a:t>lowest average income</a:t>
            </a:r>
            <a:r>
              <a:rPr lang="en-US" altLang="ko-KR" sz="1100" dirty="0">
                <a:solidFill>
                  <a:schemeClr val="tx1"/>
                </a:solidFill>
                <a:latin typeface="SamsungOne 400" panose="020B0503030303020204" pitchFamily="34" charset="0"/>
                <a:ea typeface="SamsungOne 400" panose="020B0503030303020204" pitchFamily="34" charset="0"/>
              </a:rPr>
              <a:t> among 63 districts in the country</a:t>
            </a:r>
          </a:p>
          <a:p>
            <a:pPr marL="177800" indent="-177800">
              <a:spcAft>
                <a:spcPts val="500"/>
              </a:spcAft>
              <a:buFont typeface="Arial" panose="020B0604020202020204" pitchFamily="34" charset="0"/>
              <a:buChar char="•"/>
            </a:pPr>
            <a:r>
              <a:rPr lang="en-US" altLang="ko-KR" sz="1100" dirty="0">
                <a:solidFill>
                  <a:schemeClr val="tx1"/>
                </a:solidFill>
                <a:latin typeface="SamsungOne 400" panose="020B0503030303020204" pitchFamily="34" charset="0"/>
                <a:ea typeface="SamsungOne 400" panose="020B0503030303020204" pitchFamily="34" charset="0"/>
              </a:rPr>
              <a:t>Poverty rate is </a:t>
            </a:r>
            <a:r>
              <a:rPr lang="en-US" altLang="ko-KR" sz="1100" b="1" u="sng" dirty="0">
                <a:solidFill>
                  <a:schemeClr val="tx1"/>
                </a:solidFill>
                <a:latin typeface="SamsungOne 400" panose="020B0503030303020204" pitchFamily="34" charset="0"/>
                <a:ea typeface="SamsungOne 400" panose="020B0503030303020204" pitchFamily="34" charset="0"/>
              </a:rPr>
              <a:t>21.7%</a:t>
            </a:r>
            <a:r>
              <a:rPr lang="en-US" altLang="ko-KR" sz="1100" dirty="0">
                <a:solidFill>
                  <a:schemeClr val="tx1"/>
                </a:solidFill>
                <a:latin typeface="SamsungOne 400" panose="020B0503030303020204" pitchFamily="34" charset="0"/>
                <a:ea typeface="SamsungOne 400" panose="020B0503030303020204" pitchFamily="34" charset="0"/>
              </a:rPr>
              <a:t> in 2015 (national average:  12.5%)</a:t>
            </a:r>
          </a:p>
          <a:p>
            <a:pPr marL="177800" indent="-177800">
              <a:spcAft>
                <a:spcPts val="500"/>
              </a:spcAft>
              <a:buFont typeface="Arial" panose="020B0604020202020204" pitchFamily="34" charset="0"/>
              <a:buChar char="•"/>
            </a:pPr>
            <a:r>
              <a:rPr lang="en-US" altLang="ko-KR" sz="1100" b="1" u="sng" dirty="0">
                <a:solidFill>
                  <a:schemeClr val="tx1"/>
                </a:solidFill>
                <a:latin typeface="SamsungOne 400" panose="020B0503030303020204" pitchFamily="34" charset="0"/>
                <a:ea typeface="SamsungOne 400" panose="020B0503030303020204" pitchFamily="34" charset="0"/>
              </a:rPr>
              <a:t>Low agricultural productivity</a:t>
            </a:r>
            <a:r>
              <a:rPr lang="en-US" altLang="ko-KR" sz="1100" dirty="0">
                <a:solidFill>
                  <a:schemeClr val="tx1"/>
                </a:solidFill>
                <a:latin typeface="SamsungOne 400" panose="020B0503030303020204" pitchFamily="34" charset="0"/>
                <a:ea typeface="SamsungOne 400" panose="020B0503030303020204" pitchFamily="34" charset="0"/>
              </a:rPr>
              <a:t> due to the defoliant sprayed during the Vietnam war</a:t>
            </a:r>
            <a:endParaRPr lang="ko-KR" altLang="en-US" sz="1100" dirty="0">
              <a:solidFill>
                <a:schemeClr val="tx1"/>
              </a:solidFill>
              <a:latin typeface="SamsungOne 400" panose="020B0503030303020204" pitchFamily="34" charset="0"/>
            </a:endParaRPr>
          </a:p>
        </p:txBody>
      </p:sp>
    </p:spTree>
    <p:extLst>
      <p:ext uri="{BB962C8B-B14F-4D97-AF65-F5344CB8AC3E}">
        <p14:creationId xmlns:p14="http://schemas.microsoft.com/office/powerpoint/2010/main" val="102780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직사각형 133">
            <a:extLst>
              <a:ext uri="{FF2B5EF4-FFF2-40B4-BE49-F238E27FC236}">
                <a16:creationId xmlns:a16="http://schemas.microsoft.com/office/drawing/2014/main" id="{D2397019-DB55-47AB-99F9-DFD11CAF25D4}"/>
              </a:ext>
            </a:extLst>
          </p:cNvPr>
          <p:cNvSpPr/>
          <p:nvPr/>
        </p:nvSpPr>
        <p:spPr>
          <a:xfrm>
            <a:off x="945930" y="2438564"/>
            <a:ext cx="6234582" cy="13542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4400" dirty="0">
                <a:solidFill>
                  <a:schemeClr val="bg1"/>
                </a:solidFill>
                <a:latin typeface="Samsung Sharp Sans" pitchFamily="2" charset="0"/>
                <a:ea typeface="Samsung Sharp Sans" pitchFamily="2" charset="0"/>
                <a:cs typeface="Samsung Sharp Sans" pitchFamily="2" charset="0"/>
              </a:rPr>
              <a:t>AI Capstone Project Tutorial</a:t>
            </a:r>
          </a:p>
        </p:txBody>
      </p:sp>
      <p:sp>
        <p:nvSpPr>
          <p:cNvPr id="11" name="직사각형 133">
            <a:extLst>
              <a:ext uri="{FF2B5EF4-FFF2-40B4-BE49-F238E27FC236}">
                <a16:creationId xmlns:a16="http://schemas.microsoft.com/office/drawing/2014/main" id="{BEEDCBA3-7C72-44A2-B177-31361BD62637}"/>
              </a:ext>
            </a:extLst>
          </p:cNvPr>
          <p:cNvSpPr/>
          <p:nvPr/>
        </p:nvSpPr>
        <p:spPr>
          <a:xfrm>
            <a:off x="945929" y="4425668"/>
            <a:ext cx="1571183" cy="3231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r>
              <a:rPr lang="en-US" altLang="ko-KR" sz="2100" dirty="0">
                <a:solidFill>
                  <a:srgbClr val="00B3E3"/>
                </a:solidFill>
                <a:latin typeface="Samsung Sharp Sans" pitchFamily="2" charset="0"/>
                <a:ea typeface="Samsung Sharp Sans" pitchFamily="2" charset="0"/>
                <a:cs typeface="Samsung Sharp Sans" pitchFamily="2" charset="0"/>
              </a:rPr>
              <a:t>AI Course</a:t>
            </a:r>
            <a:endParaRPr lang="ko-KR" altLang="en-US" sz="2100" dirty="0">
              <a:solidFill>
                <a:srgbClr val="00B3E3"/>
              </a:solidFill>
              <a:latin typeface="Samsung Sharp Sans" pitchFamily="2" charset="0"/>
              <a:ea typeface="Samsung Sharp Sans" pitchFamily="2" charset="0"/>
              <a:cs typeface="Samsung Sharp Sans" pitchFamily="2" charset="0"/>
            </a:endParaRPr>
          </a:p>
        </p:txBody>
      </p:sp>
      <p:cxnSp>
        <p:nvCxnSpPr>
          <p:cNvPr id="12" name="직선 연결선 11">
            <a:extLst>
              <a:ext uri="{FF2B5EF4-FFF2-40B4-BE49-F238E27FC236}">
                <a16:creationId xmlns:a16="http://schemas.microsoft.com/office/drawing/2014/main" id="{A8309D8A-C08A-4F25-B972-0B82E6F90870}"/>
              </a:ext>
            </a:extLst>
          </p:cNvPr>
          <p:cNvCxnSpPr>
            <a:cxnSpLocks/>
          </p:cNvCxnSpPr>
          <p:nvPr/>
        </p:nvCxnSpPr>
        <p:spPr>
          <a:xfrm flipH="1">
            <a:off x="645881" y="1871078"/>
            <a:ext cx="10510" cy="287775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직사각형 133">
            <a:extLst>
              <a:ext uri="{FF2B5EF4-FFF2-40B4-BE49-F238E27FC236}">
                <a16:creationId xmlns:a16="http://schemas.microsoft.com/office/drawing/2014/main" id="{DF6A9EFF-A0EA-466E-A8E7-A1A86EBA944B}"/>
              </a:ext>
            </a:extLst>
          </p:cNvPr>
          <p:cNvSpPr/>
          <p:nvPr/>
        </p:nvSpPr>
        <p:spPr>
          <a:xfrm>
            <a:off x="945929" y="1870443"/>
            <a:ext cx="5479711"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r>
              <a:rPr lang="en-US" altLang="ko-KR" sz="2000" dirty="0">
                <a:solidFill>
                  <a:schemeClr val="bg1"/>
                </a:solidFill>
                <a:latin typeface="Samsung Sharp Sans" pitchFamily="2" charset="0"/>
                <a:ea typeface="Samsung Sharp Sans" pitchFamily="2" charset="0"/>
                <a:cs typeface="Samsung Sharp Sans" pitchFamily="2" charset="0"/>
              </a:rPr>
              <a:t>Chapter 11. </a:t>
            </a:r>
            <a:endParaRPr lang="en-US" altLang="ko-KR" sz="5400" dirty="0">
              <a:solidFill>
                <a:schemeClr val="bg1"/>
              </a:solidFill>
              <a:latin typeface="Samsung Sharp Sans" pitchFamily="2" charset="0"/>
              <a:ea typeface="Samsung Sharp Sans" pitchFamily="2" charset="0"/>
              <a:cs typeface="Samsung Sharp Sans" pitchFamily="2" charset="0"/>
            </a:endParaRPr>
          </a:p>
        </p:txBody>
      </p:sp>
    </p:spTree>
    <p:extLst>
      <p:ext uri="{BB962C8B-B14F-4D97-AF65-F5344CB8AC3E}">
        <p14:creationId xmlns:p14="http://schemas.microsoft.com/office/powerpoint/2010/main" val="29900160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직사각형 27">
            <a:extLst>
              <a:ext uri="{FF2B5EF4-FFF2-40B4-BE49-F238E27FC236}">
                <a16:creationId xmlns:a16="http://schemas.microsoft.com/office/drawing/2014/main" id="{D4C242A0-AA8C-4A17-AA64-594B0011E001}"/>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29" name="그룹 28">
            <a:extLst>
              <a:ext uri="{FF2B5EF4-FFF2-40B4-BE49-F238E27FC236}">
                <a16:creationId xmlns:a16="http://schemas.microsoft.com/office/drawing/2014/main" id="{AEB8F738-8626-4467-8B11-851A555634FB}"/>
              </a:ext>
            </a:extLst>
          </p:cNvPr>
          <p:cNvGrpSpPr/>
          <p:nvPr/>
        </p:nvGrpSpPr>
        <p:grpSpPr>
          <a:xfrm>
            <a:off x="558800" y="2232686"/>
            <a:ext cx="8785225" cy="215444"/>
            <a:chOff x="1027113" y="2045625"/>
            <a:chExt cx="8785225" cy="215444"/>
          </a:xfrm>
        </p:grpSpPr>
        <p:sp>
          <p:nvSpPr>
            <p:cNvPr id="47" name="직사각형 46">
              <a:extLst>
                <a:ext uri="{FF2B5EF4-FFF2-40B4-BE49-F238E27FC236}">
                  <a16:creationId xmlns:a16="http://schemas.microsoft.com/office/drawing/2014/main" id="{87A7C2E3-96A5-4561-8D93-F569238AF88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48" name="직사각형 47">
              <a:extLst>
                <a:ext uri="{FF2B5EF4-FFF2-40B4-BE49-F238E27FC236}">
                  <a16:creationId xmlns:a16="http://schemas.microsoft.com/office/drawing/2014/main" id="{33E8497C-B231-4A9F-B74C-77621BF3FCB3}"/>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Why ocular health </a:t>
              </a:r>
              <a:r>
                <a:rPr lang="en-US" altLang="ko-KR" sz="1400">
                  <a:solidFill>
                    <a:schemeClr val="tx1">
                      <a:lumMod val="85000"/>
                      <a:lumOff val="15000"/>
                    </a:schemeClr>
                  </a:solidFill>
                  <a:latin typeface="SamsungOne 400" panose="020B0503030303020204" pitchFamily="34" charset="0"/>
                  <a:ea typeface="SamsungOne 400" panose="020B0503030303020204" pitchFamily="34" charset="0"/>
                </a:rPr>
                <a:t>is important?</a:t>
              </a:r>
              <a:endPar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grpSp>
      <p:grpSp>
        <p:nvGrpSpPr>
          <p:cNvPr id="4" name="그룹 3">
            <a:extLst>
              <a:ext uri="{FF2B5EF4-FFF2-40B4-BE49-F238E27FC236}">
                <a16:creationId xmlns:a16="http://schemas.microsoft.com/office/drawing/2014/main" id="{1F0EC92B-35C5-4081-A5AD-83DCC7CC6F0C}"/>
              </a:ext>
            </a:extLst>
          </p:cNvPr>
          <p:cNvGrpSpPr/>
          <p:nvPr/>
        </p:nvGrpSpPr>
        <p:grpSpPr>
          <a:xfrm>
            <a:off x="3005294" y="3171456"/>
            <a:ext cx="3892237" cy="2824957"/>
            <a:chOff x="1916742" y="2879229"/>
            <a:chExt cx="3892237" cy="2824957"/>
          </a:xfrm>
        </p:grpSpPr>
        <p:pic>
          <p:nvPicPr>
            <p:cNvPr id="66" name="Picture 50" descr="a00017">
              <a:extLst>
                <a:ext uri="{FF2B5EF4-FFF2-40B4-BE49-F238E27FC236}">
                  <a16:creationId xmlns:a16="http://schemas.microsoft.com/office/drawing/2014/main" id="{717E455E-D2E9-42CC-8FE7-083D26D7BF37}"/>
                </a:ext>
              </a:extLst>
            </p:cNvPr>
            <p:cNvPicPr>
              <a:picLocks noChangeAspect="1" noChangeArrowheads="1"/>
            </p:cNvPicPr>
            <p:nvPr/>
          </p:nvPicPr>
          <p:blipFill>
            <a:blip r:embed="rId3" cstate="print">
              <a:clrChange>
                <a:clrFrom>
                  <a:srgbClr val="FFFFFF"/>
                </a:clrFrom>
                <a:clrTo>
                  <a:srgbClr val="FFFFFF">
                    <a:alpha val="0"/>
                  </a:srgbClr>
                </a:clrTo>
              </a:clrChange>
              <a:grayscl/>
              <a:extLst>
                <a:ext uri="{28A0092B-C50C-407E-A947-70E740481C1C}">
                  <a14:useLocalDpi xmlns:a14="http://schemas.microsoft.com/office/drawing/2010/main" val="0"/>
                </a:ext>
              </a:extLst>
            </a:blip>
            <a:srcRect t="17993" r="20212"/>
            <a:stretch>
              <a:fillRect/>
            </a:stretch>
          </p:blipFill>
          <p:spPr bwMode="auto">
            <a:xfrm rot="16200000" flipH="1">
              <a:off x="3685699" y="2472591"/>
              <a:ext cx="354324" cy="11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 name="Picture 50" descr="a00017">
              <a:extLst>
                <a:ext uri="{FF2B5EF4-FFF2-40B4-BE49-F238E27FC236}">
                  <a16:creationId xmlns:a16="http://schemas.microsoft.com/office/drawing/2014/main" id="{9B1202B1-8539-4AAD-9C49-A44E5350D9D5}"/>
                </a:ext>
              </a:extLst>
            </p:cNvPr>
            <p:cNvPicPr>
              <a:picLocks noChangeAspect="1" noChangeArrowheads="1"/>
            </p:cNvPicPr>
            <p:nvPr/>
          </p:nvPicPr>
          <p:blipFill>
            <a:blip r:embed="rId3" cstate="print">
              <a:clrChange>
                <a:clrFrom>
                  <a:srgbClr val="FFFFFF"/>
                </a:clrFrom>
                <a:clrTo>
                  <a:srgbClr val="FFFFFF">
                    <a:alpha val="0"/>
                  </a:srgbClr>
                </a:clrTo>
              </a:clrChange>
              <a:grayscl/>
              <a:extLst>
                <a:ext uri="{28A0092B-C50C-407E-A947-70E740481C1C}">
                  <a14:useLocalDpi xmlns:a14="http://schemas.microsoft.com/office/drawing/2010/main" val="0"/>
                </a:ext>
              </a:extLst>
            </a:blip>
            <a:srcRect t="17993" r="20212"/>
            <a:stretch>
              <a:fillRect/>
            </a:stretch>
          </p:blipFill>
          <p:spPr bwMode="auto">
            <a:xfrm rot="16200000" flipV="1">
              <a:off x="3685699" y="4417505"/>
              <a:ext cx="354324" cy="11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그룹 2">
              <a:extLst>
                <a:ext uri="{FF2B5EF4-FFF2-40B4-BE49-F238E27FC236}">
                  <a16:creationId xmlns:a16="http://schemas.microsoft.com/office/drawing/2014/main" id="{438B371C-F322-466A-8F46-53C53A6EB215}"/>
                </a:ext>
              </a:extLst>
            </p:cNvPr>
            <p:cNvGrpSpPr/>
            <p:nvPr/>
          </p:nvGrpSpPr>
          <p:grpSpPr>
            <a:xfrm>
              <a:off x="1916742" y="3083525"/>
              <a:ext cx="3892237" cy="1790700"/>
              <a:chOff x="1384613" y="3083525"/>
              <a:chExt cx="3892237" cy="1790700"/>
            </a:xfrm>
          </p:grpSpPr>
          <p:sp>
            <p:nvSpPr>
              <p:cNvPr id="2" name="원형: 비어 있음 1">
                <a:extLst>
                  <a:ext uri="{FF2B5EF4-FFF2-40B4-BE49-F238E27FC236}">
                    <a16:creationId xmlns:a16="http://schemas.microsoft.com/office/drawing/2014/main" id="{C83BD953-57CC-428A-99E8-67D91CF3A81A}"/>
                  </a:ext>
                </a:extLst>
              </p:cNvPr>
              <p:cNvSpPr/>
              <p:nvPr/>
            </p:nvSpPr>
            <p:spPr>
              <a:xfrm>
                <a:off x="1384613" y="3083525"/>
                <a:ext cx="1790700" cy="1790700"/>
              </a:xfrm>
              <a:prstGeom prst="donut">
                <a:avLst>
                  <a:gd name="adj" fmla="val 7468"/>
                </a:avLst>
              </a:prstGeom>
              <a:solidFill>
                <a:srgbClr val="0033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65" name="원형: 비어 있음 64">
                <a:extLst>
                  <a:ext uri="{FF2B5EF4-FFF2-40B4-BE49-F238E27FC236}">
                    <a16:creationId xmlns:a16="http://schemas.microsoft.com/office/drawing/2014/main" id="{33E7CD8A-316C-4EB0-BB97-8C24A7F0C24A}"/>
                  </a:ext>
                </a:extLst>
              </p:cNvPr>
              <p:cNvSpPr/>
              <p:nvPr/>
            </p:nvSpPr>
            <p:spPr>
              <a:xfrm>
                <a:off x="3486150" y="3083525"/>
                <a:ext cx="1790700" cy="1790700"/>
              </a:xfrm>
              <a:prstGeom prst="donut">
                <a:avLst>
                  <a:gd name="adj" fmla="val 7468"/>
                </a:avLst>
              </a:prstGeom>
              <a:solidFill>
                <a:srgbClr val="0033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
          <p:nvSpPr>
            <p:cNvPr id="61" name="직사각형 60">
              <a:extLst>
                <a:ext uri="{FF2B5EF4-FFF2-40B4-BE49-F238E27FC236}">
                  <a16:creationId xmlns:a16="http://schemas.microsoft.com/office/drawing/2014/main" id="{C101B718-4054-42A3-8296-83855E1FCD67}"/>
                </a:ext>
              </a:extLst>
            </p:cNvPr>
            <p:cNvSpPr/>
            <p:nvPr/>
          </p:nvSpPr>
          <p:spPr>
            <a:xfrm>
              <a:off x="2182957" y="3547988"/>
              <a:ext cx="1186410"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Visual impairment decreases productivity</a:t>
              </a:r>
            </a:p>
          </p:txBody>
        </p:sp>
        <p:sp>
          <p:nvSpPr>
            <p:cNvPr id="62" name="직사각형 61">
              <a:extLst>
                <a:ext uri="{FF2B5EF4-FFF2-40B4-BE49-F238E27FC236}">
                  <a16:creationId xmlns:a16="http://schemas.microsoft.com/office/drawing/2014/main" id="{1B5C086A-4A84-4ACC-B1DF-63BF53D02602}"/>
                </a:ext>
              </a:extLst>
            </p:cNvPr>
            <p:cNvSpPr/>
            <p:nvPr/>
          </p:nvSpPr>
          <p:spPr>
            <a:xfrm>
              <a:off x="4319686" y="3547988"/>
              <a:ext cx="1186410"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Poor people are more likely to be visually impaired</a:t>
              </a:r>
            </a:p>
          </p:txBody>
        </p:sp>
        <p:sp>
          <p:nvSpPr>
            <p:cNvPr id="63" name="직사각형 62">
              <a:extLst>
                <a:ext uri="{FF2B5EF4-FFF2-40B4-BE49-F238E27FC236}">
                  <a16:creationId xmlns:a16="http://schemas.microsoft.com/office/drawing/2014/main" id="{D3816FF8-79F2-4143-B0BC-C57883CAED1A}"/>
                </a:ext>
              </a:extLst>
            </p:cNvPr>
            <p:cNvSpPr/>
            <p:nvPr/>
          </p:nvSpPr>
          <p:spPr>
            <a:xfrm>
              <a:off x="3283628" y="5196355"/>
              <a:ext cx="1163033"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lgn="ctr"/>
              <a:r>
                <a:rPr lang="en-US" altLang="ko-KR" sz="1100" b="1" dirty="0">
                  <a:solidFill>
                    <a:schemeClr val="tx1">
                      <a:lumMod val="85000"/>
                      <a:lumOff val="15000"/>
                    </a:schemeClr>
                  </a:solidFill>
                  <a:latin typeface="SamsungOne 700" panose="020B0803030303020204" pitchFamily="34" charset="0"/>
                  <a:ea typeface="SamsungOne 400" panose="020B0503030303020204" pitchFamily="34" charset="0"/>
                </a:rPr>
                <a:t>Vicious cycle of visual impairment </a:t>
              </a:r>
              <a:r>
                <a:rPr lang="en-US" altLang="ko-KR" sz="1100" b="1">
                  <a:solidFill>
                    <a:schemeClr val="tx1">
                      <a:lumMod val="85000"/>
                      <a:lumOff val="15000"/>
                    </a:schemeClr>
                  </a:solidFill>
                  <a:latin typeface="SamsungOne 700" panose="020B0803030303020204" pitchFamily="34" charset="0"/>
                  <a:ea typeface="SamsungOne 400" panose="020B0503030303020204" pitchFamily="34" charset="0"/>
                </a:rPr>
                <a:t>and poverty</a:t>
              </a:r>
              <a:endParaRPr lang="en-US" altLang="ko-KR" sz="1100" b="1" dirty="0">
                <a:solidFill>
                  <a:schemeClr val="tx1">
                    <a:lumMod val="85000"/>
                    <a:lumOff val="15000"/>
                  </a:schemeClr>
                </a:solidFill>
                <a:latin typeface="SamsungOne 700" panose="020B0803030303020204" pitchFamily="34" charset="0"/>
                <a:ea typeface="SamsungOne 700" panose="020B0803030303020204" pitchFamily="34" charset="0"/>
              </a:endParaRPr>
            </a:p>
          </p:txBody>
        </p:sp>
      </p:grpSp>
      <p:sp>
        <p:nvSpPr>
          <p:cNvPr id="32" name="직사각형 29">
            <a:extLst>
              <a:ext uri="{FF2B5EF4-FFF2-40B4-BE49-F238E27FC236}">
                <a16:creationId xmlns:a16="http://schemas.microsoft.com/office/drawing/2014/main" id="{912118DF-C16B-4BF6-898B-041F49EED91D}"/>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5" name="Group 4">
            <a:extLst>
              <a:ext uri="{FF2B5EF4-FFF2-40B4-BE49-F238E27FC236}">
                <a16:creationId xmlns:a16="http://schemas.microsoft.com/office/drawing/2014/main" id="{DAE10C86-88D6-4ABC-B184-C2205EB31525}"/>
              </a:ext>
            </a:extLst>
          </p:cNvPr>
          <p:cNvGrpSpPr/>
          <p:nvPr/>
        </p:nvGrpSpPr>
        <p:grpSpPr>
          <a:xfrm>
            <a:off x="7582442" y="2232686"/>
            <a:ext cx="1761583" cy="1143902"/>
            <a:chOff x="7582442" y="2817962"/>
            <a:chExt cx="1761583" cy="1143902"/>
          </a:xfrm>
        </p:grpSpPr>
        <p:sp>
          <p:nvSpPr>
            <p:cNvPr id="40" name="Freeform 5">
              <a:extLst>
                <a:ext uri="{FF2B5EF4-FFF2-40B4-BE49-F238E27FC236}">
                  <a16:creationId xmlns:a16="http://schemas.microsoft.com/office/drawing/2014/main" id="{6FE9EBA6-D6DA-4590-B0C1-810238D3DC44}"/>
                </a:ext>
              </a:extLst>
            </p:cNvPr>
            <p:cNvSpPr>
              <a:spLocks noChangeAspect="1"/>
            </p:cNvSpPr>
            <p:nvPr/>
          </p:nvSpPr>
          <p:spPr bwMode="auto">
            <a:xfrm>
              <a:off x="758244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1" name="Freeform 5">
              <a:extLst>
                <a:ext uri="{FF2B5EF4-FFF2-40B4-BE49-F238E27FC236}">
                  <a16:creationId xmlns:a16="http://schemas.microsoft.com/office/drawing/2014/main" id="{2F0870A6-A522-4AE1-99D7-4E82D4772599}"/>
                </a:ext>
              </a:extLst>
            </p:cNvPr>
            <p:cNvSpPr>
              <a:spLocks noChangeAspect="1"/>
            </p:cNvSpPr>
            <p:nvPr/>
          </p:nvSpPr>
          <p:spPr bwMode="auto">
            <a:xfrm>
              <a:off x="818701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2" name="Freeform 5">
              <a:extLst>
                <a:ext uri="{FF2B5EF4-FFF2-40B4-BE49-F238E27FC236}">
                  <a16:creationId xmlns:a16="http://schemas.microsoft.com/office/drawing/2014/main" id="{4029C935-F80C-4847-826A-724362AF0329}"/>
                </a:ext>
              </a:extLst>
            </p:cNvPr>
            <p:cNvSpPr>
              <a:spLocks noChangeAspect="1"/>
            </p:cNvSpPr>
            <p:nvPr/>
          </p:nvSpPr>
          <p:spPr bwMode="auto">
            <a:xfrm>
              <a:off x="879158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3" name="Freeform 5">
              <a:extLst>
                <a:ext uri="{FF2B5EF4-FFF2-40B4-BE49-F238E27FC236}">
                  <a16:creationId xmlns:a16="http://schemas.microsoft.com/office/drawing/2014/main" id="{A5B955C1-4B53-4231-9221-AAE6BBD2402A}"/>
                </a:ext>
              </a:extLst>
            </p:cNvPr>
            <p:cNvSpPr>
              <a:spLocks noChangeAspect="1"/>
            </p:cNvSpPr>
            <p:nvPr/>
          </p:nvSpPr>
          <p:spPr bwMode="auto">
            <a:xfrm>
              <a:off x="7884727"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4" name="Freeform 5">
              <a:extLst>
                <a:ext uri="{FF2B5EF4-FFF2-40B4-BE49-F238E27FC236}">
                  <a16:creationId xmlns:a16="http://schemas.microsoft.com/office/drawing/2014/main" id="{B3539CF6-2E83-4DB7-970C-1B6F546B8196}"/>
                </a:ext>
              </a:extLst>
            </p:cNvPr>
            <p:cNvSpPr>
              <a:spLocks noChangeAspect="1"/>
            </p:cNvSpPr>
            <p:nvPr/>
          </p:nvSpPr>
          <p:spPr bwMode="auto">
            <a:xfrm>
              <a:off x="8483936"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35" name="TextBox 34">
              <a:extLst>
                <a:ext uri="{FF2B5EF4-FFF2-40B4-BE49-F238E27FC236}">
                  <a16:creationId xmlns:a16="http://schemas.microsoft.com/office/drawing/2014/main" id="{EF063E26-D07E-4266-9673-3112425DEE74}"/>
                </a:ext>
              </a:extLst>
            </p:cNvPr>
            <p:cNvSpPr txBox="1"/>
            <p:nvPr/>
          </p:nvSpPr>
          <p:spPr>
            <a:xfrm>
              <a:off x="7608632" y="3025608"/>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Define</a:t>
              </a:r>
              <a:endParaRPr lang="en-US" altLang="ko-KR" dirty="0"/>
            </a:p>
          </p:txBody>
        </p:sp>
        <p:sp>
          <p:nvSpPr>
            <p:cNvPr id="36" name="TextBox 35">
              <a:extLst>
                <a:ext uri="{FF2B5EF4-FFF2-40B4-BE49-F238E27FC236}">
                  <a16:creationId xmlns:a16="http://schemas.microsoft.com/office/drawing/2014/main" id="{7B11C34F-ED06-42B0-893B-EF87A4167705}"/>
                </a:ext>
              </a:extLst>
            </p:cNvPr>
            <p:cNvSpPr txBox="1"/>
            <p:nvPr/>
          </p:nvSpPr>
          <p:spPr>
            <a:xfrm>
              <a:off x="7883628" y="3538636"/>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37" name="TextBox 36">
              <a:extLst>
                <a:ext uri="{FF2B5EF4-FFF2-40B4-BE49-F238E27FC236}">
                  <a16:creationId xmlns:a16="http://schemas.microsoft.com/office/drawing/2014/main" id="{154A4918-6D29-48F0-864D-5F0D4EE64AB6}"/>
                </a:ext>
              </a:extLst>
            </p:cNvPr>
            <p:cNvSpPr txBox="1"/>
            <p:nvPr/>
          </p:nvSpPr>
          <p:spPr>
            <a:xfrm>
              <a:off x="8154469" y="3025608"/>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a:solidFill>
                    <a:schemeClr val="tx1">
                      <a:lumMod val="50000"/>
                      <a:lumOff val="50000"/>
                    </a:schemeClr>
                  </a:solidFill>
                </a:rPr>
                <a:t>Discover</a:t>
              </a:r>
              <a:endParaRPr lang="en-US" altLang="ko-KR" sz="900" b="0" spc="-40" dirty="0">
                <a:solidFill>
                  <a:schemeClr val="tx1">
                    <a:lumMod val="50000"/>
                    <a:lumOff val="50000"/>
                  </a:schemeClr>
                </a:solidFill>
              </a:endParaRPr>
            </a:p>
          </p:txBody>
        </p:sp>
        <p:sp>
          <p:nvSpPr>
            <p:cNvPr id="38" name="TextBox 37">
              <a:extLst>
                <a:ext uri="{FF2B5EF4-FFF2-40B4-BE49-F238E27FC236}">
                  <a16:creationId xmlns:a16="http://schemas.microsoft.com/office/drawing/2014/main" id="{0365903F-13BF-4239-AA7A-1A04B0D2B09F}"/>
                </a:ext>
              </a:extLst>
            </p:cNvPr>
            <p:cNvSpPr txBox="1"/>
            <p:nvPr/>
          </p:nvSpPr>
          <p:spPr>
            <a:xfrm>
              <a:off x="8434427" y="3463378"/>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Ideate&amp;</a:t>
              </a:r>
              <a:br>
                <a:rPr lang="en-US" altLang="ko-KR" sz="900" b="0" spc="-40" dirty="0">
                  <a:solidFill>
                    <a:schemeClr val="tx1">
                      <a:lumMod val="50000"/>
                      <a:lumOff val="50000"/>
                    </a:schemeClr>
                  </a:solidFill>
                </a:rPr>
              </a:br>
              <a:r>
                <a:rPr lang="en-US" altLang="ko-KR" sz="900" b="0" spc="-40" dirty="0">
                  <a:solidFill>
                    <a:schemeClr val="tx1">
                      <a:lumMod val="50000"/>
                      <a:lumOff val="50000"/>
                    </a:schemeClr>
                  </a:solidFill>
                </a:rPr>
                <a:t>Prototype</a:t>
              </a:r>
            </a:p>
          </p:txBody>
        </p:sp>
        <p:sp>
          <p:nvSpPr>
            <p:cNvPr id="39" name="TextBox 38">
              <a:extLst>
                <a:ext uri="{FF2B5EF4-FFF2-40B4-BE49-F238E27FC236}">
                  <a16:creationId xmlns:a16="http://schemas.microsoft.com/office/drawing/2014/main" id="{3FEBCBB2-7DA8-4531-98D4-1C8AD0D0AD95}"/>
                </a:ext>
              </a:extLst>
            </p:cNvPr>
            <p:cNvSpPr txBox="1"/>
            <p:nvPr/>
          </p:nvSpPr>
          <p:spPr>
            <a:xfrm>
              <a:off x="8875392" y="3025608"/>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spTree>
    <p:extLst>
      <p:ext uri="{BB962C8B-B14F-4D97-AF65-F5344CB8AC3E}">
        <p14:creationId xmlns:p14="http://schemas.microsoft.com/office/powerpoint/2010/main" val="33622391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직사각형 37">
            <a:extLst>
              <a:ext uri="{FF2B5EF4-FFF2-40B4-BE49-F238E27FC236}">
                <a16:creationId xmlns:a16="http://schemas.microsoft.com/office/drawing/2014/main" id="{6F12B21F-9E18-4F76-B87E-938B3D9F074B}"/>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9" name="그룹 38">
            <a:extLst>
              <a:ext uri="{FF2B5EF4-FFF2-40B4-BE49-F238E27FC236}">
                <a16:creationId xmlns:a16="http://schemas.microsoft.com/office/drawing/2014/main" id="{42F15A11-F219-4216-96FE-E47EBFD4B7D1}"/>
              </a:ext>
            </a:extLst>
          </p:cNvPr>
          <p:cNvGrpSpPr/>
          <p:nvPr/>
        </p:nvGrpSpPr>
        <p:grpSpPr>
          <a:xfrm>
            <a:off x="558800" y="2232686"/>
            <a:ext cx="8785225" cy="215444"/>
            <a:chOff x="1027113" y="2045625"/>
            <a:chExt cx="8785225" cy="215444"/>
          </a:xfrm>
        </p:grpSpPr>
        <p:sp>
          <p:nvSpPr>
            <p:cNvPr id="40" name="직사각형 39">
              <a:extLst>
                <a:ext uri="{FF2B5EF4-FFF2-40B4-BE49-F238E27FC236}">
                  <a16:creationId xmlns:a16="http://schemas.microsoft.com/office/drawing/2014/main" id="{F8835F9F-97BC-42B6-9F57-5F6FFD426843}"/>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41" name="직사각형 40">
              <a:extLst>
                <a:ext uri="{FF2B5EF4-FFF2-40B4-BE49-F238E27FC236}">
                  <a16:creationId xmlns:a16="http://schemas.microsoft.com/office/drawing/2014/main" id="{716D2883-5620-4B1B-89F6-9C99BE68FD97}"/>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a:solidFill>
                    <a:schemeClr val="tx1">
                      <a:lumMod val="85000"/>
                      <a:lumOff val="15000"/>
                    </a:schemeClr>
                  </a:solidFill>
                  <a:latin typeface="SamsungOne 400" panose="020B0503030303020204" pitchFamily="34" charset="0"/>
                  <a:ea typeface="SamsungOne 400" panose="020B0503030303020204" pitchFamily="34" charset="0"/>
                </a:rPr>
                <a:t>Problem definition:</a:t>
              </a:r>
              <a:endPar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grpSp>
      <p:sp>
        <p:nvSpPr>
          <p:cNvPr id="32" name="직사각형 36">
            <a:extLst>
              <a:ext uri="{FF2B5EF4-FFF2-40B4-BE49-F238E27FC236}">
                <a16:creationId xmlns:a16="http://schemas.microsoft.com/office/drawing/2014/main" id="{D1923E7D-3266-4E99-A773-666B8CA37594}"/>
              </a:ext>
            </a:extLst>
          </p:cNvPr>
          <p:cNvSpPr/>
          <p:nvPr/>
        </p:nvSpPr>
        <p:spPr>
          <a:xfrm>
            <a:off x="703263" y="4564605"/>
            <a:ext cx="8640762" cy="16535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Most important and difficult thing in preventing visual impairment is the discovery of patients.</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Patients do not know whether they have ocular disease or not. Even though they do, they do not know route to get proper medical treatment.</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Service provider also cannot locate where to discover untreated patients.</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Thus, connecting service provider and patients is the most critical activity to break</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out</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of</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the vicious cycle of poverty and visual impairment.</a:t>
            </a:r>
          </a:p>
        </p:txBody>
      </p:sp>
      <p:sp>
        <p:nvSpPr>
          <p:cNvPr id="36" name="직사각형 29">
            <a:extLst>
              <a:ext uri="{FF2B5EF4-FFF2-40B4-BE49-F238E27FC236}">
                <a16:creationId xmlns:a16="http://schemas.microsoft.com/office/drawing/2014/main" id="{E3A89F4C-9881-4401-A63C-169DC1AF8C41}"/>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37" name="Group 36">
            <a:extLst>
              <a:ext uri="{FF2B5EF4-FFF2-40B4-BE49-F238E27FC236}">
                <a16:creationId xmlns:a16="http://schemas.microsoft.com/office/drawing/2014/main" id="{E6674626-C06F-448F-976F-25E33CE22829}"/>
              </a:ext>
            </a:extLst>
          </p:cNvPr>
          <p:cNvGrpSpPr/>
          <p:nvPr/>
        </p:nvGrpSpPr>
        <p:grpSpPr>
          <a:xfrm>
            <a:off x="7582442" y="2232686"/>
            <a:ext cx="1761583" cy="1143902"/>
            <a:chOff x="7582442" y="2817962"/>
            <a:chExt cx="1761583" cy="1143902"/>
          </a:xfrm>
        </p:grpSpPr>
        <p:sp>
          <p:nvSpPr>
            <p:cNvPr id="46" name="Freeform 5">
              <a:extLst>
                <a:ext uri="{FF2B5EF4-FFF2-40B4-BE49-F238E27FC236}">
                  <a16:creationId xmlns:a16="http://schemas.microsoft.com/office/drawing/2014/main" id="{6E6E5EB5-9A4E-49F3-9621-E57685688E94}"/>
                </a:ext>
              </a:extLst>
            </p:cNvPr>
            <p:cNvSpPr>
              <a:spLocks noChangeAspect="1"/>
            </p:cNvSpPr>
            <p:nvPr/>
          </p:nvSpPr>
          <p:spPr bwMode="auto">
            <a:xfrm>
              <a:off x="758244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7" name="Freeform 5">
              <a:extLst>
                <a:ext uri="{FF2B5EF4-FFF2-40B4-BE49-F238E27FC236}">
                  <a16:creationId xmlns:a16="http://schemas.microsoft.com/office/drawing/2014/main" id="{150C9562-3FEF-46BA-A2D1-BB196164F32D}"/>
                </a:ext>
              </a:extLst>
            </p:cNvPr>
            <p:cNvSpPr>
              <a:spLocks noChangeAspect="1"/>
            </p:cNvSpPr>
            <p:nvPr/>
          </p:nvSpPr>
          <p:spPr bwMode="auto">
            <a:xfrm>
              <a:off x="818701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8" name="Freeform 5">
              <a:extLst>
                <a:ext uri="{FF2B5EF4-FFF2-40B4-BE49-F238E27FC236}">
                  <a16:creationId xmlns:a16="http://schemas.microsoft.com/office/drawing/2014/main" id="{F13B78BD-5803-4B3E-B84F-EAD503E0FC83}"/>
                </a:ext>
              </a:extLst>
            </p:cNvPr>
            <p:cNvSpPr>
              <a:spLocks noChangeAspect="1"/>
            </p:cNvSpPr>
            <p:nvPr/>
          </p:nvSpPr>
          <p:spPr bwMode="auto">
            <a:xfrm>
              <a:off x="879158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9" name="Freeform 5">
              <a:extLst>
                <a:ext uri="{FF2B5EF4-FFF2-40B4-BE49-F238E27FC236}">
                  <a16:creationId xmlns:a16="http://schemas.microsoft.com/office/drawing/2014/main" id="{497CDBAE-30E2-4CB0-B3C5-2F09CD817C47}"/>
                </a:ext>
              </a:extLst>
            </p:cNvPr>
            <p:cNvSpPr>
              <a:spLocks noChangeAspect="1"/>
            </p:cNvSpPr>
            <p:nvPr/>
          </p:nvSpPr>
          <p:spPr bwMode="auto">
            <a:xfrm>
              <a:off x="7884727"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50" name="Freeform 5">
              <a:extLst>
                <a:ext uri="{FF2B5EF4-FFF2-40B4-BE49-F238E27FC236}">
                  <a16:creationId xmlns:a16="http://schemas.microsoft.com/office/drawing/2014/main" id="{C6F42B59-F489-4390-AB49-83A8E34C0D83}"/>
                </a:ext>
              </a:extLst>
            </p:cNvPr>
            <p:cNvSpPr>
              <a:spLocks noChangeAspect="1"/>
            </p:cNvSpPr>
            <p:nvPr/>
          </p:nvSpPr>
          <p:spPr bwMode="auto">
            <a:xfrm>
              <a:off x="8483936"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51" name="TextBox 50">
              <a:extLst>
                <a:ext uri="{FF2B5EF4-FFF2-40B4-BE49-F238E27FC236}">
                  <a16:creationId xmlns:a16="http://schemas.microsoft.com/office/drawing/2014/main" id="{1A504AFF-9023-4757-9113-F6A91235095A}"/>
                </a:ext>
              </a:extLst>
            </p:cNvPr>
            <p:cNvSpPr txBox="1"/>
            <p:nvPr/>
          </p:nvSpPr>
          <p:spPr>
            <a:xfrm>
              <a:off x="7608632" y="3025608"/>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Define</a:t>
              </a:r>
              <a:endParaRPr lang="en-US" altLang="ko-KR" dirty="0"/>
            </a:p>
          </p:txBody>
        </p:sp>
        <p:sp>
          <p:nvSpPr>
            <p:cNvPr id="52" name="TextBox 51">
              <a:extLst>
                <a:ext uri="{FF2B5EF4-FFF2-40B4-BE49-F238E27FC236}">
                  <a16:creationId xmlns:a16="http://schemas.microsoft.com/office/drawing/2014/main" id="{7575BEEF-CCE6-4030-B6B0-636E2AA2CE2D}"/>
                </a:ext>
              </a:extLst>
            </p:cNvPr>
            <p:cNvSpPr txBox="1"/>
            <p:nvPr/>
          </p:nvSpPr>
          <p:spPr>
            <a:xfrm>
              <a:off x="7883628" y="3538636"/>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53" name="TextBox 52">
              <a:extLst>
                <a:ext uri="{FF2B5EF4-FFF2-40B4-BE49-F238E27FC236}">
                  <a16:creationId xmlns:a16="http://schemas.microsoft.com/office/drawing/2014/main" id="{11BBB934-16AE-452A-AFAC-BAEB4D55C613}"/>
                </a:ext>
              </a:extLst>
            </p:cNvPr>
            <p:cNvSpPr txBox="1"/>
            <p:nvPr/>
          </p:nvSpPr>
          <p:spPr>
            <a:xfrm>
              <a:off x="8154469" y="3025608"/>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a:solidFill>
                    <a:schemeClr val="tx1">
                      <a:lumMod val="50000"/>
                      <a:lumOff val="50000"/>
                    </a:schemeClr>
                  </a:solidFill>
                </a:rPr>
                <a:t>Discover</a:t>
              </a:r>
              <a:endParaRPr lang="en-US" altLang="ko-KR" sz="900" b="0" spc="-40" dirty="0">
                <a:solidFill>
                  <a:schemeClr val="tx1">
                    <a:lumMod val="50000"/>
                    <a:lumOff val="50000"/>
                  </a:schemeClr>
                </a:solidFill>
              </a:endParaRPr>
            </a:p>
          </p:txBody>
        </p:sp>
        <p:sp>
          <p:nvSpPr>
            <p:cNvPr id="54" name="TextBox 53">
              <a:extLst>
                <a:ext uri="{FF2B5EF4-FFF2-40B4-BE49-F238E27FC236}">
                  <a16:creationId xmlns:a16="http://schemas.microsoft.com/office/drawing/2014/main" id="{E2C33451-5F48-446A-9BFC-656CEEFD157C}"/>
                </a:ext>
              </a:extLst>
            </p:cNvPr>
            <p:cNvSpPr txBox="1"/>
            <p:nvPr/>
          </p:nvSpPr>
          <p:spPr>
            <a:xfrm>
              <a:off x="8434427" y="3463378"/>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Ideate&amp;</a:t>
              </a:r>
              <a:br>
                <a:rPr lang="en-US" altLang="ko-KR" sz="900" b="0" spc="-40" dirty="0">
                  <a:solidFill>
                    <a:schemeClr val="tx1">
                      <a:lumMod val="50000"/>
                      <a:lumOff val="50000"/>
                    </a:schemeClr>
                  </a:solidFill>
                </a:rPr>
              </a:br>
              <a:r>
                <a:rPr lang="en-US" altLang="ko-KR" sz="900" b="0" spc="-40" dirty="0">
                  <a:solidFill>
                    <a:schemeClr val="tx1">
                      <a:lumMod val="50000"/>
                      <a:lumOff val="50000"/>
                    </a:schemeClr>
                  </a:solidFill>
                </a:rPr>
                <a:t>Prototype</a:t>
              </a:r>
            </a:p>
          </p:txBody>
        </p:sp>
        <p:sp>
          <p:nvSpPr>
            <p:cNvPr id="55" name="TextBox 54">
              <a:extLst>
                <a:ext uri="{FF2B5EF4-FFF2-40B4-BE49-F238E27FC236}">
                  <a16:creationId xmlns:a16="http://schemas.microsoft.com/office/drawing/2014/main" id="{BAEB71F6-11E7-4442-A457-DF27E57D58CF}"/>
                </a:ext>
              </a:extLst>
            </p:cNvPr>
            <p:cNvSpPr txBox="1"/>
            <p:nvPr/>
          </p:nvSpPr>
          <p:spPr>
            <a:xfrm>
              <a:off x="8875392" y="3025608"/>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grpSp>
        <p:nvGrpSpPr>
          <p:cNvPr id="4" name="Group 3">
            <a:extLst>
              <a:ext uri="{FF2B5EF4-FFF2-40B4-BE49-F238E27FC236}">
                <a16:creationId xmlns:a16="http://schemas.microsoft.com/office/drawing/2014/main" id="{8FFFCDD3-657C-4FD9-9619-77BC4EDA0D99}"/>
              </a:ext>
            </a:extLst>
          </p:cNvPr>
          <p:cNvGrpSpPr/>
          <p:nvPr/>
        </p:nvGrpSpPr>
        <p:grpSpPr>
          <a:xfrm>
            <a:off x="2448851" y="2554567"/>
            <a:ext cx="4677619" cy="1823237"/>
            <a:chOff x="2448851" y="2554567"/>
            <a:chExt cx="4677619" cy="1823237"/>
          </a:xfrm>
        </p:grpSpPr>
        <p:grpSp>
          <p:nvGrpSpPr>
            <p:cNvPr id="2" name="Group 1">
              <a:extLst>
                <a:ext uri="{FF2B5EF4-FFF2-40B4-BE49-F238E27FC236}">
                  <a16:creationId xmlns:a16="http://schemas.microsoft.com/office/drawing/2014/main" id="{C8B72307-AD87-43F6-896A-65EBEF78E86C}"/>
                </a:ext>
              </a:extLst>
            </p:cNvPr>
            <p:cNvGrpSpPr/>
            <p:nvPr/>
          </p:nvGrpSpPr>
          <p:grpSpPr>
            <a:xfrm>
              <a:off x="2776354" y="3050047"/>
              <a:ext cx="4350116" cy="795764"/>
              <a:chOff x="715122" y="3712977"/>
              <a:chExt cx="6475139" cy="1184493"/>
            </a:xfrm>
          </p:grpSpPr>
          <p:sp>
            <p:nvSpPr>
              <p:cNvPr id="80" name="Rectangle: Rounded Corners 1">
                <a:extLst>
                  <a:ext uri="{FF2B5EF4-FFF2-40B4-BE49-F238E27FC236}">
                    <a16:creationId xmlns:a16="http://schemas.microsoft.com/office/drawing/2014/main" id="{2EDA9755-275C-4709-9117-7800911ECD7B}"/>
                  </a:ext>
                </a:extLst>
              </p:cNvPr>
              <p:cNvSpPr/>
              <p:nvPr/>
            </p:nvSpPr>
            <p:spPr>
              <a:xfrm>
                <a:off x="715122" y="3712977"/>
                <a:ext cx="2366905" cy="1184493"/>
              </a:xfrm>
              <a:prstGeom prst="roundRect">
                <a:avLst>
                  <a:gd name="adj" fmla="val 50000"/>
                </a:avLst>
              </a:prstGeom>
              <a:solidFill>
                <a:srgbClr val="0033CC"/>
              </a:solidFill>
              <a:ln w="6350">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1400" dirty="0">
                    <a:solidFill>
                      <a:schemeClr val="bg1"/>
                    </a:solidFill>
                    <a:latin typeface="SamsungOne 700" panose="020B0803030303020204" pitchFamily="34" charset="0"/>
                    <a:ea typeface="SamsungOne 700" panose="020B0803030303020204" pitchFamily="34" charset="0"/>
                  </a:rPr>
                  <a:t>Medical Service</a:t>
                </a:r>
                <a:r>
                  <a:rPr lang="ko-KR" altLang="en-US" sz="1400" dirty="0">
                    <a:solidFill>
                      <a:schemeClr val="bg1"/>
                    </a:solidFill>
                    <a:latin typeface="SamsungOne 700" panose="020B0803030303020204" pitchFamily="34" charset="0"/>
                  </a:rPr>
                  <a:t> </a:t>
                </a:r>
                <a:r>
                  <a:rPr lang="en-US" altLang="ko-KR" sz="1400" dirty="0">
                    <a:solidFill>
                      <a:schemeClr val="bg1"/>
                    </a:solidFill>
                    <a:latin typeface="SamsungOne 700" panose="020B0803030303020204" pitchFamily="34" charset="0"/>
                    <a:ea typeface="SamsungOne 700" panose="020B0803030303020204" pitchFamily="34" charset="0"/>
                  </a:rPr>
                  <a:t>Providers</a:t>
                </a:r>
                <a:endParaRPr lang="ko-KR" altLang="en-US" sz="1400" dirty="0">
                  <a:solidFill>
                    <a:schemeClr val="bg1"/>
                  </a:solidFill>
                  <a:latin typeface="SamsungOne 700" panose="020B0803030303020204" pitchFamily="34" charset="0"/>
                </a:endParaRPr>
              </a:p>
            </p:txBody>
          </p:sp>
          <p:sp>
            <p:nvSpPr>
              <p:cNvPr id="81" name="Rectangle: Rounded Corners 62">
                <a:extLst>
                  <a:ext uri="{FF2B5EF4-FFF2-40B4-BE49-F238E27FC236}">
                    <a16:creationId xmlns:a16="http://schemas.microsoft.com/office/drawing/2014/main" id="{E5F29994-673E-49DA-866E-A48180F73FFD}"/>
                  </a:ext>
                </a:extLst>
              </p:cNvPr>
              <p:cNvSpPr/>
              <p:nvPr/>
            </p:nvSpPr>
            <p:spPr>
              <a:xfrm>
                <a:off x="4823356" y="3712977"/>
                <a:ext cx="2366905" cy="1184493"/>
              </a:xfrm>
              <a:prstGeom prst="roundRect">
                <a:avLst>
                  <a:gd name="adj" fmla="val 50000"/>
                </a:avLst>
              </a:prstGeom>
              <a:solidFill>
                <a:srgbClr val="00B050"/>
              </a:solidFill>
              <a:ln w="63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1400" dirty="0">
                    <a:solidFill>
                      <a:schemeClr val="bg1"/>
                    </a:solidFill>
                    <a:latin typeface="SamsungOne 700" panose="020B0803030303020204" pitchFamily="34" charset="0"/>
                    <a:ea typeface="SamsungOne 700" panose="020B0803030303020204" pitchFamily="34" charset="0"/>
                  </a:rPr>
                  <a:t>Patients</a:t>
                </a:r>
                <a:endParaRPr lang="ko-KR" altLang="en-US" sz="1400" dirty="0">
                  <a:solidFill>
                    <a:schemeClr val="bg1"/>
                  </a:solidFill>
                  <a:latin typeface="SamsungOne 700" panose="020B0803030303020204" pitchFamily="34" charset="0"/>
                </a:endParaRPr>
              </a:p>
            </p:txBody>
          </p:sp>
          <p:cxnSp>
            <p:nvCxnSpPr>
              <p:cNvPr id="82" name="Straight Arrow Connector 3">
                <a:extLst>
                  <a:ext uri="{FF2B5EF4-FFF2-40B4-BE49-F238E27FC236}">
                    <a16:creationId xmlns:a16="http://schemas.microsoft.com/office/drawing/2014/main" id="{A465A8BC-0770-441E-BD4E-BFF3935BB49D}"/>
                  </a:ext>
                </a:extLst>
              </p:cNvPr>
              <p:cNvCxnSpPr/>
              <p:nvPr/>
            </p:nvCxnSpPr>
            <p:spPr>
              <a:xfrm flipV="1">
                <a:off x="3019104" y="4049105"/>
                <a:ext cx="1872000" cy="1"/>
              </a:xfrm>
              <a:prstGeom prst="straightConnector1">
                <a:avLst/>
              </a:prstGeom>
              <a:ln w="952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83" name="Group 11">
                <a:extLst>
                  <a:ext uri="{FF2B5EF4-FFF2-40B4-BE49-F238E27FC236}">
                    <a16:creationId xmlns:a16="http://schemas.microsoft.com/office/drawing/2014/main" id="{9E7F8960-9CF3-4B36-85CF-033BA8BDB097}"/>
                  </a:ext>
                </a:extLst>
              </p:cNvPr>
              <p:cNvGrpSpPr>
                <a:grpSpLocks/>
              </p:cNvGrpSpPr>
              <p:nvPr/>
            </p:nvGrpSpPr>
            <p:grpSpPr bwMode="auto">
              <a:xfrm>
                <a:off x="3883026" y="3921457"/>
                <a:ext cx="100294" cy="255294"/>
                <a:chOff x="586" y="2655"/>
                <a:chExt cx="204" cy="123"/>
              </a:xfrm>
            </p:grpSpPr>
            <p:sp>
              <p:nvSpPr>
                <p:cNvPr id="84" name="Freeform 12">
                  <a:extLst>
                    <a:ext uri="{FF2B5EF4-FFF2-40B4-BE49-F238E27FC236}">
                      <a16:creationId xmlns:a16="http://schemas.microsoft.com/office/drawing/2014/main" id="{6A8404E9-AEE6-44B4-B36E-B8412DD20F32}"/>
                    </a:ext>
                  </a:extLst>
                </p:cNvPr>
                <p:cNvSpPr>
                  <a:spLocks/>
                </p:cNvSpPr>
                <p:nvPr/>
              </p:nvSpPr>
              <p:spPr bwMode="auto">
                <a:xfrm>
                  <a:off x="602" y="2655"/>
                  <a:ext cx="183" cy="119"/>
                </a:xfrm>
                <a:custGeom>
                  <a:avLst/>
                  <a:gdLst>
                    <a:gd name="T0" fmla="*/ 135 w 183"/>
                    <a:gd name="T1" fmla="*/ 0 h 119"/>
                    <a:gd name="T2" fmla="*/ 0 w 183"/>
                    <a:gd name="T3" fmla="*/ 105 h 119"/>
                    <a:gd name="T4" fmla="*/ 37 w 183"/>
                    <a:gd name="T5" fmla="*/ 119 h 119"/>
                    <a:gd name="T6" fmla="*/ 183 w 183"/>
                    <a:gd name="T7" fmla="*/ 17 h 119"/>
                    <a:gd name="T8" fmla="*/ 135 w 183"/>
                    <a:gd name="T9" fmla="*/ 0 h 1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3" h="119">
                      <a:moveTo>
                        <a:pt x="135" y="0"/>
                      </a:moveTo>
                      <a:lnTo>
                        <a:pt x="0" y="105"/>
                      </a:lnTo>
                      <a:lnTo>
                        <a:pt x="37" y="119"/>
                      </a:lnTo>
                      <a:lnTo>
                        <a:pt x="183" y="17"/>
                      </a:lnTo>
                      <a:lnTo>
                        <a:pt x="135" y="0"/>
                      </a:lnTo>
                      <a:close/>
                    </a:path>
                  </a:pathLst>
                </a:custGeom>
                <a:solidFill>
                  <a:schemeClr val="bg1"/>
                </a:solidFill>
                <a:ln>
                  <a:noFill/>
                </a:ln>
                <a:effectLst/>
                <a:extLst>
                  <a:ext uri="{91240B29-F687-4F45-9708-019B960494DF}">
                    <a14:hiddenLine xmlns:a14="http://schemas.microsoft.com/office/drawing/2010/main" w="9525" cap="flat"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ko-KR" altLang="en-US" sz="1600"/>
                </a:p>
              </p:txBody>
            </p:sp>
            <p:sp>
              <p:nvSpPr>
                <p:cNvPr id="85" name="Line 13">
                  <a:extLst>
                    <a:ext uri="{FF2B5EF4-FFF2-40B4-BE49-F238E27FC236}">
                      <a16:creationId xmlns:a16="http://schemas.microsoft.com/office/drawing/2014/main" id="{F2FDA4EA-58FC-4F8B-9B80-2E3D72F9A4AD}"/>
                    </a:ext>
                  </a:extLst>
                </p:cNvPr>
                <p:cNvSpPr>
                  <a:spLocks noChangeShapeType="1"/>
                </p:cNvSpPr>
                <p:nvPr/>
              </p:nvSpPr>
              <p:spPr bwMode="auto">
                <a:xfrm flipH="1">
                  <a:off x="586" y="2655"/>
                  <a:ext cx="152" cy="110"/>
                </a:xfrm>
                <a:prstGeom prst="line">
                  <a:avLst/>
                </a:prstGeom>
                <a:noFill/>
                <a:ln w="9525">
                  <a:solidFill>
                    <a:schemeClr val="bg1">
                      <a:lumMod val="6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ko-KR" altLang="en-US" sz="1600" dirty="0"/>
                </a:p>
              </p:txBody>
            </p:sp>
            <p:sp>
              <p:nvSpPr>
                <p:cNvPr id="86" name="Line 14">
                  <a:extLst>
                    <a:ext uri="{FF2B5EF4-FFF2-40B4-BE49-F238E27FC236}">
                      <a16:creationId xmlns:a16="http://schemas.microsoft.com/office/drawing/2014/main" id="{770C793D-39D1-4B06-A4A6-7CCCB8D004E1}"/>
                    </a:ext>
                  </a:extLst>
                </p:cNvPr>
                <p:cNvSpPr>
                  <a:spLocks noChangeShapeType="1"/>
                </p:cNvSpPr>
                <p:nvPr/>
              </p:nvSpPr>
              <p:spPr bwMode="auto">
                <a:xfrm flipH="1">
                  <a:off x="638" y="2668"/>
                  <a:ext cx="152" cy="110"/>
                </a:xfrm>
                <a:prstGeom prst="line">
                  <a:avLst/>
                </a:prstGeom>
                <a:noFill/>
                <a:ln w="9525">
                  <a:solidFill>
                    <a:schemeClr val="bg1">
                      <a:lumMod val="6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ko-KR" altLang="en-US" sz="1600"/>
                </a:p>
              </p:txBody>
            </p:sp>
          </p:grpSp>
          <p:cxnSp>
            <p:nvCxnSpPr>
              <p:cNvPr id="91" name="Straight Arrow Connector 74">
                <a:extLst>
                  <a:ext uri="{FF2B5EF4-FFF2-40B4-BE49-F238E27FC236}">
                    <a16:creationId xmlns:a16="http://schemas.microsoft.com/office/drawing/2014/main" id="{CFD1E076-9C23-48D1-A471-00DFBE2BA7E1}"/>
                  </a:ext>
                </a:extLst>
              </p:cNvPr>
              <p:cNvCxnSpPr>
                <a:cxnSpLocks/>
              </p:cNvCxnSpPr>
              <p:nvPr/>
            </p:nvCxnSpPr>
            <p:spPr>
              <a:xfrm flipH="1" flipV="1">
                <a:off x="3019104" y="4624172"/>
                <a:ext cx="1872000" cy="1"/>
              </a:xfrm>
              <a:prstGeom prst="straightConnector1">
                <a:avLst/>
              </a:prstGeom>
              <a:ln w="9525">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87" name="Group 11">
                <a:extLst>
                  <a:ext uri="{FF2B5EF4-FFF2-40B4-BE49-F238E27FC236}">
                    <a16:creationId xmlns:a16="http://schemas.microsoft.com/office/drawing/2014/main" id="{220B170E-CEAC-4949-B827-C70F59E1D1C0}"/>
                  </a:ext>
                </a:extLst>
              </p:cNvPr>
              <p:cNvGrpSpPr>
                <a:grpSpLocks/>
              </p:cNvGrpSpPr>
              <p:nvPr/>
            </p:nvGrpSpPr>
            <p:grpSpPr bwMode="auto">
              <a:xfrm>
                <a:off x="3883026" y="4510015"/>
                <a:ext cx="100294" cy="255294"/>
                <a:chOff x="586" y="2655"/>
                <a:chExt cx="204" cy="123"/>
              </a:xfrm>
            </p:grpSpPr>
            <p:sp>
              <p:nvSpPr>
                <p:cNvPr id="88" name="Freeform 12">
                  <a:extLst>
                    <a:ext uri="{FF2B5EF4-FFF2-40B4-BE49-F238E27FC236}">
                      <a16:creationId xmlns:a16="http://schemas.microsoft.com/office/drawing/2014/main" id="{C888153F-A5A5-430F-B963-C8358748E364}"/>
                    </a:ext>
                  </a:extLst>
                </p:cNvPr>
                <p:cNvSpPr>
                  <a:spLocks/>
                </p:cNvSpPr>
                <p:nvPr/>
              </p:nvSpPr>
              <p:spPr bwMode="auto">
                <a:xfrm>
                  <a:off x="602" y="2655"/>
                  <a:ext cx="183" cy="119"/>
                </a:xfrm>
                <a:custGeom>
                  <a:avLst/>
                  <a:gdLst>
                    <a:gd name="T0" fmla="*/ 135 w 183"/>
                    <a:gd name="T1" fmla="*/ 0 h 119"/>
                    <a:gd name="T2" fmla="*/ 0 w 183"/>
                    <a:gd name="T3" fmla="*/ 105 h 119"/>
                    <a:gd name="T4" fmla="*/ 37 w 183"/>
                    <a:gd name="T5" fmla="*/ 119 h 119"/>
                    <a:gd name="T6" fmla="*/ 183 w 183"/>
                    <a:gd name="T7" fmla="*/ 17 h 119"/>
                    <a:gd name="T8" fmla="*/ 135 w 183"/>
                    <a:gd name="T9" fmla="*/ 0 h 11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83" h="119">
                      <a:moveTo>
                        <a:pt x="135" y="0"/>
                      </a:moveTo>
                      <a:lnTo>
                        <a:pt x="0" y="105"/>
                      </a:lnTo>
                      <a:lnTo>
                        <a:pt x="37" y="119"/>
                      </a:lnTo>
                      <a:lnTo>
                        <a:pt x="183" y="17"/>
                      </a:lnTo>
                      <a:lnTo>
                        <a:pt x="135" y="0"/>
                      </a:lnTo>
                      <a:close/>
                    </a:path>
                  </a:pathLst>
                </a:custGeom>
                <a:solidFill>
                  <a:schemeClr val="bg1"/>
                </a:solidFill>
                <a:ln>
                  <a:noFill/>
                </a:ln>
                <a:effectLst/>
                <a:extLst>
                  <a:ext uri="{91240B29-F687-4F45-9708-019B960494DF}">
                    <a14:hiddenLine xmlns:a14="http://schemas.microsoft.com/office/drawing/2010/main" w="9525" cap="flat" cmpd="sng">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ko-KR" altLang="en-US" sz="1600"/>
                </a:p>
              </p:txBody>
            </p:sp>
            <p:sp>
              <p:nvSpPr>
                <p:cNvPr id="89" name="Line 13">
                  <a:extLst>
                    <a:ext uri="{FF2B5EF4-FFF2-40B4-BE49-F238E27FC236}">
                      <a16:creationId xmlns:a16="http://schemas.microsoft.com/office/drawing/2014/main" id="{94909AB3-AD55-4B7F-B8E8-19F11196A1DB}"/>
                    </a:ext>
                  </a:extLst>
                </p:cNvPr>
                <p:cNvSpPr>
                  <a:spLocks noChangeShapeType="1"/>
                </p:cNvSpPr>
                <p:nvPr/>
              </p:nvSpPr>
              <p:spPr bwMode="auto">
                <a:xfrm flipH="1">
                  <a:off x="586" y="2655"/>
                  <a:ext cx="152" cy="110"/>
                </a:xfrm>
                <a:prstGeom prst="line">
                  <a:avLst/>
                </a:prstGeom>
                <a:noFill/>
                <a:ln w="9525">
                  <a:solidFill>
                    <a:schemeClr val="bg1">
                      <a:lumMod val="6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ko-KR" altLang="en-US" sz="1600"/>
                </a:p>
              </p:txBody>
            </p:sp>
            <p:sp>
              <p:nvSpPr>
                <p:cNvPr id="90" name="Line 14">
                  <a:extLst>
                    <a:ext uri="{FF2B5EF4-FFF2-40B4-BE49-F238E27FC236}">
                      <a16:creationId xmlns:a16="http://schemas.microsoft.com/office/drawing/2014/main" id="{98F28B5C-6846-4EC0-80AC-64FB40F3DDB9}"/>
                    </a:ext>
                  </a:extLst>
                </p:cNvPr>
                <p:cNvSpPr>
                  <a:spLocks noChangeShapeType="1"/>
                </p:cNvSpPr>
                <p:nvPr/>
              </p:nvSpPr>
              <p:spPr bwMode="auto">
                <a:xfrm flipH="1">
                  <a:off x="638" y="2668"/>
                  <a:ext cx="152" cy="110"/>
                </a:xfrm>
                <a:prstGeom prst="line">
                  <a:avLst/>
                </a:prstGeom>
                <a:noFill/>
                <a:ln w="9525">
                  <a:solidFill>
                    <a:schemeClr val="bg1">
                      <a:lumMod val="6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ko-KR" altLang="en-US" sz="1600" dirty="0"/>
                </a:p>
              </p:txBody>
            </p:sp>
          </p:grpSp>
        </p:grpSp>
        <p:sp>
          <p:nvSpPr>
            <p:cNvPr id="3" name="Rectangle 2">
              <a:extLst>
                <a:ext uri="{FF2B5EF4-FFF2-40B4-BE49-F238E27FC236}">
                  <a16:creationId xmlns:a16="http://schemas.microsoft.com/office/drawing/2014/main" id="{6D760ABB-7B2C-497D-9757-94EE6FB40280}"/>
                </a:ext>
              </a:extLst>
            </p:cNvPr>
            <p:cNvSpPr/>
            <p:nvPr/>
          </p:nvSpPr>
          <p:spPr>
            <a:xfrm>
              <a:off x="4366484" y="3338510"/>
              <a:ext cx="1138453" cy="276999"/>
            </a:xfrm>
            <a:prstGeom prst="rect">
              <a:avLst/>
            </a:prstGeom>
          </p:spPr>
          <p:txBody>
            <a:bodyPr wrap="none">
              <a:spAutoFit/>
            </a:bodyPr>
            <a:lstStyle/>
            <a:p>
              <a:pPr algn="ctr"/>
              <a:r>
                <a:rPr lang="en-US" altLang="ko-KR" sz="1200" i="1" dirty="0">
                  <a:solidFill>
                    <a:schemeClr val="tx1">
                      <a:lumMod val="85000"/>
                      <a:lumOff val="15000"/>
                    </a:schemeClr>
                  </a:solidFill>
                  <a:latin typeface="SamsungOne 400" panose="020B0503030303020204" pitchFamily="34" charset="0"/>
                  <a:ea typeface="SamsungOne 400" panose="020B0503030303020204" pitchFamily="34" charset="0"/>
                </a:rPr>
                <a:t>Disconnected</a:t>
              </a:r>
              <a:endParaRPr lang="ko-KR" altLang="en-US" sz="1200" i="1" dirty="0"/>
            </a:p>
          </p:txBody>
        </p:sp>
        <p:sp>
          <p:nvSpPr>
            <p:cNvPr id="56" name="Rectangle 55">
              <a:extLst>
                <a:ext uri="{FF2B5EF4-FFF2-40B4-BE49-F238E27FC236}">
                  <a16:creationId xmlns:a16="http://schemas.microsoft.com/office/drawing/2014/main" id="{7BBF8A77-0662-459B-847E-BCD2E05C1143}"/>
                </a:ext>
              </a:extLst>
            </p:cNvPr>
            <p:cNvSpPr/>
            <p:nvPr/>
          </p:nvSpPr>
          <p:spPr>
            <a:xfrm>
              <a:off x="4861111" y="2554567"/>
              <a:ext cx="1909497" cy="461665"/>
            </a:xfrm>
            <a:prstGeom prst="rect">
              <a:avLst/>
            </a:prstGeom>
          </p:spPr>
          <p:txBody>
            <a:bodyPr wrap="none">
              <a:spAutoFit/>
            </a:bodyPr>
            <a:lstStyle/>
            <a:p>
              <a:pPr algn="ct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Medical service providers</a:t>
              </a:r>
              <a:b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cannot find patients</a:t>
              </a:r>
              <a:endParaRPr lang="ko-KR" altLang="en-US" sz="1200" dirty="0"/>
            </a:p>
          </p:txBody>
        </p:sp>
        <p:sp>
          <p:nvSpPr>
            <p:cNvPr id="57" name="Rectangle 56">
              <a:extLst>
                <a:ext uri="{FF2B5EF4-FFF2-40B4-BE49-F238E27FC236}">
                  <a16:creationId xmlns:a16="http://schemas.microsoft.com/office/drawing/2014/main" id="{E358EC76-CE0C-4D9C-99A1-12E1D58458A9}"/>
                </a:ext>
              </a:extLst>
            </p:cNvPr>
            <p:cNvSpPr/>
            <p:nvPr/>
          </p:nvSpPr>
          <p:spPr>
            <a:xfrm>
              <a:off x="2448851" y="3916139"/>
              <a:ext cx="3087489" cy="461665"/>
            </a:xfrm>
            <a:prstGeom prst="rect">
              <a:avLst/>
            </a:prstGeom>
          </p:spPr>
          <p:txBody>
            <a:bodyPr wrap="square">
              <a:spAutoFit/>
            </a:bodyPr>
            <a:lstStyle/>
            <a:p>
              <a:pPr algn="ct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Patients do not know</a:t>
              </a:r>
              <a:b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how to reach out </a:t>
              </a:r>
              <a:r>
                <a:rPr lang="en-US" altLang="ko-KR" sz="1200">
                  <a:solidFill>
                    <a:schemeClr val="tx1">
                      <a:lumMod val="85000"/>
                      <a:lumOff val="15000"/>
                    </a:schemeClr>
                  </a:solidFill>
                  <a:latin typeface="SamsungOne 400" panose="020B0503030303020204" pitchFamily="34" charset="0"/>
                  <a:ea typeface="SamsungOne 400" panose="020B0503030303020204" pitchFamily="34" charset="0"/>
                </a:rPr>
                <a:t>to service </a:t>
              </a: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providers</a:t>
              </a:r>
              <a:endParaRPr lang="ko-KR" altLang="en-US" sz="1200" dirty="0"/>
            </a:p>
          </p:txBody>
        </p:sp>
      </p:grpSp>
    </p:spTree>
    <p:extLst>
      <p:ext uri="{BB962C8B-B14F-4D97-AF65-F5344CB8AC3E}">
        <p14:creationId xmlns:p14="http://schemas.microsoft.com/office/powerpoint/2010/main" val="2224663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직사각형 37">
            <a:extLst>
              <a:ext uri="{FF2B5EF4-FFF2-40B4-BE49-F238E27FC236}">
                <a16:creationId xmlns:a16="http://schemas.microsoft.com/office/drawing/2014/main" id="{6F12B21F-9E18-4F76-B87E-938B3D9F074B}"/>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9" name="그룹 38">
            <a:extLst>
              <a:ext uri="{FF2B5EF4-FFF2-40B4-BE49-F238E27FC236}">
                <a16:creationId xmlns:a16="http://schemas.microsoft.com/office/drawing/2014/main" id="{42F15A11-F219-4216-96FE-E47EBFD4B7D1}"/>
              </a:ext>
            </a:extLst>
          </p:cNvPr>
          <p:cNvGrpSpPr/>
          <p:nvPr/>
        </p:nvGrpSpPr>
        <p:grpSpPr>
          <a:xfrm>
            <a:off x="558800" y="2232686"/>
            <a:ext cx="8785225" cy="215444"/>
            <a:chOff x="1027113" y="2045625"/>
            <a:chExt cx="8785225" cy="215444"/>
          </a:xfrm>
        </p:grpSpPr>
        <p:sp>
          <p:nvSpPr>
            <p:cNvPr id="40" name="직사각형 39">
              <a:extLst>
                <a:ext uri="{FF2B5EF4-FFF2-40B4-BE49-F238E27FC236}">
                  <a16:creationId xmlns:a16="http://schemas.microsoft.com/office/drawing/2014/main" id="{F8835F9F-97BC-42B6-9F57-5F6FFD426843}"/>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41" name="직사각형 40">
              <a:extLst>
                <a:ext uri="{FF2B5EF4-FFF2-40B4-BE49-F238E27FC236}">
                  <a16:creationId xmlns:a16="http://schemas.microsoft.com/office/drawing/2014/main" id="{716D2883-5620-4B1B-89F6-9C99BE68FD97}"/>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Interview (Patients):</a:t>
              </a:r>
            </a:p>
          </p:txBody>
        </p:sp>
      </p:grpSp>
      <p:sp>
        <p:nvSpPr>
          <p:cNvPr id="36" name="직사각형 29">
            <a:extLst>
              <a:ext uri="{FF2B5EF4-FFF2-40B4-BE49-F238E27FC236}">
                <a16:creationId xmlns:a16="http://schemas.microsoft.com/office/drawing/2014/main" id="{E3A89F4C-9881-4401-A63C-169DC1AF8C41}"/>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5" name="Group 4">
            <a:extLst>
              <a:ext uri="{FF2B5EF4-FFF2-40B4-BE49-F238E27FC236}">
                <a16:creationId xmlns:a16="http://schemas.microsoft.com/office/drawing/2014/main" id="{FC23283A-B328-409D-A295-BCB5D5650BBF}"/>
              </a:ext>
            </a:extLst>
          </p:cNvPr>
          <p:cNvGrpSpPr/>
          <p:nvPr/>
        </p:nvGrpSpPr>
        <p:grpSpPr>
          <a:xfrm>
            <a:off x="7582442" y="2232686"/>
            <a:ext cx="1761583" cy="1143902"/>
            <a:chOff x="7582442" y="2232686"/>
            <a:chExt cx="1761583" cy="1143902"/>
          </a:xfrm>
        </p:grpSpPr>
        <p:sp>
          <p:nvSpPr>
            <p:cNvPr id="46" name="Freeform 5">
              <a:extLst>
                <a:ext uri="{FF2B5EF4-FFF2-40B4-BE49-F238E27FC236}">
                  <a16:creationId xmlns:a16="http://schemas.microsoft.com/office/drawing/2014/main" id="{6E6E5EB5-9A4E-49F3-9621-E57685688E94}"/>
                </a:ext>
              </a:extLst>
            </p:cNvPr>
            <p:cNvSpPr>
              <a:spLocks noChangeAspect="1"/>
            </p:cNvSpPr>
            <p:nvPr/>
          </p:nvSpPr>
          <p:spPr bwMode="auto">
            <a:xfrm>
              <a:off x="7582442" y="2232686"/>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7" name="Freeform 5">
              <a:extLst>
                <a:ext uri="{FF2B5EF4-FFF2-40B4-BE49-F238E27FC236}">
                  <a16:creationId xmlns:a16="http://schemas.microsoft.com/office/drawing/2014/main" id="{150C9562-3FEF-46BA-A2D1-BB196164F32D}"/>
                </a:ext>
              </a:extLst>
            </p:cNvPr>
            <p:cNvSpPr>
              <a:spLocks noChangeAspect="1"/>
            </p:cNvSpPr>
            <p:nvPr/>
          </p:nvSpPr>
          <p:spPr bwMode="auto">
            <a:xfrm>
              <a:off x="8187012" y="2232686"/>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8" name="Freeform 5">
              <a:extLst>
                <a:ext uri="{FF2B5EF4-FFF2-40B4-BE49-F238E27FC236}">
                  <a16:creationId xmlns:a16="http://schemas.microsoft.com/office/drawing/2014/main" id="{F13B78BD-5803-4B3E-B84F-EAD503E0FC83}"/>
                </a:ext>
              </a:extLst>
            </p:cNvPr>
            <p:cNvSpPr>
              <a:spLocks noChangeAspect="1"/>
            </p:cNvSpPr>
            <p:nvPr/>
          </p:nvSpPr>
          <p:spPr bwMode="auto">
            <a:xfrm>
              <a:off x="8791582" y="2232686"/>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9" name="Freeform 5">
              <a:extLst>
                <a:ext uri="{FF2B5EF4-FFF2-40B4-BE49-F238E27FC236}">
                  <a16:creationId xmlns:a16="http://schemas.microsoft.com/office/drawing/2014/main" id="{497CDBAE-30E2-4CB0-B3C5-2F09CD817C47}"/>
                </a:ext>
              </a:extLst>
            </p:cNvPr>
            <p:cNvSpPr>
              <a:spLocks noChangeAspect="1"/>
            </p:cNvSpPr>
            <p:nvPr/>
          </p:nvSpPr>
          <p:spPr bwMode="auto">
            <a:xfrm>
              <a:off x="7884727" y="2748948"/>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50" name="Freeform 5">
              <a:extLst>
                <a:ext uri="{FF2B5EF4-FFF2-40B4-BE49-F238E27FC236}">
                  <a16:creationId xmlns:a16="http://schemas.microsoft.com/office/drawing/2014/main" id="{C6F42B59-F489-4390-AB49-83A8E34C0D83}"/>
                </a:ext>
              </a:extLst>
            </p:cNvPr>
            <p:cNvSpPr>
              <a:spLocks noChangeAspect="1"/>
            </p:cNvSpPr>
            <p:nvPr/>
          </p:nvSpPr>
          <p:spPr bwMode="auto">
            <a:xfrm>
              <a:off x="8483936" y="2748948"/>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51" name="TextBox 50">
              <a:extLst>
                <a:ext uri="{FF2B5EF4-FFF2-40B4-BE49-F238E27FC236}">
                  <a16:creationId xmlns:a16="http://schemas.microsoft.com/office/drawing/2014/main" id="{1A504AFF-9023-4757-9113-F6A91235095A}"/>
                </a:ext>
              </a:extLst>
            </p:cNvPr>
            <p:cNvSpPr txBox="1"/>
            <p:nvPr/>
          </p:nvSpPr>
          <p:spPr>
            <a:xfrm>
              <a:off x="7608632" y="2440332"/>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Define</a:t>
              </a:r>
            </a:p>
          </p:txBody>
        </p:sp>
        <p:sp>
          <p:nvSpPr>
            <p:cNvPr id="52" name="TextBox 51">
              <a:extLst>
                <a:ext uri="{FF2B5EF4-FFF2-40B4-BE49-F238E27FC236}">
                  <a16:creationId xmlns:a16="http://schemas.microsoft.com/office/drawing/2014/main" id="{7575BEEF-CCE6-4030-B6B0-636E2AA2CE2D}"/>
                </a:ext>
              </a:extLst>
            </p:cNvPr>
            <p:cNvSpPr txBox="1"/>
            <p:nvPr/>
          </p:nvSpPr>
          <p:spPr>
            <a:xfrm>
              <a:off x="7883628" y="2953360"/>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53" name="TextBox 52">
              <a:extLst>
                <a:ext uri="{FF2B5EF4-FFF2-40B4-BE49-F238E27FC236}">
                  <a16:creationId xmlns:a16="http://schemas.microsoft.com/office/drawing/2014/main" id="{11BBB934-16AE-452A-AFAC-BAEB4D55C613}"/>
                </a:ext>
              </a:extLst>
            </p:cNvPr>
            <p:cNvSpPr txBox="1"/>
            <p:nvPr/>
          </p:nvSpPr>
          <p:spPr>
            <a:xfrm>
              <a:off x="8154469" y="2440332"/>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Discover</a:t>
              </a:r>
              <a:endParaRPr lang="en-US" altLang="ko-KR" dirty="0"/>
            </a:p>
          </p:txBody>
        </p:sp>
        <p:sp>
          <p:nvSpPr>
            <p:cNvPr id="54" name="TextBox 53">
              <a:extLst>
                <a:ext uri="{FF2B5EF4-FFF2-40B4-BE49-F238E27FC236}">
                  <a16:creationId xmlns:a16="http://schemas.microsoft.com/office/drawing/2014/main" id="{E2C33451-5F48-446A-9BFC-656CEEFD157C}"/>
                </a:ext>
              </a:extLst>
            </p:cNvPr>
            <p:cNvSpPr txBox="1"/>
            <p:nvPr/>
          </p:nvSpPr>
          <p:spPr>
            <a:xfrm>
              <a:off x="8434427" y="2878102"/>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Ideate&amp;</a:t>
              </a:r>
              <a:br>
                <a:rPr lang="en-US" altLang="ko-KR" sz="900" b="0" spc="-40" dirty="0">
                  <a:solidFill>
                    <a:schemeClr val="tx1">
                      <a:lumMod val="50000"/>
                      <a:lumOff val="50000"/>
                    </a:schemeClr>
                  </a:solidFill>
                </a:rPr>
              </a:br>
              <a:r>
                <a:rPr lang="en-US" altLang="ko-KR" sz="900" b="0" spc="-40" dirty="0">
                  <a:solidFill>
                    <a:schemeClr val="tx1">
                      <a:lumMod val="50000"/>
                      <a:lumOff val="50000"/>
                    </a:schemeClr>
                  </a:solidFill>
                </a:rPr>
                <a:t>Prototype</a:t>
              </a:r>
            </a:p>
          </p:txBody>
        </p:sp>
        <p:sp>
          <p:nvSpPr>
            <p:cNvPr id="55" name="TextBox 54">
              <a:extLst>
                <a:ext uri="{FF2B5EF4-FFF2-40B4-BE49-F238E27FC236}">
                  <a16:creationId xmlns:a16="http://schemas.microsoft.com/office/drawing/2014/main" id="{BAEB71F6-11E7-4442-A457-DF27E57D58CF}"/>
                </a:ext>
              </a:extLst>
            </p:cNvPr>
            <p:cNvSpPr txBox="1"/>
            <p:nvPr/>
          </p:nvSpPr>
          <p:spPr>
            <a:xfrm>
              <a:off x="8875392" y="2440332"/>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sp>
        <p:nvSpPr>
          <p:cNvPr id="43" name="직사각형 17">
            <a:extLst>
              <a:ext uri="{FF2B5EF4-FFF2-40B4-BE49-F238E27FC236}">
                <a16:creationId xmlns:a16="http://schemas.microsoft.com/office/drawing/2014/main" id="{EE3A4FA9-64CE-4F1F-95F4-C29608CBDD3A}"/>
              </a:ext>
            </a:extLst>
          </p:cNvPr>
          <p:cNvSpPr/>
          <p:nvPr/>
        </p:nvSpPr>
        <p:spPr>
          <a:xfrm>
            <a:off x="703262" y="2565400"/>
            <a:ext cx="4802594" cy="11456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 am blind in one eye. I should visit Hue city which is far away from here if I want to get a diagnose. </a:t>
            </a: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If ocular problem can be diagnosed at commune health center level, local community residents, especially elder people, will be far more benefitted than now</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t>
            </a:r>
          </a:p>
        </p:txBody>
      </p:sp>
      <p:sp>
        <p:nvSpPr>
          <p:cNvPr id="34" name="직사각형 17">
            <a:extLst>
              <a:ext uri="{FF2B5EF4-FFF2-40B4-BE49-F238E27FC236}">
                <a16:creationId xmlns:a16="http://schemas.microsoft.com/office/drawing/2014/main" id="{F827D2DE-EB4F-43C6-AFB8-1814C5F461B1}"/>
              </a:ext>
            </a:extLst>
          </p:cNvPr>
          <p:cNvSpPr/>
          <p:nvPr/>
        </p:nvSpPr>
        <p:spPr>
          <a:xfrm>
            <a:off x="703262" y="3825420"/>
            <a:ext cx="5679855" cy="11456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 went to commune health center because I lose visual acuity gradually. I transferred twice from commune health center to local clinic, and from the clinic to provincial </a:t>
            </a: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hospital because they had no ophthalmoscope to diagnose.</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If proper diagnostic devices are equipped at commune health center level, It would be much better to provide health care service.”</a:t>
            </a:r>
          </a:p>
        </p:txBody>
      </p:sp>
      <p:grpSp>
        <p:nvGrpSpPr>
          <p:cNvPr id="14" name="Group 13">
            <a:extLst>
              <a:ext uri="{FF2B5EF4-FFF2-40B4-BE49-F238E27FC236}">
                <a16:creationId xmlns:a16="http://schemas.microsoft.com/office/drawing/2014/main" id="{20939B1B-F3EE-4491-8935-9D4F9AAB0DBB}"/>
              </a:ext>
            </a:extLst>
          </p:cNvPr>
          <p:cNvGrpSpPr/>
          <p:nvPr/>
        </p:nvGrpSpPr>
        <p:grpSpPr>
          <a:xfrm>
            <a:off x="5552622" y="2681040"/>
            <a:ext cx="2278736" cy="914400"/>
            <a:chOff x="7056169" y="4340433"/>
            <a:chExt cx="2278736" cy="914400"/>
          </a:xfrm>
        </p:grpSpPr>
        <p:sp>
          <p:nvSpPr>
            <p:cNvPr id="42" name="Rectangle 41">
              <a:extLst>
                <a:ext uri="{FF2B5EF4-FFF2-40B4-BE49-F238E27FC236}">
                  <a16:creationId xmlns:a16="http://schemas.microsoft.com/office/drawing/2014/main" id="{E1B97F23-7F43-4D35-B832-33C18B9BDA9C}"/>
                </a:ext>
              </a:extLst>
            </p:cNvPr>
            <p:cNvSpPr/>
            <p:nvPr/>
          </p:nvSpPr>
          <p:spPr>
            <a:xfrm>
              <a:off x="7886204" y="4524411"/>
              <a:ext cx="1448701" cy="5303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1400" dirty="0">
                  <a:solidFill>
                    <a:srgbClr val="1428A0"/>
                  </a:solidFill>
                </a:rPr>
                <a:t>Ms. N (Age: 70, not a patient)</a:t>
              </a:r>
              <a:endParaRPr lang="ko-KR" altLang="en-US" sz="1400" dirty="0">
                <a:solidFill>
                  <a:srgbClr val="1428A0"/>
                </a:solidFill>
              </a:endParaRPr>
            </a:p>
          </p:txBody>
        </p:sp>
        <p:pic>
          <p:nvPicPr>
            <p:cNvPr id="4" name="Graphic 3" descr="Female Profile">
              <a:extLst>
                <a:ext uri="{FF2B5EF4-FFF2-40B4-BE49-F238E27FC236}">
                  <a16:creationId xmlns:a16="http://schemas.microsoft.com/office/drawing/2014/main" id="{79F32C36-ED94-424B-82B2-E75702A55F57}"/>
                </a:ext>
              </a:extLst>
            </p:cNvPr>
            <p:cNvPicPr>
              <a:picLocks noChangeAspect="1"/>
            </p:cNvPicPr>
            <p:nvPr/>
          </p:nvPicPr>
          <p:blipFill>
            <a:blip r:embed="rId3"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7056169" y="4340433"/>
              <a:ext cx="914400" cy="914400"/>
            </a:xfrm>
            <a:prstGeom prst="rect">
              <a:avLst/>
            </a:prstGeom>
          </p:spPr>
        </p:pic>
      </p:grpSp>
      <p:grpSp>
        <p:nvGrpSpPr>
          <p:cNvPr id="15" name="Group 14">
            <a:extLst>
              <a:ext uri="{FF2B5EF4-FFF2-40B4-BE49-F238E27FC236}">
                <a16:creationId xmlns:a16="http://schemas.microsoft.com/office/drawing/2014/main" id="{2AE1C25B-2765-49C6-A783-AEFED4EB23BD}"/>
              </a:ext>
            </a:extLst>
          </p:cNvPr>
          <p:cNvGrpSpPr/>
          <p:nvPr/>
        </p:nvGrpSpPr>
        <p:grpSpPr>
          <a:xfrm>
            <a:off x="5661274" y="5227915"/>
            <a:ext cx="3248665" cy="914400"/>
            <a:chOff x="7056169" y="5968179"/>
            <a:chExt cx="3248665" cy="914400"/>
          </a:xfrm>
        </p:grpSpPr>
        <p:sp>
          <p:nvSpPr>
            <p:cNvPr id="58" name="Rectangle 57">
              <a:extLst>
                <a:ext uri="{FF2B5EF4-FFF2-40B4-BE49-F238E27FC236}">
                  <a16:creationId xmlns:a16="http://schemas.microsoft.com/office/drawing/2014/main" id="{A0A1D7C3-63B1-46E3-A704-9B8677B1A8AB}"/>
                </a:ext>
              </a:extLst>
            </p:cNvPr>
            <p:cNvSpPr/>
            <p:nvPr/>
          </p:nvSpPr>
          <p:spPr>
            <a:xfrm>
              <a:off x="7917141" y="6160196"/>
              <a:ext cx="2387693" cy="5303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1400" dirty="0">
                  <a:solidFill>
                    <a:srgbClr val="1428A0"/>
                  </a:solidFill>
                </a:rPr>
                <a:t>Mr. N (Age: 66, not a patient)</a:t>
              </a:r>
              <a:endParaRPr lang="ko-KR" altLang="en-US" sz="1400" dirty="0">
                <a:solidFill>
                  <a:srgbClr val="1428A0"/>
                </a:solidFill>
              </a:endParaRPr>
            </a:p>
          </p:txBody>
        </p:sp>
        <p:pic>
          <p:nvPicPr>
            <p:cNvPr id="66" name="Graphic 65" descr="Male profile">
              <a:extLst>
                <a:ext uri="{FF2B5EF4-FFF2-40B4-BE49-F238E27FC236}">
                  <a16:creationId xmlns:a16="http://schemas.microsoft.com/office/drawing/2014/main" id="{D2377F39-6297-403E-9AC3-A8A2F7400887}"/>
                </a:ext>
              </a:extLst>
            </p:cNvPr>
            <p:cNvPicPr>
              <a:picLocks noChangeAspect="1"/>
            </p:cNvPicPr>
            <p:nvPr/>
          </p:nvPicPr>
          <p:blipFill>
            <a:blip r:embed="rId5" cstate="hqprint">
              <a:extLst>
                <a:ext uri="{28A0092B-C50C-407E-A947-70E740481C1C}">
                  <a14:useLocalDpi xmlns:a14="http://schemas.microsoft.com/office/drawing/2010/main" val="0"/>
                </a:ext>
                <a:ext uri="{96DAC541-7B7A-43D3-8B79-37D633B846F1}">
                  <asvg:svgBlip xmlns="" xmlns:asvg="http://schemas.microsoft.com/office/drawing/2016/SVG/main" r:embed="rId6"/>
                </a:ext>
              </a:extLst>
            </a:blip>
            <a:stretch>
              <a:fillRect/>
            </a:stretch>
          </p:blipFill>
          <p:spPr>
            <a:xfrm>
              <a:off x="7056169" y="5968179"/>
              <a:ext cx="914400" cy="914400"/>
            </a:xfrm>
            <a:prstGeom prst="rect">
              <a:avLst/>
            </a:prstGeom>
          </p:spPr>
        </p:pic>
      </p:grpSp>
      <p:grpSp>
        <p:nvGrpSpPr>
          <p:cNvPr id="10" name="Group 9">
            <a:extLst>
              <a:ext uri="{FF2B5EF4-FFF2-40B4-BE49-F238E27FC236}">
                <a16:creationId xmlns:a16="http://schemas.microsoft.com/office/drawing/2014/main" id="{4F4F3C33-AAE4-4770-A991-A9E420216C55}"/>
              </a:ext>
            </a:extLst>
          </p:cNvPr>
          <p:cNvGrpSpPr/>
          <p:nvPr/>
        </p:nvGrpSpPr>
        <p:grpSpPr>
          <a:xfrm>
            <a:off x="6166939" y="3941060"/>
            <a:ext cx="3177086" cy="914400"/>
            <a:chOff x="816456" y="4698553"/>
            <a:chExt cx="3177086" cy="914400"/>
          </a:xfrm>
        </p:grpSpPr>
        <p:sp>
          <p:nvSpPr>
            <p:cNvPr id="62" name="Rectangle 61">
              <a:extLst>
                <a:ext uri="{FF2B5EF4-FFF2-40B4-BE49-F238E27FC236}">
                  <a16:creationId xmlns:a16="http://schemas.microsoft.com/office/drawing/2014/main" id="{859ACBA2-A85E-47A4-967A-37C977B1F9D7}"/>
                </a:ext>
              </a:extLst>
            </p:cNvPr>
            <p:cNvSpPr/>
            <p:nvPr/>
          </p:nvSpPr>
          <p:spPr>
            <a:xfrm>
              <a:off x="1646490" y="4890570"/>
              <a:ext cx="2347052" cy="5303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1400" dirty="0">
                  <a:solidFill>
                    <a:srgbClr val="1428A0"/>
                  </a:solidFill>
                </a:rPr>
                <a:t>Mrs. G (Age: 65, Anomalies</a:t>
              </a:r>
              <a:br>
                <a:rPr lang="en-US" altLang="ko-KR" sz="1400" dirty="0">
                  <a:solidFill>
                    <a:srgbClr val="1428A0"/>
                  </a:solidFill>
                </a:rPr>
              </a:br>
              <a:r>
                <a:rPr lang="en-US" altLang="ko-KR" sz="1400" dirty="0">
                  <a:solidFill>
                    <a:srgbClr val="1428A0"/>
                  </a:solidFill>
                </a:rPr>
                <a:t>of refraction)</a:t>
              </a:r>
              <a:endParaRPr lang="ko-KR" altLang="en-US" sz="1400" dirty="0">
                <a:solidFill>
                  <a:srgbClr val="1428A0"/>
                </a:solidFill>
              </a:endParaRPr>
            </a:p>
          </p:txBody>
        </p:sp>
        <p:pic>
          <p:nvPicPr>
            <p:cNvPr id="67" name="Graphic 66" descr="Female Profile">
              <a:extLst>
                <a:ext uri="{FF2B5EF4-FFF2-40B4-BE49-F238E27FC236}">
                  <a16:creationId xmlns:a16="http://schemas.microsoft.com/office/drawing/2014/main" id="{62F6F142-4FE1-4A53-98A7-74CC4CAF0812}"/>
                </a:ext>
              </a:extLst>
            </p:cNvPr>
            <p:cNvPicPr>
              <a:picLocks noChangeAspect="1"/>
            </p:cNvPicPr>
            <p:nvPr/>
          </p:nvPicPr>
          <p:blipFill>
            <a:blip r:embed="rId3"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816456" y="4698553"/>
              <a:ext cx="914400" cy="914400"/>
            </a:xfrm>
            <a:prstGeom prst="rect">
              <a:avLst/>
            </a:prstGeom>
          </p:spPr>
        </p:pic>
      </p:grpSp>
      <p:sp>
        <p:nvSpPr>
          <p:cNvPr id="69" name="직사각형 17">
            <a:extLst>
              <a:ext uri="{FF2B5EF4-FFF2-40B4-BE49-F238E27FC236}">
                <a16:creationId xmlns:a16="http://schemas.microsoft.com/office/drawing/2014/main" id="{93AC1D7A-1FC6-4BA3-BFF2-12E87365CADE}"/>
              </a:ext>
            </a:extLst>
          </p:cNvPr>
          <p:cNvSpPr/>
          <p:nvPr/>
        </p:nvSpPr>
        <p:spPr>
          <a:xfrm>
            <a:off x="703261" y="5112275"/>
            <a:ext cx="4984351" cy="11456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 was diagnosed with cataract at Quảng Trị Provincial Hospital, and did not take the surgery yet. When I first went to commune health center, they barely helped me. </a:t>
            </a: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Once ophthalmoscope is equipped, chronic ocular diseases will be found and treated earlier than now</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t>
            </a:r>
          </a:p>
        </p:txBody>
      </p:sp>
    </p:spTree>
    <p:extLst>
      <p:ext uri="{BB962C8B-B14F-4D97-AF65-F5344CB8AC3E}">
        <p14:creationId xmlns:p14="http://schemas.microsoft.com/office/powerpoint/2010/main" val="12543667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직사각형 37">
            <a:extLst>
              <a:ext uri="{FF2B5EF4-FFF2-40B4-BE49-F238E27FC236}">
                <a16:creationId xmlns:a16="http://schemas.microsoft.com/office/drawing/2014/main" id="{6F12B21F-9E18-4F76-B87E-938B3D9F074B}"/>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9" name="그룹 38">
            <a:extLst>
              <a:ext uri="{FF2B5EF4-FFF2-40B4-BE49-F238E27FC236}">
                <a16:creationId xmlns:a16="http://schemas.microsoft.com/office/drawing/2014/main" id="{42F15A11-F219-4216-96FE-E47EBFD4B7D1}"/>
              </a:ext>
            </a:extLst>
          </p:cNvPr>
          <p:cNvGrpSpPr/>
          <p:nvPr/>
        </p:nvGrpSpPr>
        <p:grpSpPr>
          <a:xfrm>
            <a:off x="558800" y="2232686"/>
            <a:ext cx="8785225" cy="215444"/>
            <a:chOff x="1027113" y="2045625"/>
            <a:chExt cx="8785225" cy="215444"/>
          </a:xfrm>
        </p:grpSpPr>
        <p:sp>
          <p:nvSpPr>
            <p:cNvPr id="40" name="직사각형 39">
              <a:extLst>
                <a:ext uri="{FF2B5EF4-FFF2-40B4-BE49-F238E27FC236}">
                  <a16:creationId xmlns:a16="http://schemas.microsoft.com/office/drawing/2014/main" id="{F8835F9F-97BC-42B6-9F57-5F6FFD426843}"/>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41" name="직사각형 40">
              <a:extLst>
                <a:ext uri="{FF2B5EF4-FFF2-40B4-BE49-F238E27FC236}">
                  <a16:creationId xmlns:a16="http://schemas.microsoft.com/office/drawing/2014/main" id="{716D2883-5620-4B1B-89F6-9C99BE68FD97}"/>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Interview (Medical Professionals):</a:t>
              </a:r>
            </a:p>
          </p:txBody>
        </p:sp>
      </p:grpSp>
      <p:sp>
        <p:nvSpPr>
          <p:cNvPr id="36" name="직사각형 29">
            <a:extLst>
              <a:ext uri="{FF2B5EF4-FFF2-40B4-BE49-F238E27FC236}">
                <a16:creationId xmlns:a16="http://schemas.microsoft.com/office/drawing/2014/main" id="{E3A89F4C-9881-4401-A63C-169DC1AF8C41}"/>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5" name="Group 4">
            <a:extLst>
              <a:ext uri="{FF2B5EF4-FFF2-40B4-BE49-F238E27FC236}">
                <a16:creationId xmlns:a16="http://schemas.microsoft.com/office/drawing/2014/main" id="{FC23283A-B328-409D-A295-BCB5D5650BBF}"/>
              </a:ext>
            </a:extLst>
          </p:cNvPr>
          <p:cNvGrpSpPr/>
          <p:nvPr/>
        </p:nvGrpSpPr>
        <p:grpSpPr>
          <a:xfrm>
            <a:off x="7582442" y="2232686"/>
            <a:ext cx="1761583" cy="1143902"/>
            <a:chOff x="7582442" y="2232686"/>
            <a:chExt cx="1761583" cy="1143902"/>
          </a:xfrm>
        </p:grpSpPr>
        <p:sp>
          <p:nvSpPr>
            <p:cNvPr id="46" name="Freeform 5">
              <a:extLst>
                <a:ext uri="{FF2B5EF4-FFF2-40B4-BE49-F238E27FC236}">
                  <a16:creationId xmlns:a16="http://schemas.microsoft.com/office/drawing/2014/main" id="{6E6E5EB5-9A4E-49F3-9621-E57685688E94}"/>
                </a:ext>
              </a:extLst>
            </p:cNvPr>
            <p:cNvSpPr>
              <a:spLocks noChangeAspect="1"/>
            </p:cNvSpPr>
            <p:nvPr/>
          </p:nvSpPr>
          <p:spPr bwMode="auto">
            <a:xfrm>
              <a:off x="7582442" y="2232686"/>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7" name="Freeform 5">
              <a:extLst>
                <a:ext uri="{FF2B5EF4-FFF2-40B4-BE49-F238E27FC236}">
                  <a16:creationId xmlns:a16="http://schemas.microsoft.com/office/drawing/2014/main" id="{150C9562-3FEF-46BA-A2D1-BB196164F32D}"/>
                </a:ext>
              </a:extLst>
            </p:cNvPr>
            <p:cNvSpPr>
              <a:spLocks noChangeAspect="1"/>
            </p:cNvSpPr>
            <p:nvPr/>
          </p:nvSpPr>
          <p:spPr bwMode="auto">
            <a:xfrm>
              <a:off x="8187012" y="2232686"/>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8" name="Freeform 5">
              <a:extLst>
                <a:ext uri="{FF2B5EF4-FFF2-40B4-BE49-F238E27FC236}">
                  <a16:creationId xmlns:a16="http://schemas.microsoft.com/office/drawing/2014/main" id="{F13B78BD-5803-4B3E-B84F-EAD503E0FC83}"/>
                </a:ext>
              </a:extLst>
            </p:cNvPr>
            <p:cNvSpPr>
              <a:spLocks noChangeAspect="1"/>
            </p:cNvSpPr>
            <p:nvPr/>
          </p:nvSpPr>
          <p:spPr bwMode="auto">
            <a:xfrm>
              <a:off x="8791582" y="2232686"/>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9" name="Freeform 5">
              <a:extLst>
                <a:ext uri="{FF2B5EF4-FFF2-40B4-BE49-F238E27FC236}">
                  <a16:creationId xmlns:a16="http://schemas.microsoft.com/office/drawing/2014/main" id="{497CDBAE-30E2-4CB0-B3C5-2F09CD817C47}"/>
                </a:ext>
              </a:extLst>
            </p:cNvPr>
            <p:cNvSpPr>
              <a:spLocks noChangeAspect="1"/>
            </p:cNvSpPr>
            <p:nvPr/>
          </p:nvSpPr>
          <p:spPr bwMode="auto">
            <a:xfrm>
              <a:off x="7884727" y="2748948"/>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50" name="Freeform 5">
              <a:extLst>
                <a:ext uri="{FF2B5EF4-FFF2-40B4-BE49-F238E27FC236}">
                  <a16:creationId xmlns:a16="http://schemas.microsoft.com/office/drawing/2014/main" id="{C6F42B59-F489-4390-AB49-83A8E34C0D83}"/>
                </a:ext>
              </a:extLst>
            </p:cNvPr>
            <p:cNvSpPr>
              <a:spLocks noChangeAspect="1"/>
            </p:cNvSpPr>
            <p:nvPr/>
          </p:nvSpPr>
          <p:spPr bwMode="auto">
            <a:xfrm>
              <a:off x="8483936" y="2748948"/>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51" name="TextBox 50">
              <a:extLst>
                <a:ext uri="{FF2B5EF4-FFF2-40B4-BE49-F238E27FC236}">
                  <a16:creationId xmlns:a16="http://schemas.microsoft.com/office/drawing/2014/main" id="{1A504AFF-9023-4757-9113-F6A91235095A}"/>
                </a:ext>
              </a:extLst>
            </p:cNvPr>
            <p:cNvSpPr txBox="1"/>
            <p:nvPr/>
          </p:nvSpPr>
          <p:spPr>
            <a:xfrm>
              <a:off x="7608632" y="2440332"/>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Define</a:t>
              </a:r>
            </a:p>
          </p:txBody>
        </p:sp>
        <p:sp>
          <p:nvSpPr>
            <p:cNvPr id="52" name="TextBox 51">
              <a:extLst>
                <a:ext uri="{FF2B5EF4-FFF2-40B4-BE49-F238E27FC236}">
                  <a16:creationId xmlns:a16="http://schemas.microsoft.com/office/drawing/2014/main" id="{7575BEEF-CCE6-4030-B6B0-636E2AA2CE2D}"/>
                </a:ext>
              </a:extLst>
            </p:cNvPr>
            <p:cNvSpPr txBox="1"/>
            <p:nvPr/>
          </p:nvSpPr>
          <p:spPr>
            <a:xfrm>
              <a:off x="7883628" y="2953360"/>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53" name="TextBox 52">
              <a:extLst>
                <a:ext uri="{FF2B5EF4-FFF2-40B4-BE49-F238E27FC236}">
                  <a16:creationId xmlns:a16="http://schemas.microsoft.com/office/drawing/2014/main" id="{11BBB934-16AE-452A-AFAC-BAEB4D55C613}"/>
                </a:ext>
              </a:extLst>
            </p:cNvPr>
            <p:cNvSpPr txBox="1"/>
            <p:nvPr/>
          </p:nvSpPr>
          <p:spPr>
            <a:xfrm>
              <a:off x="8154469" y="2440332"/>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Discover</a:t>
              </a:r>
              <a:endParaRPr lang="en-US" altLang="ko-KR" dirty="0"/>
            </a:p>
          </p:txBody>
        </p:sp>
        <p:sp>
          <p:nvSpPr>
            <p:cNvPr id="54" name="TextBox 53">
              <a:extLst>
                <a:ext uri="{FF2B5EF4-FFF2-40B4-BE49-F238E27FC236}">
                  <a16:creationId xmlns:a16="http://schemas.microsoft.com/office/drawing/2014/main" id="{E2C33451-5F48-446A-9BFC-656CEEFD157C}"/>
                </a:ext>
              </a:extLst>
            </p:cNvPr>
            <p:cNvSpPr txBox="1"/>
            <p:nvPr/>
          </p:nvSpPr>
          <p:spPr>
            <a:xfrm>
              <a:off x="8434427" y="2878102"/>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Ideate&amp;</a:t>
              </a:r>
              <a:br>
                <a:rPr lang="en-US" altLang="ko-KR" sz="900" b="0" spc="-40" dirty="0">
                  <a:solidFill>
                    <a:schemeClr val="tx1">
                      <a:lumMod val="50000"/>
                      <a:lumOff val="50000"/>
                    </a:schemeClr>
                  </a:solidFill>
                </a:rPr>
              </a:br>
              <a:r>
                <a:rPr lang="en-US" altLang="ko-KR" sz="900" b="0" spc="-40" dirty="0">
                  <a:solidFill>
                    <a:schemeClr val="tx1">
                      <a:lumMod val="50000"/>
                      <a:lumOff val="50000"/>
                    </a:schemeClr>
                  </a:solidFill>
                </a:rPr>
                <a:t>Prototype</a:t>
              </a:r>
            </a:p>
          </p:txBody>
        </p:sp>
        <p:sp>
          <p:nvSpPr>
            <p:cNvPr id="55" name="TextBox 54">
              <a:extLst>
                <a:ext uri="{FF2B5EF4-FFF2-40B4-BE49-F238E27FC236}">
                  <a16:creationId xmlns:a16="http://schemas.microsoft.com/office/drawing/2014/main" id="{BAEB71F6-11E7-4442-A457-DF27E57D58CF}"/>
                </a:ext>
              </a:extLst>
            </p:cNvPr>
            <p:cNvSpPr txBox="1"/>
            <p:nvPr/>
          </p:nvSpPr>
          <p:spPr>
            <a:xfrm>
              <a:off x="8875392" y="2440332"/>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grpSp>
        <p:nvGrpSpPr>
          <p:cNvPr id="12" name="Group 11">
            <a:extLst>
              <a:ext uri="{FF2B5EF4-FFF2-40B4-BE49-F238E27FC236}">
                <a16:creationId xmlns:a16="http://schemas.microsoft.com/office/drawing/2014/main" id="{D73F8D5C-054B-45D5-8E68-8B06E88D97A6}"/>
              </a:ext>
            </a:extLst>
          </p:cNvPr>
          <p:cNvGrpSpPr/>
          <p:nvPr/>
        </p:nvGrpSpPr>
        <p:grpSpPr>
          <a:xfrm>
            <a:off x="3997250" y="3446478"/>
            <a:ext cx="3303735" cy="914400"/>
            <a:chOff x="5514822" y="3317553"/>
            <a:chExt cx="3303735" cy="914400"/>
          </a:xfrm>
        </p:grpSpPr>
        <p:sp>
          <p:nvSpPr>
            <p:cNvPr id="30" name="Rectangle 29">
              <a:extLst>
                <a:ext uri="{FF2B5EF4-FFF2-40B4-BE49-F238E27FC236}">
                  <a16:creationId xmlns:a16="http://schemas.microsoft.com/office/drawing/2014/main" id="{0C501CD5-2BEE-4604-A1B3-977B6E67D42A}"/>
                </a:ext>
              </a:extLst>
            </p:cNvPr>
            <p:cNvSpPr/>
            <p:nvPr/>
          </p:nvSpPr>
          <p:spPr>
            <a:xfrm>
              <a:off x="6344856" y="3509570"/>
              <a:ext cx="2473701" cy="5303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1400" dirty="0">
                  <a:solidFill>
                    <a:srgbClr val="1428A0"/>
                  </a:solidFill>
                </a:rPr>
                <a:t>Dr. D, Ophthalmologist</a:t>
              </a:r>
              <a:br>
                <a:rPr lang="en-US" altLang="ko-KR" sz="1400" dirty="0">
                  <a:solidFill>
                    <a:srgbClr val="1428A0"/>
                  </a:solidFill>
                </a:rPr>
              </a:br>
              <a:r>
                <a:rPr lang="en-US" altLang="ko-KR" sz="1400" dirty="0">
                  <a:solidFill>
                    <a:srgbClr val="1428A0"/>
                  </a:solidFill>
                </a:rPr>
                <a:t>Quảng Trị Provincial Hospital</a:t>
              </a:r>
              <a:endParaRPr lang="ko-KR" altLang="en-US" sz="1400" dirty="0">
                <a:solidFill>
                  <a:srgbClr val="1428A0"/>
                </a:solidFill>
              </a:endParaRPr>
            </a:p>
          </p:txBody>
        </p:sp>
        <p:pic>
          <p:nvPicPr>
            <p:cNvPr id="11" name="Graphic 10" descr="Doctor">
              <a:extLst>
                <a:ext uri="{FF2B5EF4-FFF2-40B4-BE49-F238E27FC236}">
                  <a16:creationId xmlns:a16="http://schemas.microsoft.com/office/drawing/2014/main" id="{E2C0FCC1-5F6E-4339-91C2-467C538A366C}"/>
                </a:ext>
              </a:extLst>
            </p:cNvPr>
            <p:cNvPicPr>
              <a:picLocks noChangeAspect="1"/>
            </p:cNvPicPr>
            <p:nvPr/>
          </p:nvPicPr>
          <p:blipFill>
            <a:blip r:embed="rId3"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5514822" y="3317553"/>
              <a:ext cx="914400" cy="914400"/>
            </a:xfrm>
            <a:prstGeom prst="rect">
              <a:avLst/>
            </a:prstGeom>
          </p:spPr>
        </p:pic>
      </p:grpSp>
      <p:grpSp>
        <p:nvGrpSpPr>
          <p:cNvPr id="13" name="Group 12">
            <a:extLst>
              <a:ext uri="{FF2B5EF4-FFF2-40B4-BE49-F238E27FC236}">
                <a16:creationId xmlns:a16="http://schemas.microsoft.com/office/drawing/2014/main" id="{D71C1871-1B76-459A-9929-BAB045142C78}"/>
              </a:ext>
            </a:extLst>
          </p:cNvPr>
          <p:cNvGrpSpPr/>
          <p:nvPr/>
        </p:nvGrpSpPr>
        <p:grpSpPr>
          <a:xfrm>
            <a:off x="5901759" y="5333352"/>
            <a:ext cx="3442266" cy="914400"/>
            <a:chOff x="6088892" y="5217522"/>
            <a:chExt cx="3442266" cy="914400"/>
          </a:xfrm>
        </p:grpSpPr>
        <p:sp>
          <p:nvSpPr>
            <p:cNvPr id="31" name="Rectangle 30">
              <a:extLst>
                <a:ext uri="{FF2B5EF4-FFF2-40B4-BE49-F238E27FC236}">
                  <a16:creationId xmlns:a16="http://schemas.microsoft.com/office/drawing/2014/main" id="{C949E0AF-AED4-4580-B498-7A5C3CC30EA6}"/>
                </a:ext>
              </a:extLst>
            </p:cNvPr>
            <p:cNvSpPr/>
            <p:nvPr/>
          </p:nvSpPr>
          <p:spPr>
            <a:xfrm>
              <a:off x="7057457" y="5409539"/>
              <a:ext cx="2473701" cy="5303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1400" dirty="0">
                  <a:solidFill>
                    <a:srgbClr val="1428A0"/>
                  </a:solidFill>
                </a:rPr>
                <a:t>Dr. V, Head of Center</a:t>
              </a:r>
              <a:br>
                <a:rPr lang="en-US" altLang="ko-KR" sz="1400" dirty="0">
                  <a:solidFill>
                    <a:srgbClr val="1428A0"/>
                  </a:solidFill>
                </a:rPr>
              </a:br>
              <a:r>
                <a:rPr lang="en-US" altLang="ko-KR" sz="1400" dirty="0">
                  <a:solidFill>
                    <a:srgbClr val="1428A0"/>
                  </a:solidFill>
                </a:rPr>
                <a:t>Commune Health Center</a:t>
              </a:r>
              <a:endParaRPr lang="ko-KR" altLang="en-US" sz="1400" dirty="0">
                <a:solidFill>
                  <a:srgbClr val="1428A0"/>
                </a:solidFill>
              </a:endParaRPr>
            </a:p>
          </p:txBody>
        </p:sp>
        <p:pic>
          <p:nvPicPr>
            <p:cNvPr id="37" name="Graphic 36" descr="Doctor">
              <a:extLst>
                <a:ext uri="{FF2B5EF4-FFF2-40B4-BE49-F238E27FC236}">
                  <a16:creationId xmlns:a16="http://schemas.microsoft.com/office/drawing/2014/main" id="{784CE33C-5D72-48CD-A2C2-BD1F0572575B}"/>
                </a:ext>
              </a:extLst>
            </p:cNvPr>
            <p:cNvPicPr>
              <a:picLocks noChangeAspect="1"/>
            </p:cNvPicPr>
            <p:nvPr/>
          </p:nvPicPr>
          <p:blipFill>
            <a:blip r:embed="rId3"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6088892" y="5217522"/>
              <a:ext cx="914400" cy="914400"/>
            </a:xfrm>
            <a:prstGeom prst="rect">
              <a:avLst/>
            </a:prstGeom>
          </p:spPr>
        </p:pic>
      </p:grpSp>
      <p:sp>
        <p:nvSpPr>
          <p:cNvPr id="43" name="직사각형 17">
            <a:extLst>
              <a:ext uri="{FF2B5EF4-FFF2-40B4-BE49-F238E27FC236}">
                <a16:creationId xmlns:a16="http://schemas.microsoft.com/office/drawing/2014/main" id="{EE3A4FA9-64CE-4F1F-95F4-C29608CBDD3A}"/>
              </a:ext>
            </a:extLst>
          </p:cNvPr>
          <p:cNvSpPr/>
          <p:nvPr/>
        </p:nvSpPr>
        <p:spPr>
          <a:xfrm>
            <a:off x="703262" y="2565400"/>
            <a:ext cx="6597723" cy="945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“If</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ophthalmoscopes are distributed to local communities, patients will be transferred to provincial hospital at the right time, enabling them to get treatment with timely manner. This will improve ocular health of patients significantly. </a:t>
            </a: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There are countless cases where a disease cannot be treated because it has been progressed too far</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t>
            </a:r>
          </a:p>
        </p:txBody>
      </p:sp>
      <p:sp>
        <p:nvSpPr>
          <p:cNvPr id="45" name="직사각형 17">
            <a:extLst>
              <a:ext uri="{FF2B5EF4-FFF2-40B4-BE49-F238E27FC236}">
                <a16:creationId xmlns:a16="http://schemas.microsoft.com/office/drawing/2014/main" id="{4A11B922-CB0A-4681-9456-AAE113F3CD03}"/>
              </a:ext>
            </a:extLst>
          </p:cNvPr>
          <p:cNvSpPr/>
          <p:nvPr/>
        </p:nvSpPr>
        <p:spPr>
          <a:xfrm>
            <a:off x="703262" y="4456285"/>
            <a:ext cx="8640763" cy="9456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“Most of patients come to clinic or commune health center when they feel pain in the eyes. Prior to feeling the pain, there is no one to tell them about ocular diseases. If ophthalmoscope is equipped in each commune health center, it will be more than helpful. </a:t>
            </a: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Medical staffs can diagnose ocular diseases in early stage, thus making patients transferred to the hospital and preventing visual impairment by providing proper care</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t>
            </a:r>
          </a:p>
        </p:txBody>
      </p:sp>
    </p:spTree>
    <p:extLst>
      <p:ext uri="{BB962C8B-B14F-4D97-AF65-F5344CB8AC3E}">
        <p14:creationId xmlns:p14="http://schemas.microsoft.com/office/powerpoint/2010/main" val="1995825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직사각형 37">
            <a:extLst>
              <a:ext uri="{FF2B5EF4-FFF2-40B4-BE49-F238E27FC236}">
                <a16:creationId xmlns:a16="http://schemas.microsoft.com/office/drawing/2014/main" id="{6F12B21F-9E18-4F76-B87E-938B3D9F074B}"/>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9" name="그룹 38">
            <a:extLst>
              <a:ext uri="{FF2B5EF4-FFF2-40B4-BE49-F238E27FC236}">
                <a16:creationId xmlns:a16="http://schemas.microsoft.com/office/drawing/2014/main" id="{42F15A11-F219-4216-96FE-E47EBFD4B7D1}"/>
              </a:ext>
            </a:extLst>
          </p:cNvPr>
          <p:cNvGrpSpPr/>
          <p:nvPr/>
        </p:nvGrpSpPr>
        <p:grpSpPr>
          <a:xfrm>
            <a:off x="558800" y="2232686"/>
            <a:ext cx="8785225" cy="215444"/>
            <a:chOff x="1027113" y="2045625"/>
            <a:chExt cx="8785225" cy="215444"/>
          </a:xfrm>
        </p:grpSpPr>
        <p:sp>
          <p:nvSpPr>
            <p:cNvPr id="40" name="직사각형 39">
              <a:extLst>
                <a:ext uri="{FF2B5EF4-FFF2-40B4-BE49-F238E27FC236}">
                  <a16:creationId xmlns:a16="http://schemas.microsoft.com/office/drawing/2014/main" id="{F8835F9F-97BC-42B6-9F57-5F6FFD426843}"/>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41" name="직사각형 40">
              <a:extLst>
                <a:ext uri="{FF2B5EF4-FFF2-40B4-BE49-F238E27FC236}">
                  <a16:creationId xmlns:a16="http://schemas.microsoft.com/office/drawing/2014/main" id="{716D2883-5620-4B1B-89F6-9C99BE68FD97}"/>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Existing ophthalmoscopes:</a:t>
              </a:r>
            </a:p>
          </p:txBody>
        </p:sp>
      </p:grpSp>
      <p:sp>
        <p:nvSpPr>
          <p:cNvPr id="36" name="직사각형 29">
            <a:extLst>
              <a:ext uri="{FF2B5EF4-FFF2-40B4-BE49-F238E27FC236}">
                <a16:creationId xmlns:a16="http://schemas.microsoft.com/office/drawing/2014/main" id="{E3A89F4C-9881-4401-A63C-169DC1AF8C41}"/>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5" name="Group 4">
            <a:extLst>
              <a:ext uri="{FF2B5EF4-FFF2-40B4-BE49-F238E27FC236}">
                <a16:creationId xmlns:a16="http://schemas.microsoft.com/office/drawing/2014/main" id="{FC23283A-B328-409D-A295-BCB5D5650BBF}"/>
              </a:ext>
            </a:extLst>
          </p:cNvPr>
          <p:cNvGrpSpPr/>
          <p:nvPr/>
        </p:nvGrpSpPr>
        <p:grpSpPr>
          <a:xfrm>
            <a:off x="7582442" y="2232686"/>
            <a:ext cx="1761583" cy="1143902"/>
            <a:chOff x="7582442" y="2232686"/>
            <a:chExt cx="1761583" cy="1143902"/>
          </a:xfrm>
        </p:grpSpPr>
        <p:sp>
          <p:nvSpPr>
            <p:cNvPr id="46" name="Freeform 5">
              <a:extLst>
                <a:ext uri="{FF2B5EF4-FFF2-40B4-BE49-F238E27FC236}">
                  <a16:creationId xmlns:a16="http://schemas.microsoft.com/office/drawing/2014/main" id="{6E6E5EB5-9A4E-49F3-9621-E57685688E94}"/>
                </a:ext>
              </a:extLst>
            </p:cNvPr>
            <p:cNvSpPr>
              <a:spLocks noChangeAspect="1"/>
            </p:cNvSpPr>
            <p:nvPr/>
          </p:nvSpPr>
          <p:spPr bwMode="auto">
            <a:xfrm>
              <a:off x="7582442" y="2232686"/>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7" name="Freeform 5">
              <a:extLst>
                <a:ext uri="{FF2B5EF4-FFF2-40B4-BE49-F238E27FC236}">
                  <a16:creationId xmlns:a16="http://schemas.microsoft.com/office/drawing/2014/main" id="{150C9562-3FEF-46BA-A2D1-BB196164F32D}"/>
                </a:ext>
              </a:extLst>
            </p:cNvPr>
            <p:cNvSpPr>
              <a:spLocks noChangeAspect="1"/>
            </p:cNvSpPr>
            <p:nvPr/>
          </p:nvSpPr>
          <p:spPr bwMode="auto">
            <a:xfrm>
              <a:off x="8187012" y="2232686"/>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8" name="Freeform 5">
              <a:extLst>
                <a:ext uri="{FF2B5EF4-FFF2-40B4-BE49-F238E27FC236}">
                  <a16:creationId xmlns:a16="http://schemas.microsoft.com/office/drawing/2014/main" id="{F13B78BD-5803-4B3E-B84F-EAD503E0FC83}"/>
                </a:ext>
              </a:extLst>
            </p:cNvPr>
            <p:cNvSpPr>
              <a:spLocks noChangeAspect="1"/>
            </p:cNvSpPr>
            <p:nvPr/>
          </p:nvSpPr>
          <p:spPr bwMode="auto">
            <a:xfrm>
              <a:off x="8791582" y="2232686"/>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9" name="Freeform 5">
              <a:extLst>
                <a:ext uri="{FF2B5EF4-FFF2-40B4-BE49-F238E27FC236}">
                  <a16:creationId xmlns:a16="http://schemas.microsoft.com/office/drawing/2014/main" id="{497CDBAE-30E2-4CB0-B3C5-2F09CD817C47}"/>
                </a:ext>
              </a:extLst>
            </p:cNvPr>
            <p:cNvSpPr>
              <a:spLocks noChangeAspect="1"/>
            </p:cNvSpPr>
            <p:nvPr/>
          </p:nvSpPr>
          <p:spPr bwMode="auto">
            <a:xfrm>
              <a:off x="7884727" y="2748948"/>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50" name="Freeform 5">
              <a:extLst>
                <a:ext uri="{FF2B5EF4-FFF2-40B4-BE49-F238E27FC236}">
                  <a16:creationId xmlns:a16="http://schemas.microsoft.com/office/drawing/2014/main" id="{C6F42B59-F489-4390-AB49-83A8E34C0D83}"/>
                </a:ext>
              </a:extLst>
            </p:cNvPr>
            <p:cNvSpPr>
              <a:spLocks noChangeAspect="1"/>
            </p:cNvSpPr>
            <p:nvPr/>
          </p:nvSpPr>
          <p:spPr bwMode="auto">
            <a:xfrm>
              <a:off x="8483936" y="2748948"/>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51" name="TextBox 50">
              <a:extLst>
                <a:ext uri="{FF2B5EF4-FFF2-40B4-BE49-F238E27FC236}">
                  <a16:creationId xmlns:a16="http://schemas.microsoft.com/office/drawing/2014/main" id="{1A504AFF-9023-4757-9113-F6A91235095A}"/>
                </a:ext>
              </a:extLst>
            </p:cNvPr>
            <p:cNvSpPr txBox="1"/>
            <p:nvPr/>
          </p:nvSpPr>
          <p:spPr>
            <a:xfrm>
              <a:off x="7608632" y="2440332"/>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Define</a:t>
              </a:r>
            </a:p>
          </p:txBody>
        </p:sp>
        <p:sp>
          <p:nvSpPr>
            <p:cNvPr id="52" name="TextBox 51">
              <a:extLst>
                <a:ext uri="{FF2B5EF4-FFF2-40B4-BE49-F238E27FC236}">
                  <a16:creationId xmlns:a16="http://schemas.microsoft.com/office/drawing/2014/main" id="{7575BEEF-CCE6-4030-B6B0-636E2AA2CE2D}"/>
                </a:ext>
              </a:extLst>
            </p:cNvPr>
            <p:cNvSpPr txBox="1"/>
            <p:nvPr/>
          </p:nvSpPr>
          <p:spPr>
            <a:xfrm>
              <a:off x="7883628" y="2953360"/>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53" name="TextBox 52">
              <a:extLst>
                <a:ext uri="{FF2B5EF4-FFF2-40B4-BE49-F238E27FC236}">
                  <a16:creationId xmlns:a16="http://schemas.microsoft.com/office/drawing/2014/main" id="{11BBB934-16AE-452A-AFAC-BAEB4D55C613}"/>
                </a:ext>
              </a:extLst>
            </p:cNvPr>
            <p:cNvSpPr txBox="1"/>
            <p:nvPr/>
          </p:nvSpPr>
          <p:spPr>
            <a:xfrm>
              <a:off x="8154469" y="2440332"/>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Discover</a:t>
              </a:r>
              <a:endParaRPr lang="en-US" altLang="ko-KR" dirty="0"/>
            </a:p>
          </p:txBody>
        </p:sp>
        <p:sp>
          <p:nvSpPr>
            <p:cNvPr id="54" name="TextBox 53">
              <a:extLst>
                <a:ext uri="{FF2B5EF4-FFF2-40B4-BE49-F238E27FC236}">
                  <a16:creationId xmlns:a16="http://schemas.microsoft.com/office/drawing/2014/main" id="{E2C33451-5F48-446A-9BFC-656CEEFD157C}"/>
                </a:ext>
              </a:extLst>
            </p:cNvPr>
            <p:cNvSpPr txBox="1"/>
            <p:nvPr/>
          </p:nvSpPr>
          <p:spPr>
            <a:xfrm>
              <a:off x="8434427" y="2878102"/>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Ideate&amp;</a:t>
              </a:r>
              <a:br>
                <a:rPr lang="en-US" altLang="ko-KR" sz="900" b="0" spc="-40" dirty="0">
                  <a:solidFill>
                    <a:schemeClr val="tx1">
                      <a:lumMod val="50000"/>
                      <a:lumOff val="50000"/>
                    </a:schemeClr>
                  </a:solidFill>
                </a:rPr>
              </a:br>
              <a:r>
                <a:rPr lang="en-US" altLang="ko-KR" sz="900" b="0" spc="-40" dirty="0">
                  <a:solidFill>
                    <a:schemeClr val="tx1">
                      <a:lumMod val="50000"/>
                      <a:lumOff val="50000"/>
                    </a:schemeClr>
                  </a:solidFill>
                </a:rPr>
                <a:t>Prototype</a:t>
              </a:r>
            </a:p>
          </p:txBody>
        </p:sp>
        <p:sp>
          <p:nvSpPr>
            <p:cNvPr id="55" name="TextBox 54">
              <a:extLst>
                <a:ext uri="{FF2B5EF4-FFF2-40B4-BE49-F238E27FC236}">
                  <a16:creationId xmlns:a16="http://schemas.microsoft.com/office/drawing/2014/main" id="{BAEB71F6-11E7-4442-A457-DF27E57D58CF}"/>
                </a:ext>
              </a:extLst>
            </p:cNvPr>
            <p:cNvSpPr txBox="1"/>
            <p:nvPr/>
          </p:nvSpPr>
          <p:spPr>
            <a:xfrm>
              <a:off x="8875392" y="2440332"/>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graphicFrame>
        <p:nvGraphicFramePr>
          <p:cNvPr id="20" name="Table 19">
            <a:extLst>
              <a:ext uri="{FF2B5EF4-FFF2-40B4-BE49-F238E27FC236}">
                <a16:creationId xmlns:a16="http://schemas.microsoft.com/office/drawing/2014/main" id="{2CE1DB96-392C-4344-98BF-02EB19BB1359}"/>
              </a:ext>
            </a:extLst>
          </p:cNvPr>
          <p:cNvGraphicFramePr>
            <a:graphicFrameLocks noGrp="1"/>
          </p:cNvGraphicFramePr>
          <p:nvPr>
            <p:extLst>
              <p:ext uri="{D42A27DB-BD31-4B8C-83A1-F6EECF244321}">
                <p14:modId xmlns:p14="http://schemas.microsoft.com/office/powerpoint/2010/main" val="2652816640"/>
              </p:ext>
            </p:extLst>
          </p:nvPr>
        </p:nvGraphicFramePr>
        <p:xfrm>
          <a:off x="711201" y="3407691"/>
          <a:ext cx="8565074" cy="2787622"/>
        </p:xfrm>
        <a:graphic>
          <a:graphicData uri="http://schemas.openxmlformats.org/drawingml/2006/table">
            <a:tbl>
              <a:tblPr/>
              <a:tblGrid>
                <a:gridCol w="1168399">
                  <a:extLst>
                    <a:ext uri="{9D8B030D-6E8A-4147-A177-3AD203B41FA5}">
                      <a16:colId xmlns:a16="http://schemas.microsoft.com/office/drawing/2014/main" val="20002"/>
                    </a:ext>
                  </a:extLst>
                </a:gridCol>
                <a:gridCol w="4463448">
                  <a:extLst>
                    <a:ext uri="{9D8B030D-6E8A-4147-A177-3AD203B41FA5}">
                      <a16:colId xmlns:a16="http://schemas.microsoft.com/office/drawing/2014/main" val="3602952912"/>
                    </a:ext>
                  </a:extLst>
                </a:gridCol>
                <a:gridCol w="2933227">
                  <a:extLst>
                    <a:ext uri="{9D8B030D-6E8A-4147-A177-3AD203B41FA5}">
                      <a16:colId xmlns:a16="http://schemas.microsoft.com/office/drawing/2014/main" val="20003"/>
                    </a:ext>
                  </a:extLst>
                </a:gridCol>
              </a:tblGrid>
              <a:tr h="163309">
                <a:tc>
                  <a:txBody>
                    <a:bodyPr/>
                    <a:lstStyle/>
                    <a:p>
                      <a:pPr marL="0" marR="0" lvl="0" indent="0" algn="ctr" defTabSz="914126" rtl="0" eaLnBrk="1" fontAlgn="auto" latinLnBrk="1" hangingPunct="1">
                        <a:lnSpc>
                          <a:spcPct val="100000"/>
                        </a:lnSpc>
                        <a:spcBef>
                          <a:spcPts val="0"/>
                        </a:spcBef>
                        <a:spcAft>
                          <a:spcPts val="0"/>
                        </a:spcAft>
                        <a:buClrTx/>
                        <a:buSzTx/>
                        <a:buFontTx/>
                        <a:buNone/>
                        <a:tabLst/>
                        <a:defRPr/>
                      </a:pPr>
                      <a:r>
                        <a:rPr lang="en-US" altLang="ko-KR" sz="1200" b="0" kern="1200" dirty="0">
                          <a:gradFill>
                            <a:gsLst>
                              <a:gs pos="0">
                                <a:srgbClr val="FF0000"/>
                              </a:gs>
                              <a:gs pos="100000">
                                <a:srgbClr val="FF0000"/>
                              </a:gs>
                            </a:gsLst>
                            <a:lin ang="5400000" scaled="1"/>
                          </a:gradFill>
                          <a:latin typeface="SamsungOne 700" panose="020B0803030303020204" pitchFamily="34" charset="0"/>
                          <a:cs typeface="Times New Roman" panose="02020603050405020304" pitchFamily="18" charset="0"/>
                        </a:rPr>
                        <a:t>Organization</a:t>
                      </a:r>
                      <a:endParaRPr lang="ko-KR" altLang="en-US" sz="1200" b="0" kern="1200" dirty="0">
                        <a:gradFill>
                          <a:gsLst>
                            <a:gs pos="0">
                              <a:srgbClr val="FF0000"/>
                            </a:gs>
                            <a:gs pos="100000">
                              <a:srgbClr val="FF0000"/>
                            </a:gs>
                          </a:gsLst>
                          <a:lin ang="5400000" scaled="1"/>
                        </a:gradFill>
                        <a:latin typeface="SamsungOne 700" panose="020B0803030303020204" pitchFamily="34" charset="0"/>
                        <a:cs typeface="Times New Roman" panose="02020603050405020304" pitchFamily="18" charset="0"/>
                      </a:endParaRPr>
                    </a:p>
                  </a:txBody>
                  <a:tcPr marL="67519" marR="67519" marT="37136" marB="37136" anchor="ctr">
                    <a:lnL w="635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rgbClr val="193EB0"/>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latinLnBrk="1"/>
                      <a:r>
                        <a:rPr lang="en-US" altLang="ko-KR" sz="1200" b="0" kern="1200" dirty="0">
                          <a:gradFill>
                            <a:gsLst>
                              <a:gs pos="0">
                                <a:srgbClr val="FF0000"/>
                              </a:gs>
                              <a:gs pos="100000">
                                <a:srgbClr val="FF0000"/>
                              </a:gs>
                            </a:gsLst>
                            <a:lin ang="5400000" scaled="1"/>
                          </a:gradFill>
                          <a:latin typeface="SamsungOne 700" panose="020B0803030303020204" pitchFamily="34" charset="0"/>
                          <a:cs typeface="Times New Roman" panose="02020603050405020304" pitchFamily="18" charset="0"/>
                        </a:rPr>
                        <a:t>Research Description</a:t>
                      </a:r>
                      <a:endParaRPr lang="ko-KR" altLang="en-US" sz="1200" b="0" kern="1200" dirty="0">
                        <a:gradFill>
                          <a:gsLst>
                            <a:gs pos="0">
                              <a:srgbClr val="FF0000"/>
                            </a:gs>
                            <a:gs pos="100000">
                              <a:srgbClr val="FF0000"/>
                            </a:gs>
                          </a:gsLst>
                          <a:lin ang="5400000" scaled="1"/>
                        </a:gradFill>
                        <a:latin typeface="SamsungOne 700" panose="020B0803030303020204" pitchFamily="34" charset="0"/>
                        <a:cs typeface="Times New Roman" panose="02020603050405020304" pitchFamily="18" charset="0"/>
                      </a:endParaRPr>
                    </a:p>
                  </a:txBody>
                  <a:tcPr marL="67519" marR="67519" marT="37136" marB="37136" anchor="ct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rgbClr val="193EB0"/>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latinLnBrk="1"/>
                      <a:r>
                        <a:rPr lang="en-US" altLang="ko-KR" sz="1200" b="0" kern="1200" dirty="0">
                          <a:gradFill>
                            <a:gsLst>
                              <a:gs pos="0">
                                <a:srgbClr val="FF0000"/>
                              </a:gs>
                              <a:gs pos="100000">
                                <a:srgbClr val="FF0000"/>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Application</a:t>
                      </a:r>
                      <a:endParaRPr lang="ko-KR" altLang="en-US" sz="1200" b="0" kern="1200" dirty="0">
                        <a:gradFill>
                          <a:gsLst>
                            <a:gs pos="0">
                              <a:srgbClr val="FF0000"/>
                            </a:gs>
                            <a:gs pos="100000">
                              <a:srgbClr val="FF0000"/>
                            </a:gs>
                          </a:gsLst>
                          <a:lin ang="5400000" scaled="1"/>
                        </a:gradFill>
                        <a:latin typeface="SamsungOne 700" panose="020B0803030303020204" pitchFamily="34" charset="0"/>
                        <a:cs typeface="Times New Roman" panose="02020603050405020304" pitchFamily="18" charset="0"/>
                      </a:endParaRPr>
                    </a:p>
                  </a:txBody>
                  <a:tcPr marL="67519" marR="67519" marT="37136" marB="37136" anchor="ctr">
                    <a:lnL w="3175"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rgbClr val="193EB0"/>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111247">
                <a:tc>
                  <a:txBody>
                    <a:bodyPr/>
                    <a:lstStyle/>
                    <a:p>
                      <a:pPr marL="0" indent="0" latinLnBrk="1">
                        <a:buFontTx/>
                        <a:buNone/>
                      </a:pPr>
                      <a:r>
                        <a:rPr lang="en-US" altLang="ko-KR" sz="1000" dirty="0">
                          <a:latin typeface="SamsungOne 700" panose="020B0803030303020204" pitchFamily="34" charset="0"/>
                          <a:ea typeface="SamsungOne 700" panose="020B0803030303020204" pitchFamily="34" charset="0"/>
                        </a:rPr>
                        <a:t>PEEK Vision (UK)</a:t>
                      </a:r>
                    </a:p>
                  </a:txBody>
                  <a:tcPr marL="72159" marR="72159" marT="39687" marB="39687">
                    <a:lnL w="635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chemeClr val="bg1">
                        <a:lumMod val="95000"/>
                      </a:schemeClr>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Photograph fundus using smartphone</a:t>
                      </a:r>
                      <a:endParaRPr lang="ko-KR" altLang="en-US" sz="1000" dirty="0">
                        <a:latin typeface="SamsungOne 400" panose="020B0503030303020204" pitchFamily="34" charset="0"/>
                        <a:ea typeface="맑은 고딕" panose="020B0503020000020004" pitchFamily="50" charset="-127"/>
                      </a:endParaRPr>
                    </a:p>
                  </a:txBody>
                  <a:tcPr marL="72159" marR="72159" marT="39687" marB="39687">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FF"/>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Get medical specialist’s interpretation image </a:t>
                      </a:r>
                      <a:r>
                        <a:rPr lang="en-US" altLang="ko-KR" sz="1000" dirty="0">
                          <a:latin typeface="SamsungOne 400" panose="020B0503030303020204" pitchFamily="34" charset="0"/>
                          <a:ea typeface="맑은 고딕" panose="020B0503020000020004" pitchFamily="50" charset="-127"/>
                        </a:rPr>
                        <a:t>transmission via message service</a:t>
                      </a:r>
                      <a:endParaRPr lang="ko-KR" altLang="en-US" sz="1000" dirty="0">
                        <a:latin typeface="SamsungOne 400" panose="020B0503030303020204" pitchFamily="34" charset="0"/>
                        <a:ea typeface="맑은 고딕" panose="020B0503020000020004" pitchFamily="50" charset="-127"/>
                      </a:endParaRPr>
                    </a:p>
                  </a:txBody>
                  <a:tcPr marL="72159" marR="72159" marT="39687" marB="39687">
                    <a:lnL w="3175"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111247">
                <a:tc>
                  <a:txBody>
                    <a:bodyPr/>
                    <a:lstStyle/>
                    <a:p>
                      <a:pPr marL="0" indent="0" latinLnBrk="1">
                        <a:buFontTx/>
                        <a:buNone/>
                      </a:pPr>
                      <a:r>
                        <a:rPr lang="en-US" altLang="ko-KR" sz="1000" dirty="0">
                          <a:latin typeface="SamsungOne 700" panose="020B0803030303020204" pitchFamily="34" charset="0"/>
                          <a:ea typeface="SamsungOne 700" panose="020B0803030303020204" pitchFamily="34" charset="0"/>
                        </a:rPr>
                        <a:t>Welch Allyn (US)</a:t>
                      </a:r>
                    </a:p>
                  </a:txBody>
                  <a:tcPr marL="72159" marR="72159" marT="39687" marB="39687">
                    <a:lnL w="635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chemeClr val="bg1">
                        <a:lumMod val="95000"/>
                      </a:schemeClr>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Take a zoomed-in photograph with portable ophthalmic device and smartphone</a:t>
                      </a:r>
                      <a:endParaRPr lang="ko-KR" altLang="en-US" sz="1000" dirty="0">
                        <a:latin typeface="SamsungOne 400" panose="020B0503030303020204" pitchFamily="34" charset="0"/>
                        <a:ea typeface="맑은 고딕" panose="020B0503020000020004" pitchFamily="50" charset="-127"/>
                      </a:endParaRPr>
                    </a:p>
                  </a:txBody>
                  <a:tcPr marL="72159" marR="72159" marT="39687" marB="39687">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FF"/>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맑은 고딕" panose="020B0503020000020004" pitchFamily="50" charset="-127"/>
                        </a:rPr>
                        <a:t>Hard to focus because of the miosis and </a:t>
                      </a:r>
                      <a:r>
                        <a:rPr lang="en-US" altLang="ko-KR" sz="1000" dirty="0">
                          <a:latin typeface="SamsungOne 400" panose="020B0503030303020204" pitchFamily="34" charset="0"/>
                          <a:ea typeface="+mn-ea"/>
                        </a:rPr>
                        <a:t>eye movement by light</a:t>
                      </a:r>
                      <a:endParaRPr lang="ko-KR" altLang="en-US" sz="1000" dirty="0">
                        <a:latin typeface="SamsungOne 400" panose="020B0503030303020204" pitchFamily="34" charset="0"/>
                        <a:ea typeface="맑은 고딕" panose="020B0503020000020004" pitchFamily="50" charset="-127"/>
                      </a:endParaRPr>
                    </a:p>
                  </a:txBody>
                  <a:tcPr marL="72159" marR="72159" marT="39687" marB="39687">
                    <a:lnL w="3175"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76456869"/>
                  </a:ext>
                </a:extLst>
              </a:tr>
              <a:tr h="111247">
                <a:tc>
                  <a:txBody>
                    <a:bodyPr/>
                    <a:lstStyle/>
                    <a:p>
                      <a:pPr marL="0" indent="0" latinLnBrk="1">
                        <a:buFontTx/>
                        <a:buNone/>
                      </a:pPr>
                      <a:r>
                        <a:rPr lang="en-US" altLang="ko-KR" sz="1000" dirty="0" err="1">
                          <a:latin typeface="SamsungOne 700" panose="020B0803030303020204" pitchFamily="34" charset="0"/>
                          <a:ea typeface="SamsungOne 700" panose="020B0803030303020204" pitchFamily="34" charset="0"/>
                        </a:rPr>
                        <a:t>Goblink</a:t>
                      </a:r>
                      <a:r>
                        <a:rPr lang="en-US" altLang="ko-KR" sz="1000" dirty="0">
                          <a:latin typeface="SamsungOne 700" panose="020B0803030303020204" pitchFamily="34" charset="0"/>
                          <a:ea typeface="SamsungOne 700" panose="020B0803030303020204" pitchFamily="34" charset="0"/>
                        </a:rPr>
                        <a:t> (US)</a:t>
                      </a:r>
                    </a:p>
                  </a:txBody>
                  <a:tcPr marL="72159" marR="72159" marT="39687" marB="39687">
                    <a:lnL w="635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chemeClr val="bg1">
                        <a:lumMod val="95000"/>
                      </a:schemeClr>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맑은 고딕" panose="020B0503020000020004" pitchFamily="50" charset="-127"/>
                        </a:rPr>
                        <a:t>Measure visual acuity, </a:t>
                      </a:r>
                      <a:r>
                        <a:rPr lang="en-US" altLang="ko-KR" sz="1000" dirty="0">
                          <a:latin typeface="SamsungOne 400" panose="020B0503030303020204" pitchFamily="34" charset="0"/>
                          <a:ea typeface="+mn-ea"/>
                        </a:rPr>
                        <a:t>anomalies of refraction, </a:t>
                      </a:r>
                      <a:r>
                        <a:rPr lang="ko-KR" altLang="en-US" sz="1000" dirty="0">
                          <a:latin typeface="SamsungOne 400" panose="020B0503030303020204" pitchFamily="34" charset="0"/>
                          <a:ea typeface="+mn-ea"/>
                        </a:rPr>
                        <a:t> </a:t>
                      </a:r>
                      <a:r>
                        <a:rPr lang="en-US" altLang="ko-KR" sz="1000" dirty="0">
                          <a:latin typeface="SamsungOne 400" panose="020B0503030303020204" pitchFamily="34" charset="0"/>
                          <a:ea typeface="+mn-ea"/>
                        </a:rPr>
                        <a:t>and pupillary distance with smartphone</a:t>
                      </a:r>
                    </a:p>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Commercialized</a:t>
                      </a:r>
                      <a:r>
                        <a:rPr lang="ko-KR" altLang="en-US" sz="1000" dirty="0">
                          <a:latin typeface="SamsungOne 400" panose="020B0503030303020204" pitchFamily="34" charset="0"/>
                          <a:ea typeface="+mn-ea"/>
                        </a:rPr>
                        <a:t> </a:t>
                      </a:r>
                      <a:r>
                        <a:rPr lang="en-US" altLang="ko-KR" sz="1000" dirty="0">
                          <a:latin typeface="SamsungOne 400" panose="020B0503030303020204" pitchFamily="34" charset="0"/>
                          <a:ea typeface="+mn-ea"/>
                        </a:rPr>
                        <a:t>using portable ophthalmic device and smartphone</a:t>
                      </a:r>
                    </a:p>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Deliver information to optometrist and optician</a:t>
                      </a:r>
                      <a:endParaRPr lang="ko-KR" altLang="en-US" sz="1000" dirty="0">
                        <a:latin typeface="SamsungOne 400" panose="020B0503030303020204" pitchFamily="34" charset="0"/>
                        <a:ea typeface="맑은 고딕" panose="020B0503020000020004" pitchFamily="50" charset="-127"/>
                      </a:endParaRPr>
                    </a:p>
                  </a:txBody>
                  <a:tcPr marL="72159" marR="72159" marT="39687" marB="39687">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FF"/>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맑은 고딕" panose="020B0503020000020004" pitchFamily="50" charset="-127"/>
                        </a:rPr>
                        <a:t>Direct synchronization with smartphone is unsupported</a:t>
                      </a:r>
                    </a:p>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Cannot obtain information of disease other than anomalies of refraction</a:t>
                      </a:r>
                      <a:endParaRPr lang="ko-KR" altLang="en-US" sz="1000" dirty="0">
                        <a:latin typeface="SamsungOne 400" panose="020B0503030303020204" pitchFamily="34" charset="0"/>
                        <a:ea typeface="맑은 고딕" panose="020B0503020000020004" pitchFamily="50" charset="-127"/>
                      </a:endParaRPr>
                    </a:p>
                  </a:txBody>
                  <a:tcPr marL="72159" marR="72159" marT="39687" marB="39687">
                    <a:lnL w="3175"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016744135"/>
                  </a:ext>
                </a:extLst>
              </a:tr>
              <a:tr h="0">
                <a:tc>
                  <a:txBody>
                    <a:bodyPr/>
                    <a:lstStyle/>
                    <a:p>
                      <a:pPr marL="0" indent="0" latinLnBrk="1">
                        <a:buFontTx/>
                        <a:buNone/>
                      </a:pPr>
                      <a:r>
                        <a:rPr lang="en-US" altLang="ko-KR" sz="1000" dirty="0">
                          <a:latin typeface="SamsungOne 700" panose="020B0803030303020204" pitchFamily="34" charset="0"/>
                          <a:ea typeface="SamsungOne 700" panose="020B0803030303020204" pitchFamily="34" charset="0"/>
                        </a:rPr>
                        <a:t>Horus (Taiwan)</a:t>
                      </a:r>
                    </a:p>
                  </a:txBody>
                  <a:tcPr marL="72159" marR="72159" marT="39687" marB="39687">
                    <a:lnL w="635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chemeClr val="bg1">
                        <a:lumMod val="95000"/>
                      </a:schemeClr>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맑은 고딕" panose="020B0503020000020004" pitchFamily="50" charset="-127"/>
                        </a:rPr>
                        <a:t>Photograph fundus </a:t>
                      </a:r>
                      <a:r>
                        <a:rPr lang="en-US" altLang="ko-KR" sz="1000" dirty="0">
                          <a:latin typeface="SamsungOne 400" panose="020B0503030303020204" pitchFamily="34" charset="0"/>
                          <a:ea typeface="+mn-ea"/>
                        </a:rPr>
                        <a:t>without using mydriatic</a:t>
                      </a:r>
                    </a:p>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Support high quality image and video</a:t>
                      </a:r>
                    </a:p>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Real-time screenshare via wi-fi</a:t>
                      </a:r>
                      <a:endParaRPr lang="ko-KR" altLang="en-US" sz="1000" dirty="0">
                        <a:latin typeface="SamsungOne 400" panose="020B0503030303020204" pitchFamily="34" charset="0"/>
                        <a:ea typeface="맑은 고딕" panose="020B0503020000020004" pitchFamily="50" charset="-127"/>
                      </a:endParaRPr>
                    </a:p>
                  </a:txBody>
                  <a:tcPr marL="72159" marR="72159" marT="39687" marB="39687">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FF"/>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맑은 고딕" panose="020B0503020000020004" pitchFamily="50" charset="-127"/>
                        </a:rPr>
                        <a:t>High retail price deters mass adoption</a:t>
                      </a:r>
                    </a:p>
                    <a:p>
                      <a:pPr marL="171450" indent="-171450" latinLnBrk="1">
                        <a:buFont typeface="Arial" panose="020B0604020202020204" pitchFamily="34" charset="0"/>
                        <a:buChar char="•"/>
                      </a:pPr>
                      <a:r>
                        <a:rPr lang="en-US" altLang="ko-KR" sz="1000" dirty="0">
                          <a:latin typeface="SamsungOne 400" panose="020B0503030303020204" pitchFamily="34" charset="0"/>
                          <a:ea typeface="맑은 고딕" panose="020B0503020000020004" pitchFamily="50" charset="-127"/>
                        </a:rPr>
                        <a:t>Requires high skill-level for non-specialist doctor</a:t>
                      </a:r>
                    </a:p>
                  </a:txBody>
                  <a:tcPr marL="72159" marR="72159" marT="39687" marB="39687">
                    <a:lnL w="3175"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3181306504"/>
                  </a:ext>
                </a:extLst>
              </a:tr>
              <a:tr h="111247">
                <a:tc>
                  <a:txBody>
                    <a:bodyPr/>
                    <a:lstStyle/>
                    <a:p>
                      <a:pPr marL="0" indent="0" latinLnBrk="1">
                        <a:buFontTx/>
                        <a:buNone/>
                      </a:pPr>
                      <a:r>
                        <a:rPr lang="en-US" altLang="ko-KR" sz="1000" dirty="0" err="1">
                          <a:latin typeface="SamsungOne 700" panose="020B0803030303020204" pitchFamily="34" charset="0"/>
                          <a:ea typeface="SamsungOne 700" panose="020B0803030303020204" pitchFamily="34" charset="0"/>
                        </a:rPr>
                        <a:t>Vula</a:t>
                      </a:r>
                      <a:r>
                        <a:rPr lang="en-US" altLang="ko-KR" sz="1000" dirty="0">
                          <a:latin typeface="SamsungOne 700" panose="020B0803030303020204" pitchFamily="34" charset="0"/>
                          <a:ea typeface="SamsungOne 700" panose="020B0803030303020204" pitchFamily="34" charset="0"/>
                        </a:rPr>
                        <a:t> Eye (Switzerland)</a:t>
                      </a:r>
                    </a:p>
                  </a:txBody>
                  <a:tcPr marL="72159" marR="72159" marT="39687" marB="39687">
                    <a:lnL w="635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맑은 고딕" panose="020B0503020000020004" pitchFamily="50" charset="-127"/>
                        </a:rPr>
                        <a:t>Connect </a:t>
                      </a:r>
                      <a:r>
                        <a:rPr lang="en-US" altLang="ko-KR" sz="1000" dirty="0">
                          <a:latin typeface="SamsungOne 400" panose="020B0503030303020204" pitchFamily="34" charset="0"/>
                          <a:ea typeface="+mn-ea"/>
                        </a:rPr>
                        <a:t>patients living in mountainous area with medical specialists</a:t>
                      </a:r>
                    </a:p>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Conduct visual acuity test with a simple guidance</a:t>
                      </a:r>
                    </a:p>
                    <a:p>
                      <a:pPr marL="171450" indent="-171450" latinLnBrk="1">
                        <a:buFont typeface="Arial" panose="020B0604020202020204" pitchFamily="34" charset="0"/>
                        <a:buChar char="•"/>
                      </a:pPr>
                      <a:r>
                        <a:rPr lang="en-US" altLang="ko-KR" sz="1000" dirty="0">
                          <a:latin typeface="SamsungOne 400" panose="020B0503030303020204" pitchFamily="34" charset="0"/>
                          <a:ea typeface="+mn-ea"/>
                        </a:rPr>
                        <a:t>Obtain accurate and detailed information via web chat with specialists</a:t>
                      </a:r>
                      <a:endParaRPr lang="ko-KR" altLang="en-US" sz="1000" dirty="0">
                        <a:latin typeface="SamsungOne 400" panose="020B0503030303020204" pitchFamily="34" charset="0"/>
                        <a:ea typeface="맑은 고딕" panose="020B0503020000020004" pitchFamily="50" charset="-127"/>
                      </a:endParaRPr>
                    </a:p>
                  </a:txBody>
                  <a:tcPr marL="72159" marR="72159" marT="39687" marB="39687">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marL="171450" indent="-171450" latinLnBrk="1">
                        <a:buFont typeface="Arial" panose="020B0604020202020204" pitchFamily="34" charset="0"/>
                        <a:buChar char="•"/>
                      </a:pPr>
                      <a:r>
                        <a:rPr lang="en-US" altLang="ko-KR" sz="1000" dirty="0">
                          <a:latin typeface="SamsungOne 400" panose="020B0503030303020204" pitchFamily="34" charset="0"/>
                          <a:ea typeface="맑은 고딕" panose="020B0503020000020004" pitchFamily="50" charset="-127"/>
                        </a:rPr>
                        <a:t>Restricted applicability to cataract and retinal diseases which are major causes of blindness</a:t>
                      </a:r>
                      <a:endParaRPr lang="ko-KR" altLang="en-US" sz="1000" dirty="0">
                        <a:latin typeface="SamsungOne 400" panose="020B0503030303020204" pitchFamily="34" charset="0"/>
                        <a:ea typeface="맑은 고딕" panose="020B0503020000020004" pitchFamily="50" charset="-127"/>
                      </a:endParaRPr>
                    </a:p>
                  </a:txBody>
                  <a:tcPr marL="72159" marR="72159" marT="39687" marB="39687">
                    <a:lnL w="3175"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extLst>
                  <a:ext uri="{0D108BD9-81ED-4DB2-BD59-A6C34878D82A}">
                    <a16:rowId xmlns:a16="http://schemas.microsoft.com/office/drawing/2014/main" val="3653962141"/>
                  </a:ext>
                </a:extLst>
              </a:tr>
            </a:tbl>
          </a:graphicData>
        </a:graphic>
      </p:graphicFrame>
      <p:sp>
        <p:nvSpPr>
          <p:cNvPr id="21" name="직사각형 17">
            <a:extLst>
              <a:ext uri="{FF2B5EF4-FFF2-40B4-BE49-F238E27FC236}">
                <a16:creationId xmlns:a16="http://schemas.microsoft.com/office/drawing/2014/main" id="{AE0ECEDA-4CB1-4ECA-BD50-9BFF77CCBC67}"/>
              </a:ext>
            </a:extLst>
          </p:cNvPr>
          <p:cNvSpPr/>
          <p:nvPr/>
        </p:nvSpPr>
        <p:spPr>
          <a:xfrm>
            <a:off x="703262" y="2565400"/>
            <a:ext cx="8632824" cy="8481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Most critical shortcoming commonly found is that those devices are</a:t>
            </a:r>
            <a:b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all made only for OPHTHALMOLOGISTS</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Making ophthalmic devices portable does not help solve the problem for ocular patients at all</a:t>
            </a:r>
          </a:p>
        </p:txBody>
      </p:sp>
    </p:spTree>
    <p:extLst>
      <p:ext uri="{BB962C8B-B14F-4D97-AF65-F5344CB8AC3E}">
        <p14:creationId xmlns:p14="http://schemas.microsoft.com/office/powerpoint/2010/main" val="1038354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직사각형 29">
            <a:extLst>
              <a:ext uri="{FF2B5EF4-FFF2-40B4-BE49-F238E27FC236}">
                <a16:creationId xmlns:a16="http://schemas.microsoft.com/office/drawing/2014/main" id="{EE605E59-0960-4A1F-85A1-0A83F31BD1E2}"/>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1" name="그룹 30">
            <a:extLst>
              <a:ext uri="{FF2B5EF4-FFF2-40B4-BE49-F238E27FC236}">
                <a16:creationId xmlns:a16="http://schemas.microsoft.com/office/drawing/2014/main" id="{858E950B-722B-4224-B328-3BC86EEFB741}"/>
              </a:ext>
            </a:extLst>
          </p:cNvPr>
          <p:cNvGrpSpPr/>
          <p:nvPr/>
        </p:nvGrpSpPr>
        <p:grpSpPr>
          <a:xfrm>
            <a:off x="558800" y="2232686"/>
            <a:ext cx="8785225" cy="215444"/>
            <a:chOff x="1027113" y="2045625"/>
            <a:chExt cx="8785225" cy="215444"/>
          </a:xfrm>
        </p:grpSpPr>
        <p:sp>
          <p:nvSpPr>
            <p:cNvPr id="32" name="직사각형 31">
              <a:extLst>
                <a:ext uri="{FF2B5EF4-FFF2-40B4-BE49-F238E27FC236}">
                  <a16:creationId xmlns:a16="http://schemas.microsoft.com/office/drawing/2014/main" id="{BCD5C3F6-A104-4322-A5E1-D37BAFE00FA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3" name="직사각형 32">
              <a:extLst>
                <a:ext uri="{FF2B5EF4-FFF2-40B4-BE49-F238E27FC236}">
                  <a16:creationId xmlns:a16="http://schemas.microsoft.com/office/drawing/2014/main" id="{998C2607-5A98-4AAD-8A1B-BCEBCF819B9F}"/>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a:solidFill>
                    <a:schemeClr val="tx1">
                      <a:lumMod val="85000"/>
                      <a:lumOff val="15000"/>
                    </a:schemeClr>
                  </a:solidFill>
                  <a:latin typeface="SamsungOne 400" panose="020B0503030303020204" pitchFamily="34" charset="0"/>
                  <a:ea typeface="SamsungOne 400" panose="020B0503030303020204" pitchFamily="34" charset="0"/>
                </a:rPr>
                <a:t>Solution: </a:t>
              </a:r>
              <a:endPar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grpSp>
      <p:grpSp>
        <p:nvGrpSpPr>
          <p:cNvPr id="6" name="Group 5">
            <a:extLst>
              <a:ext uri="{FF2B5EF4-FFF2-40B4-BE49-F238E27FC236}">
                <a16:creationId xmlns:a16="http://schemas.microsoft.com/office/drawing/2014/main" id="{391B3957-002A-4686-A5B0-C34688C733FD}"/>
              </a:ext>
            </a:extLst>
          </p:cNvPr>
          <p:cNvGrpSpPr/>
          <p:nvPr/>
        </p:nvGrpSpPr>
        <p:grpSpPr>
          <a:xfrm>
            <a:off x="5666738" y="3758200"/>
            <a:ext cx="3677287" cy="2247015"/>
            <a:chOff x="4810089" y="4040491"/>
            <a:chExt cx="5305069" cy="3241675"/>
          </a:xfrm>
        </p:grpSpPr>
        <p:pic>
          <p:nvPicPr>
            <p:cNvPr id="3" name="그림 2">
              <a:extLst>
                <a:ext uri="{FF2B5EF4-FFF2-40B4-BE49-F238E27FC236}">
                  <a16:creationId xmlns:a16="http://schemas.microsoft.com/office/drawing/2014/main" id="{FC25A681-F247-466A-BD39-3B0A81A535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0089" y="4040491"/>
              <a:ext cx="5305069" cy="3241675"/>
            </a:xfrm>
            <a:prstGeom prst="rect">
              <a:avLst/>
            </a:prstGeom>
          </p:spPr>
        </p:pic>
        <p:sp>
          <p:nvSpPr>
            <p:cNvPr id="12" name="직사각형 11">
              <a:extLst>
                <a:ext uri="{FF2B5EF4-FFF2-40B4-BE49-F238E27FC236}">
                  <a16:creationId xmlns:a16="http://schemas.microsoft.com/office/drawing/2014/main" id="{FE1A8560-2D8D-4F22-B454-D88D0F56A564}"/>
                </a:ext>
              </a:extLst>
            </p:cNvPr>
            <p:cNvSpPr/>
            <p:nvPr/>
          </p:nvSpPr>
          <p:spPr>
            <a:xfrm>
              <a:off x="4810089" y="4040491"/>
              <a:ext cx="5305068" cy="3241675"/>
            </a:xfrm>
            <a:prstGeom prst="rect">
              <a:avLst/>
            </a:prstGeom>
            <a:gradFill>
              <a:gsLst>
                <a:gs pos="0">
                  <a:schemeClr val="tx1"/>
                </a:gs>
                <a:gs pos="100000">
                  <a:schemeClr val="tx1">
                    <a:lumMod val="100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직사각형 12">
              <a:extLst>
                <a:ext uri="{FF2B5EF4-FFF2-40B4-BE49-F238E27FC236}">
                  <a16:creationId xmlns:a16="http://schemas.microsoft.com/office/drawing/2014/main" id="{1E17B5B7-7545-41E4-AB41-E6EC7B33E8D1}"/>
                </a:ext>
              </a:extLst>
            </p:cNvPr>
            <p:cNvSpPr/>
            <p:nvPr/>
          </p:nvSpPr>
          <p:spPr>
            <a:xfrm>
              <a:off x="5591927" y="6728421"/>
              <a:ext cx="79899" cy="5537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11" name="그림 10">
              <a:extLst>
                <a:ext uri="{FF2B5EF4-FFF2-40B4-BE49-F238E27FC236}">
                  <a16:creationId xmlns:a16="http://schemas.microsoft.com/office/drawing/2014/main" id="{B7EB0F41-9657-4ED9-AD59-09399546C052}"/>
                </a:ext>
              </a:extLst>
            </p:cNvPr>
            <p:cNvPicPr>
              <a:picLocks noChangeAspect="1"/>
            </p:cNvPicPr>
            <p:nvPr/>
          </p:nvPicPr>
          <p:blipFill rotWithShape="1">
            <a:blip r:embed="rId4" cstate="hqprint">
              <a:extLst>
                <a:ext uri="{28A0092B-C50C-407E-A947-70E740481C1C}">
                  <a14:useLocalDpi xmlns:a14="http://schemas.microsoft.com/office/drawing/2010/main" val="0"/>
                </a:ext>
              </a:extLst>
            </a:blip>
            <a:srcRect l="22715" t="7443" r="27068" b="6635"/>
            <a:stretch/>
          </p:blipFill>
          <p:spPr>
            <a:xfrm>
              <a:off x="5215343" y="4653266"/>
              <a:ext cx="833067" cy="2138098"/>
            </a:xfrm>
            <a:prstGeom prst="roundRect">
              <a:avLst>
                <a:gd name="adj" fmla="val 15792"/>
              </a:avLst>
            </a:prstGeom>
          </p:spPr>
        </p:pic>
      </p:grpSp>
      <p:grpSp>
        <p:nvGrpSpPr>
          <p:cNvPr id="58" name="Group 57">
            <a:extLst>
              <a:ext uri="{FF2B5EF4-FFF2-40B4-BE49-F238E27FC236}">
                <a16:creationId xmlns:a16="http://schemas.microsoft.com/office/drawing/2014/main" id="{D3588404-8FEF-4498-A914-AC34C5EC99B4}"/>
              </a:ext>
            </a:extLst>
          </p:cNvPr>
          <p:cNvGrpSpPr/>
          <p:nvPr/>
        </p:nvGrpSpPr>
        <p:grpSpPr>
          <a:xfrm>
            <a:off x="7582442" y="2232686"/>
            <a:ext cx="1761583" cy="1143902"/>
            <a:chOff x="7582442" y="2817962"/>
            <a:chExt cx="1761583" cy="1143902"/>
          </a:xfrm>
        </p:grpSpPr>
        <p:sp>
          <p:nvSpPr>
            <p:cNvPr id="59" name="Freeform 5">
              <a:extLst>
                <a:ext uri="{FF2B5EF4-FFF2-40B4-BE49-F238E27FC236}">
                  <a16:creationId xmlns:a16="http://schemas.microsoft.com/office/drawing/2014/main" id="{F6252F34-2F84-49B1-8985-A4856EA00081}"/>
                </a:ext>
              </a:extLst>
            </p:cNvPr>
            <p:cNvSpPr>
              <a:spLocks noChangeAspect="1"/>
            </p:cNvSpPr>
            <p:nvPr/>
          </p:nvSpPr>
          <p:spPr bwMode="auto">
            <a:xfrm>
              <a:off x="758244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60" name="Freeform 5">
              <a:extLst>
                <a:ext uri="{FF2B5EF4-FFF2-40B4-BE49-F238E27FC236}">
                  <a16:creationId xmlns:a16="http://schemas.microsoft.com/office/drawing/2014/main" id="{CC14B6EF-40E0-4068-9EAC-F8DE74C231F2}"/>
                </a:ext>
              </a:extLst>
            </p:cNvPr>
            <p:cNvSpPr>
              <a:spLocks noChangeAspect="1"/>
            </p:cNvSpPr>
            <p:nvPr/>
          </p:nvSpPr>
          <p:spPr bwMode="auto">
            <a:xfrm>
              <a:off x="818701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61" name="Freeform 5">
              <a:extLst>
                <a:ext uri="{FF2B5EF4-FFF2-40B4-BE49-F238E27FC236}">
                  <a16:creationId xmlns:a16="http://schemas.microsoft.com/office/drawing/2014/main" id="{F7EF3E0E-5247-49BC-B77F-D1765A83E202}"/>
                </a:ext>
              </a:extLst>
            </p:cNvPr>
            <p:cNvSpPr>
              <a:spLocks noChangeAspect="1"/>
            </p:cNvSpPr>
            <p:nvPr/>
          </p:nvSpPr>
          <p:spPr bwMode="auto">
            <a:xfrm>
              <a:off x="879158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62" name="Freeform 5">
              <a:extLst>
                <a:ext uri="{FF2B5EF4-FFF2-40B4-BE49-F238E27FC236}">
                  <a16:creationId xmlns:a16="http://schemas.microsoft.com/office/drawing/2014/main" id="{4858D83B-0245-4BF2-B232-C51F249987C1}"/>
                </a:ext>
              </a:extLst>
            </p:cNvPr>
            <p:cNvSpPr>
              <a:spLocks noChangeAspect="1"/>
            </p:cNvSpPr>
            <p:nvPr/>
          </p:nvSpPr>
          <p:spPr bwMode="auto">
            <a:xfrm>
              <a:off x="7884727"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67" name="Freeform 5">
              <a:extLst>
                <a:ext uri="{FF2B5EF4-FFF2-40B4-BE49-F238E27FC236}">
                  <a16:creationId xmlns:a16="http://schemas.microsoft.com/office/drawing/2014/main" id="{47DD394A-34EC-4C96-9EA5-B98E399BF839}"/>
                </a:ext>
              </a:extLst>
            </p:cNvPr>
            <p:cNvSpPr>
              <a:spLocks noChangeAspect="1"/>
            </p:cNvSpPr>
            <p:nvPr/>
          </p:nvSpPr>
          <p:spPr bwMode="auto">
            <a:xfrm>
              <a:off x="8483936"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68" name="TextBox 67">
              <a:extLst>
                <a:ext uri="{FF2B5EF4-FFF2-40B4-BE49-F238E27FC236}">
                  <a16:creationId xmlns:a16="http://schemas.microsoft.com/office/drawing/2014/main" id="{3CFAFC40-FCAE-46F6-AA82-D00E3BE3C80B}"/>
                </a:ext>
              </a:extLst>
            </p:cNvPr>
            <p:cNvSpPr txBox="1"/>
            <p:nvPr/>
          </p:nvSpPr>
          <p:spPr>
            <a:xfrm>
              <a:off x="7608632" y="3025608"/>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Define</a:t>
              </a:r>
              <a:endParaRPr lang="en-US" altLang="ko-KR" dirty="0"/>
            </a:p>
          </p:txBody>
        </p:sp>
        <p:sp>
          <p:nvSpPr>
            <p:cNvPr id="69" name="TextBox 68">
              <a:extLst>
                <a:ext uri="{FF2B5EF4-FFF2-40B4-BE49-F238E27FC236}">
                  <a16:creationId xmlns:a16="http://schemas.microsoft.com/office/drawing/2014/main" id="{785080A9-BD80-4266-BC40-B2884DB06AB8}"/>
                </a:ext>
              </a:extLst>
            </p:cNvPr>
            <p:cNvSpPr txBox="1"/>
            <p:nvPr/>
          </p:nvSpPr>
          <p:spPr>
            <a:xfrm>
              <a:off x="7883628" y="3538636"/>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70" name="TextBox 69">
              <a:extLst>
                <a:ext uri="{FF2B5EF4-FFF2-40B4-BE49-F238E27FC236}">
                  <a16:creationId xmlns:a16="http://schemas.microsoft.com/office/drawing/2014/main" id="{0C7675CE-C193-43D5-BACD-F639CAE6A00F}"/>
                </a:ext>
              </a:extLst>
            </p:cNvPr>
            <p:cNvSpPr txBox="1"/>
            <p:nvPr/>
          </p:nvSpPr>
          <p:spPr>
            <a:xfrm>
              <a:off x="8154469" y="3025608"/>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Discover</a:t>
              </a:r>
            </a:p>
          </p:txBody>
        </p:sp>
        <p:sp>
          <p:nvSpPr>
            <p:cNvPr id="71" name="TextBox 70">
              <a:extLst>
                <a:ext uri="{FF2B5EF4-FFF2-40B4-BE49-F238E27FC236}">
                  <a16:creationId xmlns:a16="http://schemas.microsoft.com/office/drawing/2014/main" id="{5E783DFD-BA13-4E2C-8E82-2B19B8DA1D36}"/>
                </a:ext>
              </a:extLst>
            </p:cNvPr>
            <p:cNvSpPr txBox="1"/>
            <p:nvPr/>
          </p:nvSpPr>
          <p:spPr>
            <a:xfrm>
              <a:off x="8434427" y="3463378"/>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Ideate&amp;</a:t>
              </a:r>
              <a:r>
                <a:rPr lang="en-US" altLang="ko-KR"/>
                <a:t/>
              </a:r>
              <a:br>
                <a:rPr lang="en-US" altLang="ko-KR"/>
              </a:br>
              <a:r>
                <a:rPr lang="en-US" altLang="ko-KR"/>
                <a:t>Prototype</a:t>
              </a:r>
              <a:endParaRPr lang="en-US" altLang="ko-KR" dirty="0"/>
            </a:p>
          </p:txBody>
        </p:sp>
        <p:sp>
          <p:nvSpPr>
            <p:cNvPr id="72" name="TextBox 71">
              <a:extLst>
                <a:ext uri="{FF2B5EF4-FFF2-40B4-BE49-F238E27FC236}">
                  <a16:creationId xmlns:a16="http://schemas.microsoft.com/office/drawing/2014/main" id="{D4E0CAB2-D24E-4FD7-9056-5E6E81425A20}"/>
                </a:ext>
              </a:extLst>
            </p:cNvPr>
            <p:cNvSpPr txBox="1"/>
            <p:nvPr/>
          </p:nvSpPr>
          <p:spPr>
            <a:xfrm>
              <a:off x="8875392" y="3025608"/>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sp>
        <p:nvSpPr>
          <p:cNvPr id="73" name="직사각형 17">
            <a:extLst>
              <a:ext uri="{FF2B5EF4-FFF2-40B4-BE49-F238E27FC236}">
                <a16:creationId xmlns:a16="http://schemas.microsoft.com/office/drawing/2014/main" id="{6281C078-CC62-478B-B38E-28D8C844CE08}"/>
              </a:ext>
            </a:extLst>
          </p:cNvPr>
          <p:cNvSpPr/>
          <p:nvPr/>
        </p:nvSpPr>
        <p:spPr>
          <a:xfrm>
            <a:off x="703261" y="2565400"/>
            <a:ext cx="4752491" cy="17509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EYELIKE: My</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ocular</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health monitor with “traffic light”</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Alerting with three different colors, the device automatically “Analyze” whether medical specialist’s help is required or not and “Recommend” proper action for each color</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Local medical staffs in public healthcare center can handle the device with “a minimum training”</a:t>
            </a:r>
          </a:p>
        </p:txBody>
      </p:sp>
      <p:sp>
        <p:nvSpPr>
          <p:cNvPr id="80" name="직사각형 29">
            <a:extLst>
              <a:ext uri="{FF2B5EF4-FFF2-40B4-BE49-F238E27FC236}">
                <a16:creationId xmlns:a16="http://schemas.microsoft.com/office/drawing/2014/main" id="{93890243-801A-457D-8B1C-05ADFBA22299}"/>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spTree>
    <p:extLst>
      <p:ext uri="{BB962C8B-B14F-4D97-AF65-F5344CB8AC3E}">
        <p14:creationId xmlns:p14="http://schemas.microsoft.com/office/powerpoint/2010/main" val="42894464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직사각형 27">
            <a:extLst>
              <a:ext uri="{FF2B5EF4-FFF2-40B4-BE49-F238E27FC236}">
                <a16:creationId xmlns:a16="http://schemas.microsoft.com/office/drawing/2014/main" id="{C03517A6-ADD6-44A3-85EF-1A91358D3753}"/>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a:t>
            </a:r>
          </a:p>
        </p:txBody>
      </p:sp>
      <p:grpSp>
        <p:nvGrpSpPr>
          <p:cNvPr id="30" name="그룹 29">
            <a:extLst>
              <a:ext uri="{FF2B5EF4-FFF2-40B4-BE49-F238E27FC236}">
                <a16:creationId xmlns:a16="http://schemas.microsoft.com/office/drawing/2014/main" id="{91EA9D56-7D55-4851-9167-813C91C43B97}"/>
              </a:ext>
            </a:extLst>
          </p:cNvPr>
          <p:cNvGrpSpPr/>
          <p:nvPr/>
        </p:nvGrpSpPr>
        <p:grpSpPr>
          <a:xfrm>
            <a:off x="558800" y="2232686"/>
            <a:ext cx="8785225" cy="215444"/>
            <a:chOff x="1027113" y="2045625"/>
            <a:chExt cx="8785225" cy="215444"/>
          </a:xfrm>
        </p:grpSpPr>
        <p:sp>
          <p:nvSpPr>
            <p:cNvPr id="31" name="직사각형 30">
              <a:extLst>
                <a:ext uri="{FF2B5EF4-FFF2-40B4-BE49-F238E27FC236}">
                  <a16:creationId xmlns:a16="http://schemas.microsoft.com/office/drawing/2014/main" id="{F7DFB160-5C20-4D31-812F-A08C8B7082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2" name="직사각형 31">
              <a:extLst>
                <a:ext uri="{FF2B5EF4-FFF2-40B4-BE49-F238E27FC236}">
                  <a16:creationId xmlns:a16="http://schemas.microsoft.com/office/drawing/2014/main" id="{C066B319-2099-40D8-A121-60CFA4B0698D}"/>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Pattern Recognition Machine Learning Algorithm: </a:t>
              </a:r>
            </a:p>
          </p:txBody>
        </p:sp>
      </p:grpSp>
      <p:sp>
        <p:nvSpPr>
          <p:cNvPr id="25" name="직사각형 29">
            <a:extLst>
              <a:ext uri="{FF2B5EF4-FFF2-40B4-BE49-F238E27FC236}">
                <a16:creationId xmlns:a16="http://schemas.microsoft.com/office/drawing/2014/main" id="{F93299C5-C358-40AF-91D8-139B66E4B70A}"/>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2" name="Group 1">
            <a:extLst>
              <a:ext uri="{FF2B5EF4-FFF2-40B4-BE49-F238E27FC236}">
                <a16:creationId xmlns:a16="http://schemas.microsoft.com/office/drawing/2014/main" id="{C0BAE7C9-8FD2-49CA-91C9-698AB5B50316}"/>
              </a:ext>
            </a:extLst>
          </p:cNvPr>
          <p:cNvGrpSpPr/>
          <p:nvPr/>
        </p:nvGrpSpPr>
        <p:grpSpPr>
          <a:xfrm>
            <a:off x="7582442" y="2232686"/>
            <a:ext cx="1761583" cy="1143902"/>
            <a:chOff x="7582442" y="2817962"/>
            <a:chExt cx="1761583" cy="1143902"/>
          </a:xfrm>
        </p:grpSpPr>
        <p:sp>
          <p:nvSpPr>
            <p:cNvPr id="27" name="Freeform 5">
              <a:extLst>
                <a:ext uri="{FF2B5EF4-FFF2-40B4-BE49-F238E27FC236}">
                  <a16:creationId xmlns:a16="http://schemas.microsoft.com/office/drawing/2014/main" id="{EB59EC71-54F3-460D-B638-DAA26E966DBC}"/>
                </a:ext>
              </a:extLst>
            </p:cNvPr>
            <p:cNvSpPr>
              <a:spLocks noChangeAspect="1"/>
            </p:cNvSpPr>
            <p:nvPr/>
          </p:nvSpPr>
          <p:spPr bwMode="auto">
            <a:xfrm>
              <a:off x="758244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29" name="Freeform 5">
              <a:extLst>
                <a:ext uri="{FF2B5EF4-FFF2-40B4-BE49-F238E27FC236}">
                  <a16:creationId xmlns:a16="http://schemas.microsoft.com/office/drawing/2014/main" id="{729118AF-CE98-4116-8C35-BE04DF60F7DA}"/>
                </a:ext>
              </a:extLst>
            </p:cNvPr>
            <p:cNvSpPr>
              <a:spLocks noChangeAspect="1"/>
            </p:cNvSpPr>
            <p:nvPr/>
          </p:nvSpPr>
          <p:spPr bwMode="auto">
            <a:xfrm>
              <a:off x="818701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6" name="Freeform 5">
              <a:extLst>
                <a:ext uri="{FF2B5EF4-FFF2-40B4-BE49-F238E27FC236}">
                  <a16:creationId xmlns:a16="http://schemas.microsoft.com/office/drawing/2014/main" id="{7C94312F-96ED-436C-AFE6-95CE085C97CE}"/>
                </a:ext>
              </a:extLst>
            </p:cNvPr>
            <p:cNvSpPr>
              <a:spLocks noChangeAspect="1"/>
            </p:cNvSpPr>
            <p:nvPr/>
          </p:nvSpPr>
          <p:spPr bwMode="auto">
            <a:xfrm>
              <a:off x="879158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7" name="Freeform 5">
              <a:extLst>
                <a:ext uri="{FF2B5EF4-FFF2-40B4-BE49-F238E27FC236}">
                  <a16:creationId xmlns:a16="http://schemas.microsoft.com/office/drawing/2014/main" id="{E03D39D3-17E9-4745-996A-3B2F687AA8AF}"/>
                </a:ext>
              </a:extLst>
            </p:cNvPr>
            <p:cNvSpPr>
              <a:spLocks noChangeAspect="1"/>
            </p:cNvSpPr>
            <p:nvPr/>
          </p:nvSpPr>
          <p:spPr bwMode="auto">
            <a:xfrm>
              <a:off x="7884727"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8" name="Freeform 5">
              <a:extLst>
                <a:ext uri="{FF2B5EF4-FFF2-40B4-BE49-F238E27FC236}">
                  <a16:creationId xmlns:a16="http://schemas.microsoft.com/office/drawing/2014/main" id="{AD80C477-4DDD-47FE-95B1-4A3B89B3DA2A}"/>
                </a:ext>
              </a:extLst>
            </p:cNvPr>
            <p:cNvSpPr>
              <a:spLocks noChangeAspect="1"/>
            </p:cNvSpPr>
            <p:nvPr/>
          </p:nvSpPr>
          <p:spPr bwMode="auto">
            <a:xfrm>
              <a:off x="8483936"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9" name="TextBox 48">
              <a:extLst>
                <a:ext uri="{FF2B5EF4-FFF2-40B4-BE49-F238E27FC236}">
                  <a16:creationId xmlns:a16="http://schemas.microsoft.com/office/drawing/2014/main" id="{875D2AFC-6CD3-4AB1-9ED8-B34F651E889D}"/>
                </a:ext>
              </a:extLst>
            </p:cNvPr>
            <p:cNvSpPr txBox="1"/>
            <p:nvPr/>
          </p:nvSpPr>
          <p:spPr>
            <a:xfrm>
              <a:off x="7608632" y="3025608"/>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Define</a:t>
              </a:r>
              <a:endParaRPr lang="en-US" altLang="ko-KR" dirty="0"/>
            </a:p>
          </p:txBody>
        </p:sp>
        <p:sp>
          <p:nvSpPr>
            <p:cNvPr id="50" name="TextBox 49">
              <a:extLst>
                <a:ext uri="{FF2B5EF4-FFF2-40B4-BE49-F238E27FC236}">
                  <a16:creationId xmlns:a16="http://schemas.microsoft.com/office/drawing/2014/main" id="{51B9DBC7-E97D-415F-8AF0-C5A012F51765}"/>
                </a:ext>
              </a:extLst>
            </p:cNvPr>
            <p:cNvSpPr txBox="1"/>
            <p:nvPr/>
          </p:nvSpPr>
          <p:spPr>
            <a:xfrm>
              <a:off x="7883628" y="3538636"/>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51" name="TextBox 50">
              <a:extLst>
                <a:ext uri="{FF2B5EF4-FFF2-40B4-BE49-F238E27FC236}">
                  <a16:creationId xmlns:a16="http://schemas.microsoft.com/office/drawing/2014/main" id="{85CEE475-EAB3-4F24-A78D-8FF48105BC40}"/>
                </a:ext>
              </a:extLst>
            </p:cNvPr>
            <p:cNvSpPr txBox="1"/>
            <p:nvPr/>
          </p:nvSpPr>
          <p:spPr>
            <a:xfrm>
              <a:off x="8154469" y="3025608"/>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Discover</a:t>
              </a:r>
            </a:p>
          </p:txBody>
        </p:sp>
        <p:sp>
          <p:nvSpPr>
            <p:cNvPr id="52" name="TextBox 51">
              <a:extLst>
                <a:ext uri="{FF2B5EF4-FFF2-40B4-BE49-F238E27FC236}">
                  <a16:creationId xmlns:a16="http://schemas.microsoft.com/office/drawing/2014/main" id="{E5BD7061-7C76-4B53-8AB3-AA38B80C52F3}"/>
                </a:ext>
              </a:extLst>
            </p:cNvPr>
            <p:cNvSpPr txBox="1"/>
            <p:nvPr/>
          </p:nvSpPr>
          <p:spPr>
            <a:xfrm>
              <a:off x="8434427" y="3463378"/>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Ideate&amp;</a:t>
              </a:r>
              <a:r>
                <a:rPr lang="en-US" altLang="ko-KR"/>
                <a:t/>
              </a:r>
              <a:br>
                <a:rPr lang="en-US" altLang="ko-KR"/>
              </a:br>
              <a:r>
                <a:rPr lang="en-US" altLang="ko-KR"/>
                <a:t>Prototype</a:t>
              </a:r>
              <a:endParaRPr lang="en-US" altLang="ko-KR" dirty="0"/>
            </a:p>
          </p:txBody>
        </p:sp>
        <p:sp>
          <p:nvSpPr>
            <p:cNvPr id="53" name="TextBox 52">
              <a:extLst>
                <a:ext uri="{FF2B5EF4-FFF2-40B4-BE49-F238E27FC236}">
                  <a16:creationId xmlns:a16="http://schemas.microsoft.com/office/drawing/2014/main" id="{04E3DA81-4678-42AE-8422-5F0B0838E722}"/>
                </a:ext>
              </a:extLst>
            </p:cNvPr>
            <p:cNvSpPr txBox="1"/>
            <p:nvPr/>
          </p:nvSpPr>
          <p:spPr>
            <a:xfrm>
              <a:off x="8875392" y="3025608"/>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sp>
        <p:nvSpPr>
          <p:cNvPr id="54" name="직사각형 17">
            <a:extLst>
              <a:ext uri="{FF2B5EF4-FFF2-40B4-BE49-F238E27FC236}">
                <a16:creationId xmlns:a16="http://schemas.microsoft.com/office/drawing/2014/main" id="{D80849DC-D110-4E15-A3A5-6A0793CE844B}"/>
              </a:ext>
            </a:extLst>
          </p:cNvPr>
          <p:cNvSpPr/>
          <p:nvPr/>
        </p:nvSpPr>
        <p:spPr>
          <a:xfrm>
            <a:off x="703261" y="2565400"/>
            <a:ext cx="8640764" cy="9507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Diagnosis support algorithm based on image processing</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40,000 images are being accumulated per month</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Detect anomaly from eye images based on Machine learning and classify the image for triage</a:t>
            </a:r>
          </a:p>
        </p:txBody>
      </p:sp>
      <p:grpSp>
        <p:nvGrpSpPr>
          <p:cNvPr id="4" name="Group 3">
            <a:extLst>
              <a:ext uri="{FF2B5EF4-FFF2-40B4-BE49-F238E27FC236}">
                <a16:creationId xmlns:a16="http://schemas.microsoft.com/office/drawing/2014/main" id="{CFE185B2-8F8F-4264-B899-86CDF4A1D987}"/>
              </a:ext>
            </a:extLst>
          </p:cNvPr>
          <p:cNvGrpSpPr/>
          <p:nvPr/>
        </p:nvGrpSpPr>
        <p:grpSpPr>
          <a:xfrm>
            <a:off x="703261" y="3758200"/>
            <a:ext cx="6756906" cy="2122508"/>
            <a:chOff x="703261" y="3758200"/>
            <a:chExt cx="6756906" cy="2122508"/>
          </a:xfrm>
        </p:grpSpPr>
        <p:pic>
          <p:nvPicPr>
            <p:cNvPr id="45" name="그림 1">
              <a:extLst>
                <a:ext uri="{FF2B5EF4-FFF2-40B4-BE49-F238E27FC236}">
                  <a16:creationId xmlns:a16="http://schemas.microsoft.com/office/drawing/2014/main" id="{76094532-008E-4A49-9CFF-D81F544354C9}"/>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49105" t="6569" r="30146" b="76532"/>
            <a:stretch/>
          </p:blipFill>
          <p:spPr>
            <a:xfrm>
              <a:off x="703261" y="3758200"/>
              <a:ext cx="2154101" cy="986826"/>
            </a:xfrm>
            <a:prstGeom prst="rect">
              <a:avLst/>
            </a:prstGeom>
          </p:spPr>
        </p:pic>
        <p:pic>
          <p:nvPicPr>
            <p:cNvPr id="55" name="그림 1">
              <a:extLst>
                <a:ext uri="{FF2B5EF4-FFF2-40B4-BE49-F238E27FC236}">
                  <a16:creationId xmlns:a16="http://schemas.microsoft.com/office/drawing/2014/main" id="{1E9B9D1C-616D-4027-A099-A05CF2B0DF64}"/>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49105" t="22385" r="30146" b="60716"/>
            <a:stretch/>
          </p:blipFill>
          <p:spPr>
            <a:xfrm>
              <a:off x="2996559" y="3758200"/>
              <a:ext cx="2154101" cy="986826"/>
            </a:xfrm>
            <a:prstGeom prst="rect">
              <a:avLst/>
            </a:prstGeom>
          </p:spPr>
        </p:pic>
        <p:pic>
          <p:nvPicPr>
            <p:cNvPr id="56" name="그림 1">
              <a:extLst>
                <a:ext uri="{FF2B5EF4-FFF2-40B4-BE49-F238E27FC236}">
                  <a16:creationId xmlns:a16="http://schemas.microsoft.com/office/drawing/2014/main" id="{B2EBEA63-4BC7-4557-9BBA-D028AAA37013}"/>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49105" t="39283" r="30146" b="43818"/>
            <a:stretch/>
          </p:blipFill>
          <p:spPr>
            <a:xfrm>
              <a:off x="5306066" y="3758200"/>
              <a:ext cx="2154101" cy="986826"/>
            </a:xfrm>
            <a:prstGeom prst="rect">
              <a:avLst/>
            </a:prstGeom>
          </p:spPr>
        </p:pic>
        <p:pic>
          <p:nvPicPr>
            <p:cNvPr id="57" name="그림 1">
              <a:extLst>
                <a:ext uri="{FF2B5EF4-FFF2-40B4-BE49-F238E27FC236}">
                  <a16:creationId xmlns:a16="http://schemas.microsoft.com/office/drawing/2014/main" id="{E5EB9952-AD29-4B9C-9354-FF92BF453365}"/>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49105" t="56182" r="30146" b="26919"/>
            <a:stretch/>
          </p:blipFill>
          <p:spPr>
            <a:xfrm>
              <a:off x="703261" y="4893882"/>
              <a:ext cx="2154101" cy="986826"/>
            </a:xfrm>
            <a:prstGeom prst="rect">
              <a:avLst/>
            </a:prstGeom>
          </p:spPr>
        </p:pic>
        <p:pic>
          <p:nvPicPr>
            <p:cNvPr id="58" name="그림 1">
              <a:extLst>
                <a:ext uri="{FF2B5EF4-FFF2-40B4-BE49-F238E27FC236}">
                  <a16:creationId xmlns:a16="http://schemas.microsoft.com/office/drawing/2014/main" id="{283778F9-129B-4788-AE8E-E3896C779DF8}"/>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49105" t="73081" r="30146" b="10020"/>
            <a:stretch/>
          </p:blipFill>
          <p:spPr>
            <a:xfrm>
              <a:off x="2996559" y="4893882"/>
              <a:ext cx="2154101" cy="986826"/>
            </a:xfrm>
            <a:prstGeom prst="rect">
              <a:avLst/>
            </a:prstGeom>
          </p:spPr>
        </p:pic>
      </p:grpSp>
    </p:spTree>
    <p:extLst>
      <p:ext uri="{BB962C8B-B14F-4D97-AF65-F5344CB8AC3E}">
        <p14:creationId xmlns:p14="http://schemas.microsoft.com/office/powerpoint/2010/main" val="22883389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직사각형 27">
            <a:extLst>
              <a:ext uri="{FF2B5EF4-FFF2-40B4-BE49-F238E27FC236}">
                <a16:creationId xmlns:a16="http://schemas.microsoft.com/office/drawing/2014/main" id="{C03517A6-ADD6-44A3-85EF-1A91358D3753}"/>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0" name="그룹 29">
            <a:extLst>
              <a:ext uri="{FF2B5EF4-FFF2-40B4-BE49-F238E27FC236}">
                <a16:creationId xmlns:a16="http://schemas.microsoft.com/office/drawing/2014/main" id="{91EA9D56-7D55-4851-9167-813C91C43B97}"/>
              </a:ext>
            </a:extLst>
          </p:cNvPr>
          <p:cNvGrpSpPr/>
          <p:nvPr/>
        </p:nvGrpSpPr>
        <p:grpSpPr>
          <a:xfrm>
            <a:off x="558800" y="2232686"/>
            <a:ext cx="8785225" cy="215444"/>
            <a:chOff x="1027113" y="2045625"/>
            <a:chExt cx="8785225" cy="215444"/>
          </a:xfrm>
        </p:grpSpPr>
        <p:sp>
          <p:nvSpPr>
            <p:cNvPr id="31" name="직사각형 30">
              <a:extLst>
                <a:ext uri="{FF2B5EF4-FFF2-40B4-BE49-F238E27FC236}">
                  <a16:creationId xmlns:a16="http://schemas.microsoft.com/office/drawing/2014/main" id="{F7DFB160-5C20-4D31-812F-A08C8B7082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2" name="직사각형 31">
              <a:extLst>
                <a:ext uri="{FF2B5EF4-FFF2-40B4-BE49-F238E27FC236}">
                  <a16:creationId xmlns:a16="http://schemas.microsoft.com/office/drawing/2014/main" id="{C066B319-2099-40D8-A121-60CFA4B0698D}"/>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Hardware: </a:t>
              </a:r>
            </a:p>
          </p:txBody>
        </p:sp>
      </p:grpSp>
      <p:sp>
        <p:nvSpPr>
          <p:cNvPr id="25" name="직사각형 29">
            <a:extLst>
              <a:ext uri="{FF2B5EF4-FFF2-40B4-BE49-F238E27FC236}">
                <a16:creationId xmlns:a16="http://schemas.microsoft.com/office/drawing/2014/main" id="{F93299C5-C358-40AF-91D8-139B66E4B70A}"/>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2" name="Group 1">
            <a:extLst>
              <a:ext uri="{FF2B5EF4-FFF2-40B4-BE49-F238E27FC236}">
                <a16:creationId xmlns:a16="http://schemas.microsoft.com/office/drawing/2014/main" id="{C0BAE7C9-8FD2-49CA-91C9-698AB5B50316}"/>
              </a:ext>
            </a:extLst>
          </p:cNvPr>
          <p:cNvGrpSpPr/>
          <p:nvPr/>
        </p:nvGrpSpPr>
        <p:grpSpPr>
          <a:xfrm>
            <a:off x="7582442" y="2232686"/>
            <a:ext cx="1761583" cy="1143902"/>
            <a:chOff x="7582442" y="2817962"/>
            <a:chExt cx="1761583" cy="1143902"/>
          </a:xfrm>
        </p:grpSpPr>
        <p:sp>
          <p:nvSpPr>
            <p:cNvPr id="27" name="Freeform 5">
              <a:extLst>
                <a:ext uri="{FF2B5EF4-FFF2-40B4-BE49-F238E27FC236}">
                  <a16:creationId xmlns:a16="http://schemas.microsoft.com/office/drawing/2014/main" id="{EB59EC71-54F3-460D-B638-DAA26E966DBC}"/>
                </a:ext>
              </a:extLst>
            </p:cNvPr>
            <p:cNvSpPr>
              <a:spLocks noChangeAspect="1"/>
            </p:cNvSpPr>
            <p:nvPr/>
          </p:nvSpPr>
          <p:spPr bwMode="auto">
            <a:xfrm>
              <a:off x="758244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29" name="Freeform 5">
              <a:extLst>
                <a:ext uri="{FF2B5EF4-FFF2-40B4-BE49-F238E27FC236}">
                  <a16:creationId xmlns:a16="http://schemas.microsoft.com/office/drawing/2014/main" id="{729118AF-CE98-4116-8C35-BE04DF60F7DA}"/>
                </a:ext>
              </a:extLst>
            </p:cNvPr>
            <p:cNvSpPr>
              <a:spLocks noChangeAspect="1"/>
            </p:cNvSpPr>
            <p:nvPr/>
          </p:nvSpPr>
          <p:spPr bwMode="auto">
            <a:xfrm>
              <a:off x="818701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6" name="Freeform 5">
              <a:extLst>
                <a:ext uri="{FF2B5EF4-FFF2-40B4-BE49-F238E27FC236}">
                  <a16:creationId xmlns:a16="http://schemas.microsoft.com/office/drawing/2014/main" id="{7C94312F-96ED-436C-AFE6-95CE085C97CE}"/>
                </a:ext>
              </a:extLst>
            </p:cNvPr>
            <p:cNvSpPr>
              <a:spLocks noChangeAspect="1"/>
            </p:cNvSpPr>
            <p:nvPr/>
          </p:nvSpPr>
          <p:spPr bwMode="auto">
            <a:xfrm>
              <a:off x="879158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7" name="Freeform 5">
              <a:extLst>
                <a:ext uri="{FF2B5EF4-FFF2-40B4-BE49-F238E27FC236}">
                  <a16:creationId xmlns:a16="http://schemas.microsoft.com/office/drawing/2014/main" id="{E03D39D3-17E9-4745-996A-3B2F687AA8AF}"/>
                </a:ext>
              </a:extLst>
            </p:cNvPr>
            <p:cNvSpPr>
              <a:spLocks noChangeAspect="1"/>
            </p:cNvSpPr>
            <p:nvPr/>
          </p:nvSpPr>
          <p:spPr bwMode="auto">
            <a:xfrm>
              <a:off x="7884727"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8" name="Freeform 5">
              <a:extLst>
                <a:ext uri="{FF2B5EF4-FFF2-40B4-BE49-F238E27FC236}">
                  <a16:creationId xmlns:a16="http://schemas.microsoft.com/office/drawing/2014/main" id="{AD80C477-4DDD-47FE-95B1-4A3B89B3DA2A}"/>
                </a:ext>
              </a:extLst>
            </p:cNvPr>
            <p:cNvSpPr>
              <a:spLocks noChangeAspect="1"/>
            </p:cNvSpPr>
            <p:nvPr/>
          </p:nvSpPr>
          <p:spPr bwMode="auto">
            <a:xfrm>
              <a:off x="8483936"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9" name="TextBox 48">
              <a:extLst>
                <a:ext uri="{FF2B5EF4-FFF2-40B4-BE49-F238E27FC236}">
                  <a16:creationId xmlns:a16="http://schemas.microsoft.com/office/drawing/2014/main" id="{875D2AFC-6CD3-4AB1-9ED8-B34F651E889D}"/>
                </a:ext>
              </a:extLst>
            </p:cNvPr>
            <p:cNvSpPr txBox="1"/>
            <p:nvPr/>
          </p:nvSpPr>
          <p:spPr>
            <a:xfrm>
              <a:off x="7608632" y="3025608"/>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Define</a:t>
              </a:r>
              <a:endParaRPr lang="en-US" altLang="ko-KR" dirty="0"/>
            </a:p>
          </p:txBody>
        </p:sp>
        <p:sp>
          <p:nvSpPr>
            <p:cNvPr id="50" name="TextBox 49">
              <a:extLst>
                <a:ext uri="{FF2B5EF4-FFF2-40B4-BE49-F238E27FC236}">
                  <a16:creationId xmlns:a16="http://schemas.microsoft.com/office/drawing/2014/main" id="{51B9DBC7-E97D-415F-8AF0-C5A012F51765}"/>
                </a:ext>
              </a:extLst>
            </p:cNvPr>
            <p:cNvSpPr txBox="1"/>
            <p:nvPr/>
          </p:nvSpPr>
          <p:spPr>
            <a:xfrm>
              <a:off x="7883628" y="3538636"/>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51" name="TextBox 50">
              <a:extLst>
                <a:ext uri="{FF2B5EF4-FFF2-40B4-BE49-F238E27FC236}">
                  <a16:creationId xmlns:a16="http://schemas.microsoft.com/office/drawing/2014/main" id="{85CEE475-EAB3-4F24-A78D-8FF48105BC40}"/>
                </a:ext>
              </a:extLst>
            </p:cNvPr>
            <p:cNvSpPr txBox="1"/>
            <p:nvPr/>
          </p:nvSpPr>
          <p:spPr>
            <a:xfrm>
              <a:off x="8154469" y="3025608"/>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Discover</a:t>
              </a:r>
            </a:p>
          </p:txBody>
        </p:sp>
        <p:sp>
          <p:nvSpPr>
            <p:cNvPr id="52" name="TextBox 51">
              <a:extLst>
                <a:ext uri="{FF2B5EF4-FFF2-40B4-BE49-F238E27FC236}">
                  <a16:creationId xmlns:a16="http://schemas.microsoft.com/office/drawing/2014/main" id="{E5BD7061-7C76-4B53-8AB3-AA38B80C52F3}"/>
                </a:ext>
              </a:extLst>
            </p:cNvPr>
            <p:cNvSpPr txBox="1"/>
            <p:nvPr/>
          </p:nvSpPr>
          <p:spPr>
            <a:xfrm>
              <a:off x="8434427" y="3463378"/>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Ideate&amp;</a:t>
              </a:r>
              <a:r>
                <a:rPr lang="en-US" altLang="ko-KR"/>
                <a:t/>
              </a:r>
              <a:br>
                <a:rPr lang="en-US" altLang="ko-KR"/>
              </a:br>
              <a:r>
                <a:rPr lang="en-US" altLang="ko-KR"/>
                <a:t>Prototype</a:t>
              </a:r>
              <a:endParaRPr lang="en-US" altLang="ko-KR" dirty="0"/>
            </a:p>
          </p:txBody>
        </p:sp>
        <p:sp>
          <p:nvSpPr>
            <p:cNvPr id="53" name="TextBox 52">
              <a:extLst>
                <a:ext uri="{FF2B5EF4-FFF2-40B4-BE49-F238E27FC236}">
                  <a16:creationId xmlns:a16="http://schemas.microsoft.com/office/drawing/2014/main" id="{04E3DA81-4678-42AE-8422-5F0B0838E722}"/>
                </a:ext>
              </a:extLst>
            </p:cNvPr>
            <p:cNvSpPr txBox="1"/>
            <p:nvPr/>
          </p:nvSpPr>
          <p:spPr>
            <a:xfrm>
              <a:off x="8875392" y="3025608"/>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pic>
        <p:nvPicPr>
          <p:cNvPr id="5" name="Picture 4" descr="A picture containing dryer, appliance&#10;&#10;Description automatically generated">
            <a:extLst>
              <a:ext uri="{FF2B5EF4-FFF2-40B4-BE49-F238E27FC236}">
                <a16:creationId xmlns:a16="http://schemas.microsoft.com/office/drawing/2014/main" id="{F3974A43-61B9-4554-9C79-8A97F6CA1D32}"/>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409" r="1383" b="1816"/>
          <a:stretch/>
        </p:blipFill>
        <p:spPr>
          <a:xfrm>
            <a:off x="4595452" y="3434031"/>
            <a:ext cx="4748573" cy="2714522"/>
          </a:xfrm>
          <a:prstGeom prst="rect">
            <a:avLst/>
          </a:prstGeom>
        </p:spPr>
      </p:pic>
      <p:sp>
        <p:nvSpPr>
          <p:cNvPr id="26" name="직사각형 17">
            <a:extLst>
              <a:ext uri="{FF2B5EF4-FFF2-40B4-BE49-F238E27FC236}">
                <a16:creationId xmlns:a16="http://schemas.microsoft.com/office/drawing/2014/main" id="{8FD46939-66CC-47F2-BE48-7A64D8D00D27}"/>
              </a:ext>
            </a:extLst>
          </p:cNvPr>
          <p:cNvSpPr/>
          <p:nvPr/>
        </p:nvSpPr>
        <p:spPr>
          <a:xfrm>
            <a:off x="703261" y="2565400"/>
            <a:ext cx="3781268" cy="32539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“Trash to treasure”</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 portable, easy to use, digital ophthalmoscope at an affordable price range utilizing recycled mobile handset</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Key components of the portable ophthalmoscope are an inexpensive yet high-quality camera which is a good fit for mass production and telecommunication module to connect medical specialists dispatched over a wide range of area</a:t>
            </a:r>
          </a:p>
          <a:p>
            <a:pPr marL="639763" lvl="1" indent="-182563">
              <a:spcAft>
                <a:spcPts val="800"/>
              </a:spcAft>
              <a:buClr>
                <a:srgbClr val="193EB0"/>
              </a:buClr>
              <a:buFont typeface="SamsungOne 400" panose="020B0503030303020204" pitchFamily="34" charset="0"/>
              <a:buChar char="‣"/>
            </a:pPr>
            <a:r>
              <a:rPr lang="en-US" altLang="ko-KR" sz="1300" b="1" u="sng" dirty="0">
                <a:solidFill>
                  <a:schemeClr val="tx1">
                    <a:lumMod val="85000"/>
                    <a:lumOff val="15000"/>
                  </a:schemeClr>
                </a:solidFill>
                <a:latin typeface="SamsungOne 400" panose="020B0503030303020204" pitchFamily="34" charset="0"/>
                <a:ea typeface="SamsungOne 400" panose="020B0503030303020204" pitchFamily="34" charset="0"/>
              </a:rPr>
              <a:t>Without ophthalmologist training, a user can easily photograph fundus with minimum training</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t>
            </a:r>
          </a:p>
        </p:txBody>
      </p:sp>
    </p:spTree>
    <p:extLst>
      <p:ext uri="{BB962C8B-B14F-4D97-AF65-F5344CB8AC3E}">
        <p14:creationId xmlns:p14="http://schemas.microsoft.com/office/powerpoint/2010/main" val="21918421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직사각형 27">
            <a:extLst>
              <a:ext uri="{FF2B5EF4-FFF2-40B4-BE49-F238E27FC236}">
                <a16:creationId xmlns:a16="http://schemas.microsoft.com/office/drawing/2014/main" id="{C03517A6-ADD6-44A3-85EF-1A91358D3753}"/>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0" name="그룹 29">
            <a:extLst>
              <a:ext uri="{FF2B5EF4-FFF2-40B4-BE49-F238E27FC236}">
                <a16:creationId xmlns:a16="http://schemas.microsoft.com/office/drawing/2014/main" id="{91EA9D56-7D55-4851-9167-813C91C43B97}"/>
              </a:ext>
            </a:extLst>
          </p:cNvPr>
          <p:cNvGrpSpPr/>
          <p:nvPr/>
        </p:nvGrpSpPr>
        <p:grpSpPr>
          <a:xfrm>
            <a:off x="558800" y="2232686"/>
            <a:ext cx="8785225" cy="215444"/>
            <a:chOff x="1027113" y="2045625"/>
            <a:chExt cx="8785225" cy="215444"/>
          </a:xfrm>
        </p:grpSpPr>
        <p:sp>
          <p:nvSpPr>
            <p:cNvPr id="31" name="직사각형 30">
              <a:extLst>
                <a:ext uri="{FF2B5EF4-FFF2-40B4-BE49-F238E27FC236}">
                  <a16:creationId xmlns:a16="http://schemas.microsoft.com/office/drawing/2014/main" id="{F7DFB160-5C20-4D31-812F-A08C8B7082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2" name="직사각형 31">
              <a:extLst>
                <a:ext uri="{FF2B5EF4-FFF2-40B4-BE49-F238E27FC236}">
                  <a16:creationId xmlns:a16="http://schemas.microsoft.com/office/drawing/2014/main" id="{C066B319-2099-40D8-A121-60CFA4B0698D}"/>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Hardware: </a:t>
              </a:r>
            </a:p>
          </p:txBody>
        </p:sp>
      </p:grpSp>
      <p:sp>
        <p:nvSpPr>
          <p:cNvPr id="25" name="직사각형 29">
            <a:extLst>
              <a:ext uri="{FF2B5EF4-FFF2-40B4-BE49-F238E27FC236}">
                <a16:creationId xmlns:a16="http://schemas.microsoft.com/office/drawing/2014/main" id="{F93299C5-C358-40AF-91D8-139B66E4B70A}"/>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2" name="Group 1">
            <a:extLst>
              <a:ext uri="{FF2B5EF4-FFF2-40B4-BE49-F238E27FC236}">
                <a16:creationId xmlns:a16="http://schemas.microsoft.com/office/drawing/2014/main" id="{C0BAE7C9-8FD2-49CA-91C9-698AB5B50316}"/>
              </a:ext>
            </a:extLst>
          </p:cNvPr>
          <p:cNvGrpSpPr/>
          <p:nvPr/>
        </p:nvGrpSpPr>
        <p:grpSpPr>
          <a:xfrm>
            <a:off x="7582442" y="2232686"/>
            <a:ext cx="1761583" cy="1143902"/>
            <a:chOff x="7582442" y="2817962"/>
            <a:chExt cx="1761583" cy="1143902"/>
          </a:xfrm>
        </p:grpSpPr>
        <p:sp>
          <p:nvSpPr>
            <p:cNvPr id="27" name="Freeform 5">
              <a:extLst>
                <a:ext uri="{FF2B5EF4-FFF2-40B4-BE49-F238E27FC236}">
                  <a16:creationId xmlns:a16="http://schemas.microsoft.com/office/drawing/2014/main" id="{EB59EC71-54F3-460D-B638-DAA26E966DBC}"/>
                </a:ext>
              </a:extLst>
            </p:cNvPr>
            <p:cNvSpPr>
              <a:spLocks noChangeAspect="1"/>
            </p:cNvSpPr>
            <p:nvPr/>
          </p:nvSpPr>
          <p:spPr bwMode="auto">
            <a:xfrm>
              <a:off x="758244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29" name="Freeform 5">
              <a:extLst>
                <a:ext uri="{FF2B5EF4-FFF2-40B4-BE49-F238E27FC236}">
                  <a16:creationId xmlns:a16="http://schemas.microsoft.com/office/drawing/2014/main" id="{729118AF-CE98-4116-8C35-BE04DF60F7DA}"/>
                </a:ext>
              </a:extLst>
            </p:cNvPr>
            <p:cNvSpPr>
              <a:spLocks noChangeAspect="1"/>
            </p:cNvSpPr>
            <p:nvPr/>
          </p:nvSpPr>
          <p:spPr bwMode="auto">
            <a:xfrm>
              <a:off x="818701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6" name="Freeform 5">
              <a:extLst>
                <a:ext uri="{FF2B5EF4-FFF2-40B4-BE49-F238E27FC236}">
                  <a16:creationId xmlns:a16="http://schemas.microsoft.com/office/drawing/2014/main" id="{7C94312F-96ED-436C-AFE6-95CE085C97CE}"/>
                </a:ext>
              </a:extLst>
            </p:cNvPr>
            <p:cNvSpPr>
              <a:spLocks noChangeAspect="1"/>
            </p:cNvSpPr>
            <p:nvPr/>
          </p:nvSpPr>
          <p:spPr bwMode="auto">
            <a:xfrm>
              <a:off x="879158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7" name="Freeform 5">
              <a:extLst>
                <a:ext uri="{FF2B5EF4-FFF2-40B4-BE49-F238E27FC236}">
                  <a16:creationId xmlns:a16="http://schemas.microsoft.com/office/drawing/2014/main" id="{E03D39D3-17E9-4745-996A-3B2F687AA8AF}"/>
                </a:ext>
              </a:extLst>
            </p:cNvPr>
            <p:cNvSpPr>
              <a:spLocks noChangeAspect="1"/>
            </p:cNvSpPr>
            <p:nvPr/>
          </p:nvSpPr>
          <p:spPr bwMode="auto">
            <a:xfrm>
              <a:off x="7884727"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8" name="Freeform 5">
              <a:extLst>
                <a:ext uri="{FF2B5EF4-FFF2-40B4-BE49-F238E27FC236}">
                  <a16:creationId xmlns:a16="http://schemas.microsoft.com/office/drawing/2014/main" id="{AD80C477-4DDD-47FE-95B1-4A3B89B3DA2A}"/>
                </a:ext>
              </a:extLst>
            </p:cNvPr>
            <p:cNvSpPr>
              <a:spLocks noChangeAspect="1"/>
            </p:cNvSpPr>
            <p:nvPr/>
          </p:nvSpPr>
          <p:spPr bwMode="auto">
            <a:xfrm>
              <a:off x="8483936"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9" name="TextBox 48">
              <a:extLst>
                <a:ext uri="{FF2B5EF4-FFF2-40B4-BE49-F238E27FC236}">
                  <a16:creationId xmlns:a16="http://schemas.microsoft.com/office/drawing/2014/main" id="{875D2AFC-6CD3-4AB1-9ED8-B34F651E889D}"/>
                </a:ext>
              </a:extLst>
            </p:cNvPr>
            <p:cNvSpPr txBox="1"/>
            <p:nvPr/>
          </p:nvSpPr>
          <p:spPr>
            <a:xfrm>
              <a:off x="7608632" y="3025608"/>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Define</a:t>
              </a:r>
              <a:endParaRPr lang="en-US" altLang="ko-KR" dirty="0"/>
            </a:p>
          </p:txBody>
        </p:sp>
        <p:sp>
          <p:nvSpPr>
            <p:cNvPr id="50" name="TextBox 49">
              <a:extLst>
                <a:ext uri="{FF2B5EF4-FFF2-40B4-BE49-F238E27FC236}">
                  <a16:creationId xmlns:a16="http://schemas.microsoft.com/office/drawing/2014/main" id="{51B9DBC7-E97D-415F-8AF0-C5A012F51765}"/>
                </a:ext>
              </a:extLst>
            </p:cNvPr>
            <p:cNvSpPr txBox="1"/>
            <p:nvPr/>
          </p:nvSpPr>
          <p:spPr>
            <a:xfrm>
              <a:off x="7883628" y="3538636"/>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51" name="TextBox 50">
              <a:extLst>
                <a:ext uri="{FF2B5EF4-FFF2-40B4-BE49-F238E27FC236}">
                  <a16:creationId xmlns:a16="http://schemas.microsoft.com/office/drawing/2014/main" id="{85CEE475-EAB3-4F24-A78D-8FF48105BC40}"/>
                </a:ext>
              </a:extLst>
            </p:cNvPr>
            <p:cNvSpPr txBox="1"/>
            <p:nvPr/>
          </p:nvSpPr>
          <p:spPr>
            <a:xfrm>
              <a:off x="8154469" y="3025608"/>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Discover</a:t>
              </a:r>
            </a:p>
          </p:txBody>
        </p:sp>
        <p:sp>
          <p:nvSpPr>
            <p:cNvPr id="52" name="TextBox 51">
              <a:extLst>
                <a:ext uri="{FF2B5EF4-FFF2-40B4-BE49-F238E27FC236}">
                  <a16:creationId xmlns:a16="http://schemas.microsoft.com/office/drawing/2014/main" id="{E5BD7061-7C76-4B53-8AB3-AA38B80C52F3}"/>
                </a:ext>
              </a:extLst>
            </p:cNvPr>
            <p:cNvSpPr txBox="1"/>
            <p:nvPr/>
          </p:nvSpPr>
          <p:spPr>
            <a:xfrm>
              <a:off x="8434427" y="3463378"/>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Ideate&amp;</a:t>
              </a:r>
              <a:r>
                <a:rPr lang="en-US" altLang="ko-KR"/>
                <a:t/>
              </a:r>
              <a:br>
                <a:rPr lang="en-US" altLang="ko-KR"/>
              </a:br>
              <a:r>
                <a:rPr lang="en-US" altLang="ko-KR"/>
                <a:t>Prototype</a:t>
              </a:r>
              <a:endParaRPr lang="en-US" altLang="ko-KR" dirty="0"/>
            </a:p>
          </p:txBody>
        </p:sp>
        <p:sp>
          <p:nvSpPr>
            <p:cNvPr id="53" name="TextBox 52">
              <a:extLst>
                <a:ext uri="{FF2B5EF4-FFF2-40B4-BE49-F238E27FC236}">
                  <a16:creationId xmlns:a16="http://schemas.microsoft.com/office/drawing/2014/main" id="{04E3DA81-4678-42AE-8422-5F0B0838E722}"/>
                </a:ext>
              </a:extLst>
            </p:cNvPr>
            <p:cNvSpPr txBox="1"/>
            <p:nvPr/>
          </p:nvSpPr>
          <p:spPr>
            <a:xfrm>
              <a:off x="8875392" y="3025608"/>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grpSp>
        <p:nvGrpSpPr>
          <p:cNvPr id="4" name="Group 3">
            <a:extLst>
              <a:ext uri="{FF2B5EF4-FFF2-40B4-BE49-F238E27FC236}">
                <a16:creationId xmlns:a16="http://schemas.microsoft.com/office/drawing/2014/main" id="{58DD1845-5959-4A2D-8E06-4AD8010A9F29}"/>
              </a:ext>
            </a:extLst>
          </p:cNvPr>
          <p:cNvGrpSpPr/>
          <p:nvPr/>
        </p:nvGrpSpPr>
        <p:grpSpPr>
          <a:xfrm>
            <a:off x="703260" y="2565400"/>
            <a:ext cx="7968222" cy="3694716"/>
            <a:chOff x="703260" y="2565400"/>
            <a:chExt cx="7968222" cy="3694716"/>
          </a:xfrm>
        </p:grpSpPr>
        <p:sp>
          <p:nvSpPr>
            <p:cNvPr id="26" name="직사각형 17">
              <a:extLst>
                <a:ext uri="{FF2B5EF4-FFF2-40B4-BE49-F238E27FC236}">
                  <a16:creationId xmlns:a16="http://schemas.microsoft.com/office/drawing/2014/main" id="{8FD46939-66CC-47F2-BE48-7A64D8D00D27}"/>
                </a:ext>
              </a:extLst>
            </p:cNvPr>
            <p:cNvSpPr/>
            <p:nvPr/>
          </p:nvSpPr>
          <p:spPr>
            <a:xfrm>
              <a:off x="703260" y="2565400"/>
              <a:ext cx="7968222" cy="19561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Living Lab strategy</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Distributed EYELIKE digital ophthalmoscopes to 20 commune health centers</a:t>
              </a:r>
              <a:b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in Quang Tri province and provided user training</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First, project team made prototype, meet local health workers and patients, and got feedbacks</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After spending one more year for discussion, the team created 2</a:t>
              </a:r>
              <a:r>
                <a:rPr lang="en-US" altLang="ko-KR" sz="1300" baseline="30000" dirty="0">
                  <a:solidFill>
                    <a:schemeClr val="tx1">
                      <a:lumMod val="85000"/>
                      <a:lumOff val="15000"/>
                    </a:schemeClr>
                  </a:solidFill>
                  <a:latin typeface="SamsungOne 400" panose="020B0503030303020204" pitchFamily="34" charset="0"/>
                  <a:ea typeface="SamsungOne 400" panose="020B0503030303020204" pitchFamily="34" charset="0"/>
                </a:rPr>
                <a:t>nd</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prototype that incorporated all stakeholder opinion in the development process, and then it was successfully implemented</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This project will be expanded to another 20 commune health centers in other province</a:t>
              </a:r>
            </a:p>
          </p:txBody>
        </p:sp>
        <p:pic>
          <p:nvPicPr>
            <p:cNvPr id="1026" name="Picture 2" descr="https://www.tomorrowsolutions.org/upload/renewal2018/editor/2019/01/14/1547454790121_1ea3e38618da430082c08b742a96f288.jpg">
              <a:extLst>
                <a:ext uri="{FF2B5EF4-FFF2-40B4-BE49-F238E27FC236}">
                  <a16:creationId xmlns:a16="http://schemas.microsoft.com/office/drawing/2014/main" id="{564F977B-5791-49A5-8E95-73B0DDF4E24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500" b="23314"/>
            <a:stretch/>
          </p:blipFill>
          <p:spPr bwMode="auto">
            <a:xfrm>
              <a:off x="1231343" y="4433263"/>
              <a:ext cx="7440139" cy="157703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3B37DCBA-9E9D-4FE8-AB02-4B60DE4F20CE}"/>
                </a:ext>
              </a:extLst>
            </p:cNvPr>
            <p:cNvSpPr/>
            <p:nvPr/>
          </p:nvSpPr>
          <p:spPr>
            <a:xfrm>
              <a:off x="1857312" y="5952339"/>
              <a:ext cx="534121" cy="307777"/>
            </a:xfrm>
            <a:prstGeom prst="rect">
              <a:avLst/>
            </a:prstGeom>
          </p:spPr>
          <p:txBody>
            <a:bodyPr wrap="none">
              <a:spAutoFit/>
            </a:bodyPr>
            <a:lstStyle/>
            <a:p>
              <a:pPr algn="ctr"/>
              <a:r>
                <a:rPr lang="en-US" altLang="ko-KR" sz="1400" dirty="0">
                  <a:solidFill>
                    <a:schemeClr val="tx1">
                      <a:lumMod val="85000"/>
                      <a:lumOff val="15000"/>
                    </a:schemeClr>
                  </a:solidFill>
                  <a:latin typeface="SamsungOne 300C" panose="020B0306030303020204" pitchFamily="34" charset="0"/>
                  <a:ea typeface="SamsungOne 300C" panose="020B0306030303020204" pitchFamily="34" charset="0"/>
                </a:rPr>
                <a:t>2016</a:t>
              </a:r>
              <a:endParaRPr lang="ko-KR" altLang="en-US" sz="1400" dirty="0">
                <a:latin typeface="SamsungOne 300C" panose="020B0306030303020204" pitchFamily="34" charset="0"/>
              </a:endParaRPr>
            </a:p>
          </p:txBody>
        </p:sp>
        <p:sp>
          <p:nvSpPr>
            <p:cNvPr id="23" name="Rectangle 22">
              <a:extLst>
                <a:ext uri="{FF2B5EF4-FFF2-40B4-BE49-F238E27FC236}">
                  <a16:creationId xmlns:a16="http://schemas.microsoft.com/office/drawing/2014/main" id="{099C62A7-F5E6-430E-8146-57ECE68F9C4B}"/>
                </a:ext>
              </a:extLst>
            </p:cNvPr>
            <p:cNvSpPr/>
            <p:nvPr/>
          </p:nvSpPr>
          <p:spPr>
            <a:xfrm>
              <a:off x="4223879" y="5952339"/>
              <a:ext cx="521297" cy="307777"/>
            </a:xfrm>
            <a:prstGeom prst="rect">
              <a:avLst/>
            </a:prstGeom>
          </p:spPr>
          <p:txBody>
            <a:bodyPr wrap="none">
              <a:spAutoFit/>
            </a:bodyPr>
            <a:lstStyle/>
            <a:p>
              <a:pPr algn="ctr"/>
              <a:r>
                <a:rPr lang="en-US" altLang="ko-KR" sz="1400" dirty="0">
                  <a:solidFill>
                    <a:schemeClr val="tx1">
                      <a:lumMod val="85000"/>
                      <a:lumOff val="15000"/>
                    </a:schemeClr>
                  </a:solidFill>
                  <a:latin typeface="SamsungOne 300C" panose="020B0306030303020204" pitchFamily="34" charset="0"/>
                  <a:ea typeface="SamsungOne 300C" panose="020B0306030303020204" pitchFamily="34" charset="0"/>
                </a:rPr>
                <a:t>2017</a:t>
              </a:r>
              <a:endParaRPr lang="ko-KR" altLang="en-US" sz="1400" dirty="0">
                <a:latin typeface="SamsungOne 300C" panose="020B0306030303020204" pitchFamily="34" charset="0"/>
              </a:endParaRPr>
            </a:p>
          </p:txBody>
        </p:sp>
        <p:sp>
          <p:nvSpPr>
            <p:cNvPr id="24" name="Rectangle 23">
              <a:extLst>
                <a:ext uri="{FF2B5EF4-FFF2-40B4-BE49-F238E27FC236}">
                  <a16:creationId xmlns:a16="http://schemas.microsoft.com/office/drawing/2014/main" id="{8B548365-39A3-402B-BF5F-C690AA87F78B}"/>
                </a:ext>
              </a:extLst>
            </p:cNvPr>
            <p:cNvSpPr/>
            <p:nvPr/>
          </p:nvSpPr>
          <p:spPr>
            <a:xfrm>
              <a:off x="6978590" y="5952339"/>
              <a:ext cx="537327" cy="307777"/>
            </a:xfrm>
            <a:prstGeom prst="rect">
              <a:avLst/>
            </a:prstGeom>
          </p:spPr>
          <p:txBody>
            <a:bodyPr wrap="none">
              <a:spAutoFit/>
            </a:bodyPr>
            <a:lstStyle/>
            <a:p>
              <a:pPr algn="ctr"/>
              <a:r>
                <a:rPr lang="en-US" altLang="ko-KR" sz="1400" dirty="0">
                  <a:solidFill>
                    <a:schemeClr val="tx1">
                      <a:lumMod val="85000"/>
                      <a:lumOff val="15000"/>
                    </a:schemeClr>
                  </a:solidFill>
                  <a:latin typeface="SamsungOne 300C" panose="020B0306030303020204" pitchFamily="34" charset="0"/>
                  <a:ea typeface="SamsungOne 300C" panose="020B0306030303020204" pitchFamily="34" charset="0"/>
                </a:rPr>
                <a:t>2018</a:t>
              </a:r>
              <a:endParaRPr lang="ko-KR" altLang="en-US" sz="1400" dirty="0">
                <a:latin typeface="SamsungOne 300C" panose="020B0306030303020204" pitchFamily="34" charset="0"/>
              </a:endParaRPr>
            </a:p>
          </p:txBody>
        </p:sp>
      </p:grpSp>
    </p:spTree>
    <p:extLst>
      <p:ext uri="{BB962C8B-B14F-4D97-AF65-F5344CB8AC3E}">
        <p14:creationId xmlns:p14="http://schemas.microsoft.com/office/powerpoint/2010/main" val="37797767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직사각형 27">
            <a:extLst>
              <a:ext uri="{FF2B5EF4-FFF2-40B4-BE49-F238E27FC236}">
                <a16:creationId xmlns:a16="http://schemas.microsoft.com/office/drawing/2014/main" id="{C03517A6-ADD6-44A3-85EF-1A91358D3753}"/>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0" name="그룹 29">
            <a:extLst>
              <a:ext uri="{FF2B5EF4-FFF2-40B4-BE49-F238E27FC236}">
                <a16:creationId xmlns:a16="http://schemas.microsoft.com/office/drawing/2014/main" id="{91EA9D56-7D55-4851-9167-813C91C43B97}"/>
              </a:ext>
            </a:extLst>
          </p:cNvPr>
          <p:cNvGrpSpPr/>
          <p:nvPr/>
        </p:nvGrpSpPr>
        <p:grpSpPr>
          <a:xfrm>
            <a:off x="558800" y="2232686"/>
            <a:ext cx="8785225" cy="215444"/>
            <a:chOff x="1027113" y="2045625"/>
            <a:chExt cx="8785225" cy="215444"/>
          </a:xfrm>
        </p:grpSpPr>
        <p:sp>
          <p:nvSpPr>
            <p:cNvPr id="31" name="직사각형 30">
              <a:extLst>
                <a:ext uri="{FF2B5EF4-FFF2-40B4-BE49-F238E27FC236}">
                  <a16:creationId xmlns:a16="http://schemas.microsoft.com/office/drawing/2014/main" id="{F7DFB160-5C20-4D31-812F-A08C8B7082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2" name="직사각형 31">
              <a:extLst>
                <a:ext uri="{FF2B5EF4-FFF2-40B4-BE49-F238E27FC236}">
                  <a16:creationId xmlns:a16="http://schemas.microsoft.com/office/drawing/2014/main" id="{C066B319-2099-40D8-A121-60CFA4B0698D}"/>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Software: </a:t>
              </a:r>
            </a:p>
          </p:txBody>
        </p:sp>
      </p:grpSp>
      <p:sp>
        <p:nvSpPr>
          <p:cNvPr id="25" name="직사각형 29">
            <a:extLst>
              <a:ext uri="{FF2B5EF4-FFF2-40B4-BE49-F238E27FC236}">
                <a16:creationId xmlns:a16="http://schemas.microsoft.com/office/drawing/2014/main" id="{F93299C5-C358-40AF-91D8-139B66E4B70A}"/>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2" name="Group 1">
            <a:extLst>
              <a:ext uri="{FF2B5EF4-FFF2-40B4-BE49-F238E27FC236}">
                <a16:creationId xmlns:a16="http://schemas.microsoft.com/office/drawing/2014/main" id="{C0BAE7C9-8FD2-49CA-91C9-698AB5B50316}"/>
              </a:ext>
            </a:extLst>
          </p:cNvPr>
          <p:cNvGrpSpPr/>
          <p:nvPr/>
        </p:nvGrpSpPr>
        <p:grpSpPr>
          <a:xfrm>
            <a:off x="7582442" y="2232686"/>
            <a:ext cx="1761583" cy="1143902"/>
            <a:chOff x="7582442" y="2817962"/>
            <a:chExt cx="1761583" cy="1143902"/>
          </a:xfrm>
        </p:grpSpPr>
        <p:sp>
          <p:nvSpPr>
            <p:cNvPr id="27" name="Freeform 5">
              <a:extLst>
                <a:ext uri="{FF2B5EF4-FFF2-40B4-BE49-F238E27FC236}">
                  <a16:creationId xmlns:a16="http://schemas.microsoft.com/office/drawing/2014/main" id="{EB59EC71-54F3-460D-B638-DAA26E966DBC}"/>
                </a:ext>
              </a:extLst>
            </p:cNvPr>
            <p:cNvSpPr>
              <a:spLocks noChangeAspect="1"/>
            </p:cNvSpPr>
            <p:nvPr/>
          </p:nvSpPr>
          <p:spPr bwMode="auto">
            <a:xfrm>
              <a:off x="758244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29" name="Freeform 5">
              <a:extLst>
                <a:ext uri="{FF2B5EF4-FFF2-40B4-BE49-F238E27FC236}">
                  <a16:creationId xmlns:a16="http://schemas.microsoft.com/office/drawing/2014/main" id="{729118AF-CE98-4116-8C35-BE04DF60F7DA}"/>
                </a:ext>
              </a:extLst>
            </p:cNvPr>
            <p:cNvSpPr>
              <a:spLocks noChangeAspect="1"/>
            </p:cNvSpPr>
            <p:nvPr/>
          </p:nvSpPr>
          <p:spPr bwMode="auto">
            <a:xfrm>
              <a:off x="818701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6" name="Freeform 5">
              <a:extLst>
                <a:ext uri="{FF2B5EF4-FFF2-40B4-BE49-F238E27FC236}">
                  <a16:creationId xmlns:a16="http://schemas.microsoft.com/office/drawing/2014/main" id="{7C94312F-96ED-436C-AFE6-95CE085C97CE}"/>
                </a:ext>
              </a:extLst>
            </p:cNvPr>
            <p:cNvSpPr>
              <a:spLocks noChangeAspect="1"/>
            </p:cNvSpPr>
            <p:nvPr/>
          </p:nvSpPr>
          <p:spPr bwMode="auto">
            <a:xfrm>
              <a:off x="879158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47" name="Freeform 5">
              <a:extLst>
                <a:ext uri="{FF2B5EF4-FFF2-40B4-BE49-F238E27FC236}">
                  <a16:creationId xmlns:a16="http://schemas.microsoft.com/office/drawing/2014/main" id="{E03D39D3-17E9-4745-996A-3B2F687AA8AF}"/>
                </a:ext>
              </a:extLst>
            </p:cNvPr>
            <p:cNvSpPr>
              <a:spLocks noChangeAspect="1"/>
            </p:cNvSpPr>
            <p:nvPr/>
          </p:nvSpPr>
          <p:spPr bwMode="auto">
            <a:xfrm>
              <a:off x="7884727"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8" name="Freeform 5">
              <a:extLst>
                <a:ext uri="{FF2B5EF4-FFF2-40B4-BE49-F238E27FC236}">
                  <a16:creationId xmlns:a16="http://schemas.microsoft.com/office/drawing/2014/main" id="{AD80C477-4DDD-47FE-95B1-4A3B89B3DA2A}"/>
                </a:ext>
              </a:extLst>
            </p:cNvPr>
            <p:cNvSpPr>
              <a:spLocks noChangeAspect="1"/>
            </p:cNvSpPr>
            <p:nvPr/>
          </p:nvSpPr>
          <p:spPr bwMode="auto">
            <a:xfrm>
              <a:off x="8483936"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9" name="TextBox 48">
              <a:extLst>
                <a:ext uri="{FF2B5EF4-FFF2-40B4-BE49-F238E27FC236}">
                  <a16:creationId xmlns:a16="http://schemas.microsoft.com/office/drawing/2014/main" id="{875D2AFC-6CD3-4AB1-9ED8-B34F651E889D}"/>
                </a:ext>
              </a:extLst>
            </p:cNvPr>
            <p:cNvSpPr txBox="1"/>
            <p:nvPr/>
          </p:nvSpPr>
          <p:spPr>
            <a:xfrm>
              <a:off x="7608632" y="3025608"/>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Define</a:t>
              </a:r>
              <a:endParaRPr lang="en-US" altLang="ko-KR" dirty="0"/>
            </a:p>
          </p:txBody>
        </p:sp>
        <p:sp>
          <p:nvSpPr>
            <p:cNvPr id="50" name="TextBox 49">
              <a:extLst>
                <a:ext uri="{FF2B5EF4-FFF2-40B4-BE49-F238E27FC236}">
                  <a16:creationId xmlns:a16="http://schemas.microsoft.com/office/drawing/2014/main" id="{51B9DBC7-E97D-415F-8AF0-C5A012F51765}"/>
                </a:ext>
              </a:extLst>
            </p:cNvPr>
            <p:cNvSpPr txBox="1"/>
            <p:nvPr/>
          </p:nvSpPr>
          <p:spPr>
            <a:xfrm>
              <a:off x="7883628" y="3538636"/>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51" name="TextBox 50">
              <a:extLst>
                <a:ext uri="{FF2B5EF4-FFF2-40B4-BE49-F238E27FC236}">
                  <a16:creationId xmlns:a16="http://schemas.microsoft.com/office/drawing/2014/main" id="{85CEE475-EAB3-4F24-A78D-8FF48105BC40}"/>
                </a:ext>
              </a:extLst>
            </p:cNvPr>
            <p:cNvSpPr txBox="1"/>
            <p:nvPr/>
          </p:nvSpPr>
          <p:spPr>
            <a:xfrm>
              <a:off x="8154469" y="3025608"/>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Discover</a:t>
              </a:r>
            </a:p>
          </p:txBody>
        </p:sp>
        <p:sp>
          <p:nvSpPr>
            <p:cNvPr id="52" name="TextBox 51">
              <a:extLst>
                <a:ext uri="{FF2B5EF4-FFF2-40B4-BE49-F238E27FC236}">
                  <a16:creationId xmlns:a16="http://schemas.microsoft.com/office/drawing/2014/main" id="{E5BD7061-7C76-4B53-8AB3-AA38B80C52F3}"/>
                </a:ext>
              </a:extLst>
            </p:cNvPr>
            <p:cNvSpPr txBox="1"/>
            <p:nvPr/>
          </p:nvSpPr>
          <p:spPr>
            <a:xfrm>
              <a:off x="8434427" y="3463378"/>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Ideate&amp;</a:t>
              </a:r>
              <a:r>
                <a:rPr lang="en-US" altLang="ko-KR"/>
                <a:t/>
              </a:r>
              <a:br>
                <a:rPr lang="en-US" altLang="ko-KR"/>
              </a:br>
              <a:r>
                <a:rPr lang="en-US" altLang="ko-KR"/>
                <a:t>Prototype</a:t>
              </a:r>
              <a:endParaRPr lang="en-US" altLang="ko-KR" dirty="0"/>
            </a:p>
          </p:txBody>
        </p:sp>
        <p:sp>
          <p:nvSpPr>
            <p:cNvPr id="53" name="TextBox 52">
              <a:extLst>
                <a:ext uri="{FF2B5EF4-FFF2-40B4-BE49-F238E27FC236}">
                  <a16:creationId xmlns:a16="http://schemas.microsoft.com/office/drawing/2014/main" id="{04E3DA81-4678-42AE-8422-5F0B0838E722}"/>
                </a:ext>
              </a:extLst>
            </p:cNvPr>
            <p:cNvSpPr txBox="1"/>
            <p:nvPr/>
          </p:nvSpPr>
          <p:spPr>
            <a:xfrm>
              <a:off x="8875392" y="3025608"/>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sp>
        <p:nvSpPr>
          <p:cNvPr id="20" name="직사각형 17">
            <a:extLst>
              <a:ext uri="{FF2B5EF4-FFF2-40B4-BE49-F238E27FC236}">
                <a16:creationId xmlns:a16="http://schemas.microsoft.com/office/drawing/2014/main" id="{8296DF68-1324-4D5C-BB4C-6B2815B34A57}"/>
              </a:ext>
            </a:extLst>
          </p:cNvPr>
          <p:cNvSpPr/>
          <p:nvPr/>
        </p:nvSpPr>
        <p:spPr>
          <a:xfrm>
            <a:off x="703262" y="2565400"/>
            <a:ext cx="4184049" cy="35617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Ocular health information management application based on Android OS</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 web-based dashboard for the collection, analysis, and visualization of patient information</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Distinguish ocular patients</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Store lesion image and basic patient information</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Locate residential area of the patient with GPS coordinates (Creating disease outbreak map)</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Establish ocular health information system (applicable to overall public healthcare information system)</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Analyze prevalence data</a:t>
            </a:r>
          </a:p>
        </p:txBody>
      </p:sp>
      <p:pic>
        <p:nvPicPr>
          <p:cNvPr id="3" name="Picture 2">
            <a:extLst>
              <a:ext uri="{FF2B5EF4-FFF2-40B4-BE49-F238E27FC236}">
                <a16:creationId xmlns:a16="http://schemas.microsoft.com/office/drawing/2014/main" id="{764B4973-81F6-48D5-BD5B-C9AB750FB9CA}"/>
              </a:ext>
            </a:extLst>
          </p:cNvPr>
          <p:cNvPicPr>
            <a:picLocks noChangeAspect="1"/>
          </p:cNvPicPr>
          <p:nvPr/>
        </p:nvPicPr>
        <p:blipFill rotWithShape="1">
          <a:blip r:embed="rId3"/>
          <a:srcRect l="34758" t="24531" r="4766" b="13888"/>
          <a:stretch/>
        </p:blipFill>
        <p:spPr>
          <a:xfrm>
            <a:off x="4887311" y="3512557"/>
            <a:ext cx="4456714" cy="2555486"/>
          </a:xfrm>
          <a:prstGeom prst="rect">
            <a:avLst/>
          </a:prstGeom>
        </p:spPr>
      </p:pic>
    </p:spTree>
    <p:extLst>
      <p:ext uri="{BB962C8B-B14F-4D97-AF65-F5344CB8AC3E}">
        <p14:creationId xmlns:p14="http://schemas.microsoft.com/office/powerpoint/2010/main" val="4046796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그룹 12"/>
          <p:cNvGrpSpPr/>
          <p:nvPr/>
        </p:nvGrpSpPr>
        <p:grpSpPr>
          <a:xfrm>
            <a:off x="-1" y="1645104"/>
            <a:ext cx="9902825" cy="5212897"/>
            <a:chOff x="-1" y="1209675"/>
            <a:chExt cx="9902825" cy="5212897"/>
          </a:xfrm>
        </p:grpSpPr>
        <p:sp>
          <p:nvSpPr>
            <p:cNvPr id="14" name="직사각형 13"/>
            <p:cNvSpPr/>
            <p:nvPr/>
          </p:nvSpPr>
          <p:spPr>
            <a:xfrm>
              <a:off x="-1" y="1209676"/>
              <a:ext cx="9902825" cy="5212896"/>
            </a:xfrm>
            <a:prstGeom prst="rect">
              <a:avLst/>
            </a:prstGeom>
            <a:solidFill>
              <a:srgbClr val="ECEF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5" name="직선 연결선 14"/>
            <p:cNvCxnSpPr/>
            <p:nvPr/>
          </p:nvCxnSpPr>
          <p:spPr>
            <a:xfrm>
              <a:off x="-1" y="1209675"/>
              <a:ext cx="9902825" cy="0"/>
            </a:xfrm>
            <a:prstGeom prst="line">
              <a:avLst/>
            </a:prstGeom>
            <a:ln>
              <a:solidFill>
                <a:srgbClr val="193EB0"/>
              </a:solidFill>
            </a:ln>
          </p:spPr>
          <p:style>
            <a:lnRef idx="1">
              <a:schemeClr val="accent1"/>
            </a:lnRef>
            <a:fillRef idx="0">
              <a:schemeClr val="accent1"/>
            </a:fillRef>
            <a:effectRef idx="0">
              <a:schemeClr val="accent1"/>
            </a:effectRef>
            <a:fontRef idx="minor">
              <a:schemeClr val="tx1"/>
            </a:fontRef>
          </p:style>
        </p:cxnSp>
      </p:grpSp>
      <p:sp>
        <p:nvSpPr>
          <p:cNvPr id="16" name="직사각형 133">
            <a:extLst>
              <a:ext uri="{FF2B5EF4-FFF2-40B4-BE49-F238E27FC236}">
                <a16:creationId xmlns:a16="http://schemas.microsoft.com/office/drawing/2014/main" id="{A14E28ED-9373-4950-9AA4-B9CBE68EE6E3}"/>
              </a:ext>
            </a:extLst>
          </p:cNvPr>
          <p:cNvSpPr/>
          <p:nvPr/>
        </p:nvSpPr>
        <p:spPr>
          <a:xfrm>
            <a:off x="558800" y="943650"/>
            <a:ext cx="8785225"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b">
            <a:spAutoFit/>
            <a:scene3d>
              <a:camera prst="orthographicFront"/>
              <a:lightRig rig="threePt" dir="t"/>
            </a:scene3d>
            <a:sp3d>
              <a:bevelT w="0" h="6350"/>
            </a:sp3d>
          </a:bodyPr>
          <a:lstStyle/>
          <a:p>
            <a:r>
              <a:rPr lang="en-US" altLang="ko-KR" sz="2800" dirty="0">
                <a:solidFill>
                  <a:srgbClr val="193EB0"/>
                </a:solidFill>
                <a:latin typeface="Samsung Sharp Sans" pitchFamily="2" charset="0"/>
                <a:ea typeface="Samsung Sharp Sans" pitchFamily="2" charset="0"/>
                <a:cs typeface="Samsung Sharp Sans" pitchFamily="2" charset="0"/>
              </a:rPr>
              <a:t>Update History</a:t>
            </a:r>
          </a:p>
        </p:txBody>
      </p:sp>
      <p:graphicFrame>
        <p:nvGraphicFramePr>
          <p:cNvPr id="3" name="Table 2">
            <a:extLst>
              <a:ext uri="{FF2B5EF4-FFF2-40B4-BE49-F238E27FC236}">
                <a16:creationId xmlns:a16="http://schemas.microsoft.com/office/drawing/2014/main" id="{DA90F312-911B-44BA-94EE-743C9CDF643D}"/>
              </a:ext>
            </a:extLst>
          </p:cNvPr>
          <p:cNvGraphicFramePr>
            <a:graphicFrameLocks noGrp="1"/>
          </p:cNvGraphicFramePr>
          <p:nvPr>
            <p:extLst>
              <p:ext uri="{D42A27DB-BD31-4B8C-83A1-F6EECF244321}">
                <p14:modId xmlns:p14="http://schemas.microsoft.com/office/powerpoint/2010/main" val="3317320673"/>
              </p:ext>
            </p:extLst>
          </p:nvPr>
        </p:nvGraphicFramePr>
        <p:xfrm>
          <a:off x="558799" y="2246175"/>
          <a:ext cx="8785226" cy="3725400"/>
        </p:xfrm>
        <a:graphic>
          <a:graphicData uri="http://schemas.openxmlformats.org/drawingml/2006/table">
            <a:tbl>
              <a:tblPr firstRow="1" bandRow="1">
                <a:tableStyleId>{2D5ABB26-0587-4C30-8999-92F81FD0307C}</a:tableStyleId>
              </a:tblPr>
              <a:tblGrid>
                <a:gridCol w="1579720">
                  <a:extLst>
                    <a:ext uri="{9D8B030D-6E8A-4147-A177-3AD203B41FA5}">
                      <a16:colId xmlns:a16="http://schemas.microsoft.com/office/drawing/2014/main" val="258054500"/>
                    </a:ext>
                  </a:extLst>
                </a:gridCol>
                <a:gridCol w="7205506">
                  <a:extLst>
                    <a:ext uri="{9D8B030D-6E8A-4147-A177-3AD203B41FA5}">
                      <a16:colId xmlns:a16="http://schemas.microsoft.com/office/drawing/2014/main" val="817718739"/>
                    </a:ext>
                  </a:extLst>
                </a:gridCol>
              </a:tblGrid>
              <a:tr h="370840">
                <a:tc>
                  <a:txBody>
                    <a:bodyPr/>
                    <a:lstStyle/>
                    <a:p>
                      <a:pPr algn="l" latinLnBrk="1"/>
                      <a:r>
                        <a:rPr lang="en-US" altLang="ko-KR" sz="1600" b="1" dirty="0">
                          <a:solidFill>
                            <a:schemeClr val="bg1"/>
                          </a:solidFill>
                          <a:latin typeface="SamsungOne 400" panose="020B0503030303020204" pitchFamily="34" charset="0"/>
                          <a:ea typeface="SamsungOne 400" panose="020B0503030303020204" pitchFamily="34" charset="0"/>
                        </a:rPr>
                        <a:t>Version</a:t>
                      </a:r>
                      <a:endParaRPr lang="ko-KR" altLang="en-US" sz="1600" b="1" dirty="0">
                        <a:solidFill>
                          <a:schemeClr val="bg1"/>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B w="9525" cap="flat" cmpd="sng" algn="ctr">
                      <a:solidFill>
                        <a:schemeClr val="bg1">
                          <a:lumMod val="50000"/>
                        </a:schemeClr>
                      </a:solidFill>
                      <a:prstDash val="solid"/>
                      <a:round/>
                      <a:headEnd type="none" w="med" len="med"/>
                      <a:tailEnd type="none" w="med" len="med"/>
                    </a:lnB>
                    <a:solidFill>
                      <a:srgbClr val="193EB0"/>
                    </a:solidFill>
                  </a:tcPr>
                </a:tc>
                <a:tc>
                  <a:txBody>
                    <a:bodyPr/>
                    <a:lstStyle/>
                    <a:p>
                      <a:pPr algn="l" latinLnBrk="1"/>
                      <a:r>
                        <a:rPr lang="en-US" altLang="ko-KR" sz="1600" b="1" dirty="0">
                          <a:solidFill>
                            <a:schemeClr val="bg1"/>
                          </a:solidFill>
                          <a:latin typeface="SamsungOne 400" panose="020B0503030303020204" pitchFamily="34" charset="0"/>
                        </a:rPr>
                        <a:t>Update Details</a:t>
                      </a:r>
                      <a:endParaRPr lang="ko-KR" altLang="en-US" sz="1600" b="1" dirty="0">
                        <a:solidFill>
                          <a:schemeClr val="bg1"/>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B w="9525" cap="flat" cmpd="sng" algn="ctr">
                      <a:solidFill>
                        <a:schemeClr val="bg1">
                          <a:lumMod val="50000"/>
                        </a:schemeClr>
                      </a:solidFill>
                      <a:prstDash val="solid"/>
                      <a:round/>
                      <a:headEnd type="none" w="med" len="med"/>
                      <a:tailEnd type="none" w="med" len="med"/>
                    </a:lnB>
                    <a:solidFill>
                      <a:srgbClr val="193EB0"/>
                    </a:solidFill>
                  </a:tcPr>
                </a:tc>
                <a:extLst>
                  <a:ext uri="{0D108BD9-81ED-4DB2-BD59-A6C34878D82A}">
                    <a16:rowId xmlns:a16="http://schemas.microsoft.com/office/drawing/2014/main" val="257262270"/>
                  </a:ext>
                </a:extLst>
              </a:tr>
              <a:tr h="370840">
                <a:tc>
                  <a:txBody>
                    <a:bodyPr/>
                    <a:lstStyle/>
                    <a:p>
                      <a:pPr algn="l" latinLnBrk="1"/>
                      <a:r>
                        <a:rPr lang="en-US" altLang="ko-KR" sz="1200" dirty="0">
                          <a:latin typeface="SamsungOne 400" panose="020B0503030303020204" pitchFamily="34" charset="0"/>
                          <a:ea typeface="SamsungOne 400" panose="020B0503030303020204" pitchFamily="34" charset="0"/>
                        </a:rPr>
                        <a:t>v1.0</a:t>
                      </a:r>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r>
                        <a:rPr lang="en-US" altLang="ko-KR" sz="1200" dirty="0">
                          <a:solidFill>
                            <a:sysClr val="windowText" lastClr="000000"/>
                          </a:solidFill>
                          <a:latin typeface="SamsungOne 400" panose="020B0503030303020204" pitchFamily="34" charset="0"/>
                        </a:rPr>
                        <a:t>1</a:t>
                      </a:r>
                      <a:r>
                        <a:rPr lang="en-US" altLang="ko-KR" sz="1200" baseline="30000" dirty="0">
                          <a:solidFill>
                            <a:sysClr val="windowText" lastClr="000000"/>
                          </a:solidFill>
                          <a:latin typeface="SamsungOne 400" panose="020B0503030303020204" pitchFamily="34" charset="0"/>
                        </a:rPr>
                        <a:t>st</a:t>
                      </a:r>
                      <a:r>
                        <a:rPr lang="en-US" altLang="ko-KR" sz="1200" dirty="0">
                          <a:solidFill>
                            <a:sysClr val="windowText" lastClr="000000"/>
                          </a:solidFill>
                          <a:latin typeface="SamsungOne 400" panose="020B0503030303020204" pitchFamily="34" charset="0"/>
                        </a:rPr>
                        <a:t> draft completed</a:t>
                      </a: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294542865"/>
                  </a:ext>
                </a:extLst>
              </a:tr>
              <a:tr h="370840">
                <a:tc>
                  <a:txBody>
                    <a:bodyPr/>
                    <a:lstStyle/>
                    <a:p>
                      <a:pPr algn="l" latinLnBrk="1"/>
                      <a:r>
                        <a:rPr lang="en-US" altLang="ko-KR" sz="1200" dirty="0">
                          <a:solidFill>
                            <a:sysClr val="windowText" lastClr="000000"/>
                          </a:solidFill>
                          <a:latin typeface="SamsungOne 400" panose="020B0503030303020204" pitchFamily="34" charset="0"/>
                        </a:rPr>
                        <a:t>V1.1</a:t>
                      </a:r>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r>
                        <a:rPr lang="en-US" altLang="ko-KR" sz="1200" dirty="0">
                          <a:solidFill>
                            <a:sysClr val="windowText" lastClr="000000"/>
                          </a:solidFill>
                          <a:latin typeface="SamsungOne 400" panose="020B0503030303020204" pitchFamily="34" charset="0"/>
                        </a:rPr>
                        <a:t>Samsung, SIC logo updated</a:t>
                      </a: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962822390"/>
                  </a:ext>
                </a:extLst>
              </a:tr>
              <a:tr h="370840">
                <a:tc>
                  <a:txBody>
                    <a:bodyPr/>
                    <a:lstStyle/>
                    <a:p>
                      <a:pPr algn="l" latinLnBrk="1"/>
                      <a:r>
                        <a:rPr lang="en-US" altLang="ko-KR" sz="1200" dirty="0">
                          <a:solidFill>
                            <a:sysClr val="windowText" lastClr="000000"/>
                          </a:solidFill>
                          <a:latin typeface="SamsungOne 400" panose="020B0503030303020204" pitchFamily="34" charset="0"/>
                        </a:rPr>
                        <a:t>V1.11</a:t>
                      </a:r>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r>
                        <a:rPr lang="en-US" altLang="ko-KR" sz="1200" dirty="0">
                          <a:solidFill>
                            <a:sysClr val="windowText" lastClr="000000"/>
                          </a:solidFill>
                          <a:latin typeface="SamsungOne 400" panose="020B0503030303020204" pitchFamily="34" charset="0"/>
                        </a:rPr>
                        <a:t>Chapter info. </a:t>
                      </a:r>
                      <a:r>
                        <a:rPr lang="en-US" altLang="ko-KR" sz="1200">
                          <a:solidFill>
                            <a:sysClr val="windowText" lastClr="000000"/>
                          </a:solidFill>
                          <a:latin typeface="SamsungOne 400" panose="020B0503030303020204" pitchFamily="34" charset="0"/>
                        </a:rPr>
                        <a:t>updated</a:t>
                      </a: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52906187"/>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525074222"/>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507307105"/>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412975645"/>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06779795"/>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148853807"/>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solidFill>
                      <a:schemeClr val="bg1"/>
                    </a:solidFill>
                  </a:tcPr>
                </a:tc>
                <a:extLst>
                  <a:ext uri="{0D108BD9-81ED-4DB2-BD59-A6C34878D82A}">
                    <a16:rowId xmlns:a16="http://schemas.microsoft.com/office/drawing/2014/main" val="4244544732"/>
                  </a:ext>
                </a:extLst>
              </a:tr>
            </a:tbl>
          </a:graphicData>
        </a:graphic>
      </p:graphicFrame>
      <p:sp>
        <p:nvSpPr>
          <p:cNvPr id="4" name="Rectangle 3">
            <a:extLst>
              <a:ext uri="{FF2B5EF4-FFF2-40B4-BE49-F238E27FC236}">
                <a16:creationId xmlns:a16="http://schemas.microsoft.com/office/drawing/2014/main" id="{67282D38-8701-4B4F-BB9A-1EE22F9B9163}"/>
              </a:ext>
            </a:extLst>
          </p:cNvPr>
          <p:cNvSpPr/>
          <p:nvPr/>
        </p:nvSpPr>
        <p:spPr>
          <a:xfrm>
            <a:off x="6186311" y="517322"/>
            <a:ext cx="3157714" cy="4265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rgbClr val="FF0000"/>
                </a:solidFill>
                <a:latin typeface="SamsungOne 400" panose="020B0503030303020204" pitchFamily="34" charset="0"/>
                <a:ea typeface="SamsungOne 400" panose="020B0503030303020204" pitchFamily="34" charset="0"/>
              </a:rPr>
              <a:t>Samsung Internal Use Only</a:t>
            </a:r>
            <a:endParaRPr lang="ko-KR" altLang="en-US" dirty="0">
              <a:solidFill>
                <a:srgbClr val="FF0000"/>
              </a:solidFill>
              <a:latin typeface="SamsungOne 400" panose="020B0503030303020204" pitchFamily="34" charset="0"/>
            </a:endParaRPr>
          </a:p>
        </p:txBody>
      </p:sp>
    </p:spTree>
    <p:extLst>
      <p:ext uri="{BB962C8B-B14F-4D97-AF65-F5344CB8AC3E}">
        <p14:creationId xmlns:p14="http://schemas.microsoft.com/office/powerpoint/2010/main" val="15923498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직사각형 27">
            <a:extLst>
              <a:ext uri="{FF2B5EF4-FFF2-40B4-BE49-F238E27FC236}">
                <a16:creationId xmlns:a16="http://schemas.microsoft.com/office/drawing/2014/main" id="{87B23353-72C8-4317-8B7B-B0D4D227A65D}"/>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2" name="그룹 31">
            <a:extLst>
              <a:ext uri="{FF2B5EF4-FFF2-40B4-BE49-F238E27FC236}">
                <a16:creationId xmlns:a16="http://schemas.microsoft.com/office/drawing/2014/main" id="{87CC3945-2C7F-428B-B83C-B965ABB19A0A}"/>
              </a:ext>
            </a:extLst>
          </p:cNvPr>
          <p:cNvGrpSpPr/>
          <p:nvPr/>
        </p:nvGrpSpPr>
        <p:grpSpPr>
          <a:xfrm>
            <a:off x="558800" y="2232686"/>
            <a:ext cx="8785225" cy="215444"/>
            <a:chOff x="1027113" y="2045625"/>
            <a:chExt cx="8785225" cy="215444"/>
          </a:xfrm>
        </p:grpSpPr>
        <p:sp>
          <p:nvSpPr>
            <p:cNvPr id="33" name="직사각형 32">
              <a:extLst>
                <a:ext uri="{FF2B5EF4-FFF2-40B4-BE49-F238E27FC236}">
                  <a16:creationId xmlns:a16="http://schemas.microsoft.com/office/drawing/2014/main" id="{B57C918F-0799-4556-A0E9-694BA0D7F2E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4" name="직사각형 33">
              <a:extLst>
                <a:ext uri="{FF2B5EF4-FFF2-40B4-BE49-F238E27FC236}">
                  <a16:creationId xmlns:a16="http://schemas.microsoft.com/office/drawing/2014/main" id="{68A4E140-005A-441D-80EF-85097AD0D5FC}"/>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Ocular healthcare service system:</a:t>
              </a:r>
            </a:p>
          </p:txBody>
        </p:sp>
      </p:grpSp>
      <p:sp>
        <p:nvSpPr>
          <p:cNvPr id="83" name="직사각형 82">
            <a:extLst>
              <a:ext uri="{FF2B5EF4-FFF2-40B4-BE49-F238E27FC236}">
                <a16:creationId xmlns:a16="http://schemas.microsoft.com/office/drawing/2014/main" id="{96409A71-E67F-49B8-8E94-AF24F6D0DAF3}"/>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Tutorial</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dirty="0">
                <a:solidFill>
                  <a:schemeClr val="bg1">
                    <a:lumMod val="95000"/>
                  </a:schemeClr>
                </a:solidFill>
                <a:latin typeface="SamsungOne 700" panose="020B0803030303020204" pitchFamily="34" charset="0"/>
                <a:ea typeface="SamsungOne 700" panose="020B0803030303020204" pitchFamily="34" charset="0"/>
              </a:rPr>
              <a:t>2.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AI Application Cases.</a:t>
            </a:r>
          </a:p>
        </p:txBody>
      </p:sp>
      <p:grpSp>
        <p:nvGrpSpPr>
          <p:cNvPr id="118" name="Group 117">
            <a:extLst>
              <a:ext uri="{FF2B5EF4-FFF2-40B4-BE49-F238E27FC236}">
                <a16:creationId xmlns:a16="http://schemas.microsoft.com/office/drawing/2014/main" id="{535FA80C-F2FE-453A-8F26-9D76A706D775}"/>
              </a:ext>
            </a:extLst>
          </p:cNvPr>
          <p:cNvGrpSpPr/>
          <p:nvPr/>
        </p:nvGrpSpPr>
        <p:grpSpPr>
          <a:xfrm>
            <a:off x="7582442" y="2232686"/>
            <a:ext cx="1761583" cy="1143902"/>
            <a:chOff x="7582442" y="2817962"/>
            <a:chExt cx="1761583" cy="1143902"/>
          </a:xfrm>
        </p:grpSpPr>
        <p:sp>
          <p:nvSpPr>
            <p:cNvPr id="120" name="Freeform 5">
              <a:extLst>
                <a:ext uri="{FF2B5EF4-FFF2-40B4-BE49-F238E27FC236}">
                  <a16:creationId xmlns:a16="http://schemas.microsoft.com/office/drawing/2014/main" id="{26B7F7FC-FB5F-42B4-BB91-DD26EFF15172}"/>
                </a:ext>
              </a:extLst>
            </p:cNvPr>
            <p:cNvSpPr>
              <a:spLocks noChangeAspect="1"/>
            </p:cNvSpPr>
            <p:nvPr/>
          </p:nvSpPr>
          <p:spPr bwMode="auto">
            <a:xfrm>
              <a:off x="758244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151" name="Freeform 5">
              <a:extLst>
                <a:ext uri="{FF2B5EF4-FFF2-40B4-BE49-F238E27FC236}">
                  <a16:creationId xmlns:a16="http://schemas.microsoft.com/office/drawing/2014/main" id="{E9390811-A39A-4A11-A49D-6EC3677926B1}"/>
                </a:ext>
              </a:extLst>
            </p:cNvPr>
            <p:cNvSpPr>
              <a:spLocks noChangeAspect="1"/>
            </p:cNvSpPr>
            <p:nvPr/>
          </p:nvSpPr>
          <p:spPr bwMode="auto">
            <a:xfrm>
              <a:off x="818701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152" name="Freeform 5">
              <a:extLst>
                <a:ext uri="{FF2B5EF4-FFF2-40B4-BE49-F238E27FC236}">
                  <a16:creationId xmlns:a16="http://schemas.microsoft.com/office/drawing/2014/main" id="{3C8B5C7C-842E-4D76-B3AB-B3382F36B3CC}"/>
                </a:ext>
              </a:extLst>
            </p:cNvPr>
            <p:cNvSpPr>
              <a:spLocks noChangeAspect="1"/>
            </p:cNvSpPr>
            <p:nvPr/>
          </p:nvSpPr>
          <p:spPr bwMode="auto">
            <a:xfrm>
              <a:off x="879158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153" name="Freeform 5">
              <a:extLst>
                <a:ext uri="{FF2B5EF4-FFF2-40B4-BE49-F238E27FC236}">
                  <a16:creationId xmlns:a16="http://schemas.microsoft.com/office/drawing/2014/main" id="{B1971BC0-36A7-48E2-895A-F8CC4776F554}"/>
                </a:ext>
              </a:extLst>
            </p:cNvPr>
            <p:cNvSpPr>
              <a:spLocks noChangeAspect="1"/>
            </p:cNvSpPr>
            <p:nvPr/>
          </p:nvSpPr>
          <p:spPr bwMode="auto">
            <a:xfrm>
              <a:off x="7884727"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154" name="Freeform 5">
              <a:extLst>
                <a:ext uri="{FF2B5EF4-FFF2-40B4-BE49-F238E27FC236}">
                  <a16:creationId xmlns:a16="http://schemas.microsoft.com/office/drawing/2014/main" id="{DCFDFED8-AFE2-4782-BBB2-94646A1B96E2}"/>
                </a:ext>
              </a:extLst>
            </p:cNvPr>
            <p:cNvSpPr>
              <a:spLocks noChangeAspect="1"/>
            </p:cNvSpPr>
            <p:nvPr/>
          </p:nvSpPr>
          <p:spPr bwMode="auto">
            <a:xfrm>
              <a:off x="8483936"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155" name="TextBox 154">
              <a:extLst>
                <a:ext uri="{FF2B5EF4-FFF2-40B4-BE49-F238E27FC236}">
                  <a16:creationId xmlns:a16="http://schemas.microsoft.com/office/drawing/2014/main" id="{949D3964-4ADD-4E5C-98A6-EF0B887E7AA6}"/>
                </a:ext>
              </a:extLst>
            </p:cNvPr>
            <p:cNvSpPr txBox="1"/>
            <p:nvPr/>
          </p:nvSpPr>
          <p:spPr>
            <a:xfrm>
              <a:off x="7608632" y="3025608"/>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Define</a:t>
              </a:r>
              <a:endParaRPr lang="en-US" altLang="ko-KR" dirty="0"/>
            </a:p>
          </p:txBody>
        </p:sp>
        <p:sp>
          <p:nvSpPr>
            <p:cNvPr id="156" name="TextBox 155">
              <a:extLst>
                <a:ext uri="{FF2B5EF4-FFF2-40B4-BE49-F238E27FC236}">
                  <a16:creationId xmlns:a16="http://schemas.microsoft.com/office/drawing/2014/main" id="{5ECA4E30-4E92-482D-8A3D-8144782AECC3}"/>
                </a:ext>
              </a:extLst>
            </p:cNvPr>
            <p:cNvSpPr txBox="1"/>
            <p:nvPr/>
          </p:nvSpPr>
          <p:spPr>
            <a:xfrm>
              <a:off x="7883628" y="3538636"/>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157" name="TextBox 156">
              <a:extLst>
                <a:ext uri="{FF2B5EF4-FFF2-40B4-BE49-F238E27FC236}">
                  <a16:creationId xmlns:a16="http://schemas.microsoft.com/office/drawing/2014/main" id="{BFA132BB-3A05-4968-9184-90CB35659A72}"/>
                </a:ext>
              </a:extLst>
            </p:cNvPr>
            <p:cNvSpPr txBox="1"/>
            <p:nvPr/>
          </p:nvSpPr>
          <p:spPr>
            <a:xfrm>
              <a:off x="8154469" y="3025608"/>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Discover</a:t>
              </a:r>
            </a:p>
          </p:txBody>
        </p:sp>
        <p:sp>
          <p:nvSpPr>
            <p:cNvPr id="158" name="TextBox 157">
              <a:extLst>
                <a:ext uri="{FF2B5EF4-FFF2-40B4-BE49-F238E27FC236}">
                  <a16:creationId xmlns:a16="http://schemas.microsoft.com/office/drawing/2014/main" id="{79075AC4-CC1D-4A1D-ADDD-36C17C22C290}"/>
                </a:ext>
              </a:extLst>
            </p:cNvPr>
            <p:cNvSpPr txBox="1"/>
            <p:nvPr/>
          </p:nvSpPr>
          <p:spPr>
            <a:xfrm>
              <a:off x="8434427" y="3463378"/>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Ideate&amp;</a:t>
              </a:r>
              <a:r>
                <a:rPr lang="en-US" altLang="ko-KR"/>
                <a:t/>
              </a:r>
              <a:br>
                <a:rPr lang="en-US" altLang="ko-KR"/>
              </a:br>
              <a:r>
                <a:rPr lang="en-US" altLang="ko-KR"/>
                <a:t>Prototype</a:t>
              </a:r>
              <a:endParaRPr lang="en-US" altLang="ko-KR" dirty="0"/>
            </a:p>
          </p:txBody>
        </p:sp>
        <p:sp>
          <p:nvSpPr>
            <p:cNvPr id="159" name="TextBox 158">
              <a:extLst>
                <a:ext uri="{FF2B5EF4-FFF2-40B4-BE49-F238E27FC236}">
                  <a16:creationId xmlns:a16="http://schemas.microsoft.com/office/drawing/2014/main" id="{F5E66661-CB48-4F56-A70F-E3F1360548D8}"/>
                </a:ext>
              </a:extLst>
            </p:cNvPr>
            <p:cNvSpPr txBox="1"/>
            <p:nvPr/>
          </p:nvSpPr>
          <p:spPr>
            <a:xfrm>
              <a:off x="8875392" y="3025608"/>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Test</a:t>
              </a:r>
            </a:p>
          </p:txBody>
        </p:sp>
      </p:grpSp>
      <p:sp>
        <p:nvSpPr>
          <p:cNvPr id="160" name="직사각형 17">
            <a:extLst>
              <a:ext uri="{FF2B5EF4-FFF2-40B4-BE49-F238E27FC236}">
                <a16:creationId xmlns:a16="http://schemas.microsoft.com/office/drawing/2014/main" id="{CD35A683-1125-4085-AE79-C944F1BD4FAC}"/>
              </a:ext>
            </a:extLst>
          </p:cNvPr>
          <p:cNvSpPr/>
          <p:nvPr/>
        </p:nvSpPr>
        <p:spPr>
          <a:xfrm>
            <a:off x="703262" y="2565400"/>
            <a:ext cx="8640763" cy="9507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Connect patients with public healthcare service provider</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Utilize commune health center and its medical staffs</a:t>
            </a:r>
          </a:p>
          <a:p>
            <a:pPr marL="639763" lvl="1"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Task shifting with EYELIKE solution</a:t>
            </a:r>
          </a:p>
        </p:txBody>
      </p:sp>
      <p:grpSp>
        <p:nvGrpSpPr>
          <p:cNvPr id="7" name="Group 6">
            <a:extLst>
              <a:ext uri="{FF2B5EF4-FFF2-40B4-BE49-F238E27FC236}">
                <a16:creationId xmlns:a16="http://schemas.microsoft.com/office/drawing/2014/main" id="{628AB42E-2009-4ED3-8BBD-A3156D36B123}"/>
              </a:ext>
            </a:extLst>
          </p:cNvPr>
          <p:cNvGrpSpPr/>
          <p:nvPr/>
        </p:nvGrpSpPr>
        <p:grpSpPr>
          <a:xfrm>
            <a:off x="1973846" y="3196647"/>
            <a:ext cx="7374551" cy="2903146"/>
            <a:chOff x="1973846" y="3266016"/>
            <a:chExt cx="7374551" cy="2903146"/>
          </a:xfrm>
        </p:grpSpPr>
        <p:sp>
          <p:nvSpPr>
            <p:cNvPr id="68" name="직사각형 67">
              <a:extLst>
                <a:ext uri="{FF2B5EF4-FFF2-40B4-BE49-F238E27FC236}">
                  <a16:creationId xmlns:a16="http://schemas.microsoft.com/office/drawing/2014/main" id="{FF555EC4-C176-4AAC-8B53-6CF28CD962D0}"/>
                </a:ext>
              </a:extLst>
            </p:cNvPr>
            <p:cNvSpPr/>
            <p:nvPr/>
          </p:nvSpPr>
          <p:spPr>
            <a:xfrm>
              <a:off x="1973846" y="5715192"/>
              <a:ext cx="3133122" cy="4539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300"/>
                </a:spcAft>
              </a:pPr>
              <a:r>
                <a:rPr lang="en-US" altLang="ko-KR" sz="900" b="1" u="sng" dirty="0">
                  <a:solidFill>
                    <a:srgbClr val="1428A0"/>
                  </a:solidFill>
                  <a:latin typeface="SamsungOne 700" panose="020B0803030303020204" pitchFamily="34" charset="0"/>
                  <a:ea typeface="SamsungOne 700" panose="020B0803030303020204" pitchFamily="34" charset="0"/>
                </a:rPr>
                <a:t>Public healthcare generalist </a:t>
              </a:r>
            </a:p>
            <a:p>
              <a:pPr marL="171450" indent="-171450">
                <a:spcAft>
                  <a:spcPts val="300"/>
                </a:spcAft>
                <a:buFont typeface="Arial" panose="020B0604020202020204" pitchFamily="34" charset="0"/>
                <a:buChar char="•"/>
              </a:pPr>
              <a:r>
                <a:rPr lang="en-US" altLang="ko-KR" sz="900" b="1" dirty="0">
                  <a:solidFill>
                    <a:srgbClr val="1428A0"/>
                  </a:solidFill>
                  <a:latin typeface="SamsungOne 400" panose="020B0503030303020204" pitchFamily="34" charset="0"/>
                </a:rPr>
                <a:t>Nurturing local medical staffs to support patients who cannot visit commune health center or medical clinics.</a:t>
              </a:r>
              <a:endParaRPr lang="en-US" altLang="ko-KR" sz="900" b="1" dirty="0">
                <a:solidFill>
                  <a:srgbClr val="1428A0"/>
                </a:solidFill>
                <a:latin typeface="SamsungOne 400" panose="020B0503030303020204" pitchFamily="34" charset="0"/>
                <a:ea typeface="SamsungOne 400" panose="020B0503030303020204" pitchFamily="34" charset="0"/>
              </a:endParaRPr>
            </a:p>
          </p:txBody>
        </p:sp>
        <p:sp>
          <p:nvSpPr>
            <p:cNvPr id="119" name="Freeform 5">
              <a:extLst>
                <a:ext uri="{FF2B5EF4-FFF2-40B4-BE49-F238E27FC236}">
                  <a16:creationId xmlns:a16="http://schemas.microsoft.com/office/drawing/2014/main" id="{5CBD6D14-C352-4925-8F13-A032BB4AF44A}"/>
                </a:ext>
              </a:extLst>
            </p:cNvPr>
            <p:cNvSpPr>
              <a:spLocks noEditPoints="1"/>
            </p:cNvSpPr>
            <p:nvPr/>
          </p:nvSpPr>
          <p:spPr bwMode="auto">
            <a:xfrm>
              <a:off x="5441376" y="5822057"/>
              <a:ext cx="188463" cy="157797"/>
            </a:xfrm>
            <a:custGeom>
              <a:avLst/>
              <a:gdLst>
                <a:gd name="T0" fmla="*/ 1004 w 1180"/>
                <a:gd name="T1" fmla="*/ 110 h 988"/>
                <a:gd name="T2" fmla="*/ 900 w 1180"/>
                <a:gd name="T3" fmla="*/ 100 h 988"/>
                <a:gd name="T4" fmla="*/ 883 w 1180"/>
                <a:gd name="T5" fmla="*/ 154 h 988"/>
                <a:gd name="T6" fmla="*/ 795 w 1180"/>
                <a:gd name="T7" fmla="*/ 68 h 988"/>
                <a:gd name="T8" fmla="*/ 713 w 1180"/>
                <a:gd name="T9" fmla="*/ 2 h 988"/>
                <a:gd name="T10" fmla="*/ 445 w 1180"/>
                <a:gd name="T11" fmla="*/ 8 h 988"/>
                <a:gd name="T12" fmla="*/ 379 w 1180"/>
                <a:gd name="T13" fmla="*/ 90 h 988"/>
                <a:gd name="T14" fmla="*/ 297 w 1180"/>
                <a:gd name="T15" fmla="*/ 116 h 988"/>
                <a:gd name="T16" fmla="*/ 190 w 1180"/>
                <a:gd name="T17" fmla="*/ 100 h 988"/>
                <a:gd name="T18" fmla="*/ 174 w 1180"/>
                <a:gd name="T19" fmla="*/ 116 h 988"/>
                <a:gd name="T20" fmla="*/ 120 w 1180"/>
                <a:gd name="T21" fmla="*/ 156 h 988"/>
                <a:gd name="T22" fmla="*/ 56 w 1180"/>
                <a:gd name="T23" fmla="*/ 188 h 988"/>
                <a:gd name="T24" fmla="*/ 12 w 1180"/>
                <a:gd name="T25" fmla="*/ 246 h 988"/>
                <a:gd name="T26" fmla="*/ 0 w 1180"/>
                <a:gd name="T27" fmla="*/ 836 h 988"/>
                <a:gd name="T28" fmla="*/ 12 w 1180"/>
                <a:gd name="T29" fmla="*/ 896 h 988"/>
                <a:gd name="T30" fmla="*/ 56 w 1180"/>
                <a:gd name="T31" fmla="*/ 954 h 988"/>
                <a:gd name="T32" fmla="*/ 120 w 1180"/>
                <a:gd name="T33" fmla="*/ 986 h 988"/>
                <a:gd name="T34" fmla="*/ 1044 w 1180"/>
                <a:gd name="T35" fmla="*/ 988 h 988"/>
                <a:gd name="T36" fmla="*/ 1112 w 1180"/>
                <a:gd name="T37" fmla="*/ 962 h 988"/>
                <a:gd name="T38" fmla="*/ 1162 w 1180"/>
                <a:gd name="T39" fmla="*/ 908 h 988"/>
                <a:gd name="T40" fmla="*/ 1180 w 1180"/>
                <a:gd name="T41" fmla="*/ 836 h 988"/>
                <a:gd name="T42" fmla="*/ 1172 w 1180"/>
                <a:gd name="T43" fmla="*/ 259 h 988"/>
                <a:gd name="T44" fmla="*/ 1136 w 1180"/>
                <a:gd name="T45" fmla="*/ 198 h 988"/>
                <a:gd name="T46" fmla="*/ 1074 w 1180"/>
                <a:gd name="T47" fmla="*/ 160 h 988"/>
                <a:gd name="T48" fmla="*/ 441 w 1180"/>
                <a:gd name="T49" fmla="*/ 112 h 988"/>
                <a:gd name="T50" fmla="*/ 455 w 1180"/>
                <a:gd name="T51" fmla="*/ 78 h 988"/>
                <a:gd name="T52" fmla="*/ 691 w 1180"/>
                <a:gd name="T53" fmla="*/ 64 h 988"/>
                <a:gd name="T54" fmla="*/ 725 w 1180"/>
                <a:gd name="T55" fmla="*/ 78 h 988"/>
                <a:gd name="T56" fmla="*/ 739 w 1180"/>
                <a:gd name="T57" fmla="*/ 154 h 988"/>
                <a:gd name="T58" fmla="*/ 561 w 1180"/>
                <a:gd name="T59" fmla="*/ 842 h 988"/>
                <a:gd name="T60" fmla="*/ 437 w 1180"/>
                <a:gd name="T61" fmla="*/ 796 h 988"/>
                <a:gd name="T62" fmla="*/ 349 w 1180"/>
                <a:gd name="T63" fmla="*/ 701 h 988"/>
                <a:gd name="T64" fmla="*/ 317 w 1180"/>
                <a:gd name="T65" fmla="*/ 571 h 988"/>
                <a:gd name="T66" fmla="*/ 339 w 1180"/>
                <a:gd name="T67" fmla="*/ 465 h 988"/>
                <a:gd name="T68" fmla="*/ 417 w 1180"/>
                <a:gd name="T69" fmla="*/ 361 h 988"/>
                <a:gd name="T70" fmla="*/ 535 w 1180"/>
                <a:gd name="T71" fmla="*/ 303 h 988"/>
                <a:gd name="T72" fmla="*/ 645 w 1180"/>
                <a:gd name="T73" fmla="*/ 303 h 988"/>
                <a:gd name="T74" fmla="*/ 763 w 1180"/>
                <a:gd name="T75" fmla="*/ 361 h 988"/>
                <a:gd name="T76" fmla="*/ 841 w 1180"/>
                <a:gd name="T77" fmla="*/ 465 h 988"/>
                <a:gd name="T78" fmla="*/ 863 w 1180"/>
                <a:gd name="T79" fmla="*/ 571 h 988"/>
                <a:gd name="T80" fmla="*/ 829 w 1180"/>
                <a:gd name="T81" fmla="*/ 701 h 988"/>
                <a:gd name="T82" fmla="*/ 743 w 1180"/>
                <a:gd name="T83" fmla="*/ 796 h 988"/>
                <a:gd name="T84" fmla="*/ 617 w 1180"/>
                <a:gd name="T85" fmla="*/ 842 h 988"/>
                <a:gd name="T86" fmla="*/ 793 w 1180"/>
                <a:gd name="T87" fmla="*/ 643 h 988"/>
                <a:gd name="T88" fmla="*/ 673 w 1180"/>
                <a:gd name="T89" fmla="*/ 653 h 988"/>
                <a:gd name="T90" fmla="*/ 663 w 1180"/>
                <a:gd name="T91" fmla="*/ 774 h 988"/>
                <a:gd name="T92" fmla="*/ 511 w 1180"/>
                <a:gd name="T93" fmla="*/ 770 h 988"/>
                <a:gd name="T94" fmla="*/ 401 w 1180"/>
                <a:gd name="T95" fmla="*/ 655 h 988"/>
                <a:gd name="T96" fmla="*/ 385 w 1180"/>
                <a:gd name="T97" fmla="*/ 639 h 988"/>
                <a:gd name="T98" fmla="*/ 395 w 1180"/>
                <a:gd name="T99" fmla="*/ 489 h 988"/>
                <a:gd name="T100" fmla="*/ 507 w 1180"/>
                <a:gd name="T101" fmla="*/ 375 h 988"/>
                <a:gd name="T102" fmla="*/ 657 w 1180"/>
                <a:gd name="T103" fmla="*/ 365 h 988"/>
                <a:gd name="T104" fmla="*/ 673 w 1180"/>
                <a:gd name="T105" fmla="*/ 487 h 988"/>
                <a:gd name="T106" fmla="*/ 793 w 1180"/>
                <a:gd name="T107" fmla="*/ 49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0" h="988">
                  <a:moveTo>
                    <a:pt x="1028" y="154"/>
                  </a:moveTo>
                  <a:lnTo>
                    <a:pt x="1006" y="154"/>
                  </a:lnTo>
                  <a:lnTo>
                    <a:pt x="1006" y="116"/>
                  </a:lnTo>
                  <a:lnTo>
                    <a:pt x="1006" y="116"/>
                  </a:lnTo>
                  <a:lnTo>
                    <a:pt x="1004" y="110"/>
                  </a:lnTo>
                  <a:lnTo>
                    <a:pt x="1000" y="106"/>
                  </a:lnTo>
                  <a:lnTo>
                    <a:pt x="996" y="102"/>
                  </a:lnTo>
                  <a:lnTo>
                    <a:pt x="990" y="100"/>
                  </a:lnTo>
                  <a:lnTo>
                    <a:pt x="900" y="100"/>
                  </a:lnTo>
                  <a:lnTo>
                    <a:pt x="900" y="100"/>
                  </a:lnTo>
                  <a:lnTo>
                    <a:pt x="894" y="102"/>
                  </a:lnTo>
                  <a:lnTo>
                    <a:pt x="888" y="106"/>
                  </a:lnTo>
                  <a:lnTo>
                    <a:pt x="883" y="110"/>
                  </a:lnTo>
                  <a:lnTo>
                    <a:pt x="883" y="116"/>
                  </a:lnTo>
                  <a:lnTo>
                    <a:pt x="883" y="154"/>
                  </a:lnTo>
                  <a:lnTo>
                    <a:pt x="803" y="154"/>
                  </a:lnTo>
                  <a:lnTo>
                    <a:pt x="803" y="112"/>
                  </a:lnTo>
                  <a:lnTo>
                    <a:pt x="803" y="112"/>
                  </a:lnTo>
                  <a:lnTo>
                    <a:pt x="801" y="90"/>
                  </a:lnTo>
                  <a:lnTo>
                    <a:pt x="795" y="68"/>
                  </a:lnTo>
                  <a:lnTo>
                    <a:pt x="783" y="50"/>
                  </a:lnTo>
                  <a:lnTo>
                    <a:pt x="771" y="32"/>
                  </a:lnTo>
                  <a:lnTo>
                    <a:pt x="753" y="20"/>
                  </a:lnTo>
                  <a:lnTo>
                    <a:pt x="735" y="8"/>
                  </a:lnTo>
                  <a:lnTo>
                    <a:pt x="713" y="2"/>
                  </a:lnTo>
                  <a:lnTo>
                    <a:pt x="691" y="0"/>
                  </a:lnTo>
                  <a:lnTo>
                    <a:pt x="489" y="0"/>
                  </a:lnTo>
                  <a:lnTo>
                    <a:pt x="489" y="0"/>
                  </a:lnTo>
                  <a:lnTo>
                    <a:pt x="467" y="2"/>
                  </a:lnTo>
                  <a:lnTo>
                    <a:pt x="445" y="8"/>
                  </a:lnTo>
                  <a:lnTo>
                    <a:pt x="427" y="20"/>
                  </a:lnTo>
                  <a:lnTo>
                    <a:pt x="409" y="32"/>
                  </a:lnTo>
                  <a:lnTo>
                    <a:pt x="395" y="50"/>
                  </a:lnTo>
                  <a:lnTo>
                    <a:pt x="385" y="68"/>
                  </a:lnTo>
                  <a:lnTo>
                    <a:pt x="379" y="90"/>
                  </a:lnTo>
                  <a:lnTo>
                    <a:pt x="377" y="112"/>
                  </a:lnTo>
                  <a:lnTo>
                    <a:pt x="377" y="154"/>
                  </a:lnTo>
                  <a:lnTo>
                    <a:pt x="297" y="154"/>
                  </a:lnTo>
                  <a:lnTo>
                    <a:pt x="297" y="116"/>
                  </a:lnTo>
                  <a:lnTo>
                    <a:pt x="297" y="116"/>
                  </a:lnTo>
                  <a:lnTo>
                    <a:pt x="294" y="110"/>
                  </a:lnTo>
                  <a:lnTo>
                    <a:pt x="292" y="106"/>
                  </a:lnTo>
                  <a:lnTo>
                    <a:pt x="286" y="102"/>
                  </a:lnTo>
                  <a:lnTo>
                    <a:pt x="280" y="100"/>
                  </a:lnTo>
                  <a:lnTo>
                    <a:pt x="190" y="100"/>
                  </a:lnTo>
                  <a:lnTo>
                    <a:pt x="190" y="100"/>
                  </a:lnTo>
                  <a:lnTo>
                    <a:pt x="184" y="102"/>
                  </a:lnTo>
                  <a:lnTo>
                    <a:pt x="180" y="106"/>
                  </a:lnTo>
                  <a:lnTo>
                    <a:pt x="176" y="110"/>
                  </a:lnTo>
                  <a:lnTo>
                    <a:pt x="174" y="116"/>
                  </a:lnTo>
                  <a:lnTo>
                    <a:pt x="174" y="154"/>
                  </a:lnTo>
                  <a:lnTo>
                    <a:pt x="152" y="154"/>
                  </a:lnTo>
                  <a:lnTo>
                    <a:pt x="152" y="154"/>
                  </a:lnTo>
                  <a:lnTo>
                    <a:pt x="136" y="154"/>
                  </a:lnTo>
                  <a:lnTo>
                    <a:pt x="120" y="156"/>
                  </a:lnTo>
                  <a:lnTo>
                    <a:pt x="106" y="160"/>
                  </a:lnTo>
                  <a:lnTo>
                    <a:pt x="92" y="166"/>
                  </a:lnTo>
                  <a:lnTo>
                    <a:pt x="80" y="172"/>
                  </a:lnTo>
                  <a:lnTo>
                    <a:pt x="66" y="178"/>
                  </a:lnTo>
                  <a:lnTo>
                    <a:pt x="56" y="188"/>
                  </a:lnTo>
                  <a:lnTo>
                    <a:pt x="44" y="198"/>
                  </a:lnTo>
                  <a:lnTo>
                    <a:pt x="34" y="208"/>
                  </a:lnTo>
                  <a:lnTo>
                    <a:pt x="26" y="220"/>
                  </a:lnTo>
                  <a:lnTo>
                    <a:pt x="18" y="232"/>
                  </a:lnTo>
                  <a:lnTo>
                    <a:pt x="12" y="246"/>
                  </a:lnTo>
                  <a:lnTo>
                    <a:pt x="6" y="259"/>
                  </a:lnTo>
                  <a:lnTo>
                    <a:pt x="4" y="273"/>
                  </a:lnTo>
                  <a:lnTo>
                    <a:pt x="0" y="289"/>
                  </a:lnTo>
                  <a:lnTo>
                    <a:pt x="0" y="303"/>
                  </a:lnTo>
                  <a:lnTo>
                    <a:pt x="0" y="836"/>
                  </a:lnTo>
                  <a:lnTo>
                    <a:pt x="0" y="836"/>
                  </a:lnTo>
                  <a:lnTo>
                    <a:pt x="0" y="852"/>
                  </a:lnTo>
                  <a:lnTo>
                    <a:pt x="4" y="868"/>
                  </a:lnTo>
                  <a:lnTo>
                    <a:pt x="6" y="882"/>
                  </a:lnTo>
                  <a:lnTo>
                    <a:pt x="12" y="896"/>
                  </a:lnTo>
                  <a:lnTo>
                    <a:pt x="18" y="908"/>
                  </a:lnTo>
                  <a:lnTo>
                    <a:pt x="26" y="922"/>
                  </a:lnTo>
                  <a:lnTo>
                    <a:pt x="34" y="934"/>
                  </a:lnTo>
                  <a:lnTo>
                    <a:pt x="44" y="944"/>
                  </a:lnTo>
                  <a:lnTo>
                    <a:pt x="56" y="954"/>
                  </a:lnTo>
                  <a:lnTo>
                    <a:pt x="66" y="962"/>
                  </a:lnTo>
                  <a:lnTo>
                    <a:pt x="80" y="970"/>
                  </a:lnTo>
                  <a:lnTo>
                    <a:pt x="92" y="976"/>
                  </a:lnTo>
                  <a:lnTo>
                    <a:pt x="106" y="982"/>
                  </a:lnTo>
                  <a:lnTo>
                    <a:pt x="120" y="986"/>
                  </a:lnTo>
                  <a:lnTo>
                    <a:pt x="136" y="988"/>
                  </a:lnTo>
                  <a:lnTo>
                    <a:pt x="152" y="988"/>
                  </a:lnTo>
                  <a:lnTo>
                    <a:pt x="1028" y="988"/>
                  </a:lnTo>
                  <a:lnTo>
                    <a:pt x="1028" y="988"/>
                  </a:lnTo>
                  <a:lnTo>
                    <a:pt x="1044" y="988"/>
                  </a:lnTo>
                  <a:lnTo>
                    <a:pt x="1058" y="986"/>
                  </a:lnTo>
                  <a:lnTo>
                    <a:pt x="1074" y="982"/>
                  </a:lnTo>
                  <a:lnTo>
                    <a:pt x="1088" y="976"/>
                  </a:lnTo>
                  <a:lnTo>
                    <a:pt x="1100" y="970"/>
                  </a:lnTo>
                  <a:lnTo>
                    <a:pt x="1112" y="962"/>
                  </a:lnTo>
                  <a:lnTo>
                    <a:pt x="1124" y="954"/>
                  </a:lnTo>
                  <a:lnTo>
                    <a:pt x="1136" y="944"/>
                  </a:lnTo>
                  <a:lnTo>
                    <a:pt x="1144" y="934"/>
                  </a:lnTo>
                  <a:lnTo>
                    <a:pt x="1154" y="922"/>
                  </a:lnTo>
                  <a:lnTo>
                    <a:pt x="1162" y="908"/>
                  </a:lnTo>
                  <a:lnTo>
                    <a:pt x="1168" y="896"/>
                  </a:lnTo>
                  <a:lnTo>
                    <a:pt x="1172" y="882"/>
                  </a:lnTo>
                  <a:lnTo>
                    <a:pt x="1176" y="868"/>
                  </a:lnTo>
                  <a:lnTo>
                    <a:pt x="1178" y="852"/>
                  </a:lnTo>
                  <a:lnTo>
                    <a:pt x="1180" y="836"/>
                  </a:lnTo>
                  <a:lnTo>
                    <a:pt x="1180" y="303"/>
                  </a:lnTo>
                  <a:lnTo>
                    <a:pt x="1180" y="303"/>
                  </a:lnTo>
                  <a:lnTo>
                    <a:pt x="1178" y="289"/>
                  </a:lnTo>
                  <a:lnTo>
                    <a:pt x="1176" y="273"/>
                  </a:lnTo>
                  <a:lnTo>
                    <a:pt x="1172" y="259"/>
                  </a:lnTo>
                  <a:lnTo>
                    <a:pt x="1168" y="246"/>
                  </a:lnTo>
                  <a:lnTo>
                    <a:pt x="1162" y="232"/>
                  </a:lnTo>
                  <a:lnTo>
                    <a:pt x="1154" y="220"/>
                  </a:lnTo>
                  <a:lnTo>
                    <a:pt x="1144" y="208"/>
                  </a:lnTo>
                  <a:lnTo>
                    <a:pt x="1136" y="198"/>
                  </a:lnTo>
                  <a:lnTo>
                    <a:pt x="1124" y="188"/>
                  </a:lnTo>
                  <a:lnTo>
                    <a:pt x="1112" y="178"/>
                  </a:lnTo>
                  <a:lnTo>
                    <a:pt x="1100" y="172"/>
                  </a:lnTo>
                  <a:lnTo>
                    <a:pt x="1088" y="166"/>
                  </a:lnTo>
                  <a:lnTo>
                    <a:pt x="1074" y="160"/>
                  </a:lnTo>
                  <a:lnTo>
                    <a:pt x="1058" y="156"/>
                  </a:lnTo>
                  <a:lnTo>
                    <a:pt x="1044" y="154"/>
                  </a:lnTo>
                  <a:lnTo>
                    <a:pt x="1028" y="154"/>
                  </a:lnTo>
                  <a:lnTo>
                    <a:pt x="1028" y="154"/>
                  </a:lnTo>
                  <a:close/>
                  <a:moveTo>
                    <a:pt x="441" y="112"/>
                  </a:moveTo>
                  <a:lnTo>
                    <a:pt x="441" y="112"/>
                  </a:lnTo>
                  <a:lnTo>
                    <a:pt x="441" y="102"/>
                  </a:lnTo>
                  <a:lnTo>
                    <a:pt x="445" y="94"/>
                  </a:lnTo>
                  <a:lnTo>
                    <a:pt x="449" y="86"/>
                  </a:lnTo>
                  <a:lnTo>
                    <a:pt x="455" y="78"/>
                  </a:lnTo>
                  <a:lnTo>
                    <a:pt x="461" y="72"/>
                  </a:lnTo>
                  <a:lnTo>
                    <a:pt x="471" y="68"/>
                  </a:lnTo>
                  <a:lnTo>
                    <a:pt x="479" y="64"/>
                  </a:lnTo>
                  <a:lnTo>
                    <a:pt x="489" y="64"/>
                  </a:lnTo>
                  <a:lnTo>
                    <a:pt x="691" y="64"/>
                  </a:lnTo>
                  <a:lnTo>
                    <a:pt x="691" y="64"/>
                  </a:lnTo>
                  <a:lnTo>
                    <a:pt x="701" y="64"/>
                  </a:lnTo>
                  <a:lnTo>
                    <a:pt x="709" y="68"/>
                  </a:lnTo>
                  <a:lnTo>
                    <a:pt x="717" y="72"/>
                  </a:lnTo>
                  <a:lnTo>
                    <a:pt x="725" y="78"/>
                  </a:lnTo>
                  <a:lnTo>
                    <a:pt x="731" y="86"/>
                  </a:lnTo>
                  <a:lnTo>
                    <a:pt x="735" y="94"/>
                  </a:lnTo>
                  <a:lnTo>
                    <a:pt x="739" y="102"/>
                  </a:lnTo>
                  <a:lnTo>
                    <a:pt x="739" y="112"/>
                  </a:lnTo>
                  <a:lnTo>
                    <a:pt x="739" y="154"/>
                  </a:lnTo>
                  <a:lnTo>
                    <a:pt x="441" y="154"/>
                  </a:lnTo>
                  <a:lnTo>
                    <a:pt x="441" y="112"/>
                  </a:lnTo>
                  <a:close/>
                  <a:moveTo>
                    <a:pt x="589" y="842"/>
                  </a:moveTo>
                  <a:lnTo>
                    <a:pt x="589" y="842"/>
                  </a:lnTo>
                  <a:lnTo>
                    <a:pt x="561" y="842"/>
                  </a:lnTo>
                  <a:lnTo>
                    <a:pt x="535" y="838"/>
                  </a:lnTo>
                  <a:lnTo>
                    <a:pt x="509" y="830"/>
                  </a:lnTo>
                  <a:lnTo>
                    <a:pt x="483" y="822"/>
                  </a:lnTo>
                  <a:lnTo>
                    <a:pt x="459" y="810"/>
                  </a:lnTo>
                  <a:lnTo>
                    <a:pt x="437" y="796"/>
                  </a:lnTo>
                  <a:lnTo>
                    <a:pt x="417" y="780"/>
                  </a:lnTo>
                  <a:lnTo>
                    <a:pt x="397" y="762"/>
                  </a:lnTo>
                  <a:lnTo>
                    <a:pt x="379" y="744"/>
                  </a:lnTo>
                  <a:lnTo>
                    <a:pt x="363" y="723"/>
                  </a:lnTo>
                  <a:lnTo>
                    <a:pt x="349" y="701"/>
                  </a:lnTo>
                  <a:lnTo>
                    <a:pt x="339" y="677"/>
                  </a:lnTo>
                  <a:lnTo>
                    <a:pt x="329" y="651"/>
                  </a:lnTo>
                  <a:lnTo>
                    <a:pt x="323" y="625"/>
                  </a:lnTo>
                  <a:lnTo>
                    <a:pt x="319" y="599"/>
                  </a:lnTo>
                  <a:lnTo>
                    <a:pt x="317" y="571"/>
                  </a:lnTo>
                  <a:lnTo>
                    <a:pt x="317" y="571"/>
                  </a:lnTo>
                  <a:lnTo>
                    <a:pt x="319" y="543"/>
                  </a:lnTo>
                  <a:lnTo>
                    <a:pt x="323" y="515"/>
                  </a:lnTo>
                  <a:lnTo>
                    <a:pt x="329" y="489"/>
                  </a:lnTo>
                  <a:lnTo>
                    <a:pt x="339" y="465"/>
                  </a:lnTo>
                  <a:lnTo>
                    <a:pt x="349" y="441"/>
                  </a:lnTo>
                  <a:lnTo>
                    <a:pt x="363" y="419"/>
                  </a:lnTo>
                  <a:lnTo>
                    <a:pt x="379" y="397"/>
                  </a:lnTo>
                  <a:lnTo>
                    <a:pt x="397" y="377"/>
                  </a:lnTo>
                  <a:lnTo>
                    <a:pt x="417" y="361"/>
                  </a:lnTo>
                  <a:lnTo>
                    <a:pt x="437" y="345"/>
                  </a:lnTo>
                  <a:lnTo>
                    <a:pt x="459" y="331"/>
                  </a:lnTo>
                  <a:lnTo>
                    <a:pt x="483" y="319"/>
                  </a:lnTo>
                  <a:lnTo>
                    <a:pt x="509" y="311"/>
                  </a:lnTo>
                  <a:lnTo>
                    <a:pt x="535" y="303"/>
                  </a:lnTo>
                  <a:lnTo>
                    <a:pt x="561" y="299"/>
                  </a:lnTo>
                  <a:lnTo>
                    <a:pt x="589" y="297"/>
                  </a:lnTo>
                  <a:lnTo>
                    <a:pt x="589" y="297"/>
                  </a:lnTo>
                  <a:lnTo>
                    <a:pt x="617" y="299"/>
                  </a:lnTo>
                  <a:lnTo>
                    <a:pt x="645" y="303"/>
                  </a:lnTo>
                  <a:lnTo>
                    <a:pt x="671" y="311"/>
                  </a:lnTo>
                  <a:lnTo>
                    <a:pt x="697" y="319"/>
                  </a:lnTo>
                  <a:lnTo>
                    <a:pt x="719" y="331"/>
                  </a:lnTo>
                  <a:lnTo>
                    <a:pt x="743" y="345"/>
                  </a:lnTo>
                  <a:lnTo>
                    <a:pt x="763" y="361"/>
                  </a:lnTo>
                  <a:lnTo>
                    <a:pt x="783" y="377"/>
                  </a:lnTo>
                  <a:lnTo>
                    <a:pt x="801" y="397"/>
                  </a:lnTo>
                  <a:lnTo>
                    <a:pt x="817" y="419"/>
                  </a:lnTo>
                  <a:lnTo>
                    <a:pt x="829" y="441"/>
                  </a:lnTo>
                  <a:lnTo>
                    <a:pt x="841" y="465"/>
                  </a:lnTo>
                  <a:lnTo>
                    <a:pt x="851" y="489"/>
                  </a:lnTo>
                  <a:lnTo>
                    <a:pt x="857" y="515"/>
                  </a:lnTo>
                  <a:lnTo>
                    <a:pt x="861" y="543"/>
                  </a:lnTo>
                  <a:lnTo>
                    <a:pt x="863" y="571"/>
                  </a:lnTo>
                  <a:lnTo>
                    <a:pt x="863" y="571"/>
                  </a:lnTo>
                  <a:lnTo>
                    <a:pt x="861" y="599"/>
                  </a:lnTo>
                  <a:lnTo>
                    <a:pt x="857" y="625"/>
                  </a:lnTo>
                  <a:lnTo>
                    <a:pt x="851" y="651"/>
                  </a:lnTo>
                  <a:lnTo>
                    <a:pt x="841" y="677"/>
                  </a:lnTo>
                  <a:lnTo>
                    <a:pt x="829" y="701"/>
                  </a:lnTo>
                  <a:lnTo>
                    <a:pt x="817" y="723"/>
                  </a:lnTo>
                  <a:lnTo>
                    <a:pt x="801" y="744"/>
                  </a:lnTo>
                  <a:lnTo>
                    <a:pt x="783" y="762"/>
                  </a:lnTo>
                  <a:lnTo>
                    <a:pt x="763" y="780"/>
                  </a:lnTo>
                  <a:lnTo>
                    <a:pt x="743" y="796"/>
                  </a:lnTo>
                  <a:lnTo>
                    <a:pt x="719" y="810"/>
                  </a:lnTo>
                  <a:lnTo>
                    <a:pt x="697" y="822"/>
                  </a:lnTo>
                  <a:lnTo>
                    <a:pt x="671" y="830"/>
                  </a:lnTo>
                  <a:lnTo>
                    <a:pt x="645" y="838"/>
                  </a:lnTo>
                  <a:lnTo>
                    <a:pt x="617" y="842"/>
                  </a:lnTo>
                  <a:lnTo>
                    <a:pt x="589" y="842"/>
                  </a:lnTo>
                  <a:lnTo>
                    <a:pt x="589" y="842"/>
                  </a:lnTo>
                  <a:close/>
                  <a:moveTo>
                    <a:pt x="795" y="637"/>
                  </a:moveTo>
                  <a:lnTo>
                    <a:pt x="795" y="637"/>
                  </a:lnTo>
                  <a:lnTo>
                    <a:pt x="793" y="643"/>
                  </a:lnTo>
                  <a:lnTo>
                    <a:pt x="791" y="649"/>
                  </a:lnTo>
                  <a:lnTo>
                    <a:pt x="791" y="649"/>
                  </a:lnTo>
                  <a:lnTo>
                    <a:pt x="785" y="653"/>
                  </a:lnTo>
                  <a:lnTo>
                    <a:pt x="779" y="653"/>
                  </a:lnTo>
                  <a:lnTo>
                    <a:pt x="673" y="653"/>
                  </a:lnTo>
                  <a:lnTo>
                    <a:pt x="673" y="758"/>
                  </a:lnTo>
                  <a:lnTo>
                    <a:pt x="673" y="758"/>
                  </a:lnTo>
                  <a:lnTo>
                    <a:pt x="671" y="764"/>
                  </a:lnTo>
                  <a:lnTo>
                    <a:pt x="669" y="770"/>
                  </a:lnTo>
                  <a:lnTo>
                    <a:pt x="663" y="774"/>
                  </a:lnTo>
                  <a:lnTo>
                    <a:pt x="657" y="774"/>
                  </a:lnTo>
                  <a:lnTo>
                    <a:pt x="523" y="774"/>
                  </a:lnTo>
                  <a:lnTo>
                    <a:pt x="523" y="774"/>
                  </a:lnTo>
                  <a:lnTo>
                    <a:pt x="517" y="774"/>
                  </a:lnTo>
                  <a:lnTo>
                    <a:pt x="511" y="770"/>
                  </a:lnTo>
                  <a:lnTo>
                    <a:pt x="507" y="764"/>
                  </a:lnTo>
                  <a:lnTo>
                    <a:pt x="507" y="758"/>
                  </a:lnTo>
                  <a:lnTo>
                    <a:pt x="507" y="653"/>
                  </a:lnTo>
                  <a:lnTo>
                    <a:pt x="401" y="655"/>
                  </a:lnTo>
                  <a:lnTo>
                    <a:pt x="401" y="655"/>
                  </a:lnTo>
                  <a:lnTo>
                    <a:pt x="395" y="653"/>
                  </a:lnTo>
                  <a:lnTo>
                    <a:pt x="389" y="649"/>
                  </a:lnTo>
                  <a:lnTo>
                    <a:pt x="389" y="649"/>
                  </a:lnTo>
                  <a:lnTo>
                    <a:pt x="387" y="645"/>
                  </a:lnTo>
                  <a:lnTo>
                    <a:pt x="385" y="639"/>
                  </a:lnTo>
                  <a:lnTo>
                    <a:pt x="385" y="503"/>
                  </a:lnTo>
                  <a:lnTo>
                    <a:pt x="385" y="503"/>
                  </a:lnTo>
                  <a:lnTo>
                    <a:pt x="387" y="497"/>
                  </a:lnTo>
                  <a:lnTo>
                    <a:pt x="389" y="493"/>
                  </a:lnTo>
                  <a:lnTo>
                    <a:pt x="395" y="489"/>
                  </a:lnTo>
                  <a:lnTo>
                    <a:pt x="401" y="487"/>
                  </a:lnTo>
                  <a:lnTo>
                    <a:pt x="507" y="487"/>
                  </a:lnTo>
                  <a:lnTo>
                    <a:pt x="507" y="381"/>
                  </a:lnTo>
                  <a:lnTo>
                    <a:pt x="507" y="381"/>
                  </a:lnTo>
                  <a:lnTo>
                    <a:pt x="507" y="375"/>
                  </a:lnTo>
                  <a:lnTo>
                    <a:pt x="511" y="371"/>
                  </a:lnTo>
                  <a:lnTo>
                    <a:pt x="517" y="367"/>
                  </a:lnTo>
                  <a:lnTo>
                    <a:pt x="523" y="365"/>
                  </a:lnTo>
                  <a:lnTo>
                    <a:pt x="657" y="365"/>
                  </a:lnTo>
                  <a:lnTo>
                    <a:pt x="657" y="365"/>
                  </a:lnTo>
                  <a:lnTo>
                    <a:pt x="663" y="367"/>
                  </a:lnTo>
                  <a:lnTo>
                    <a:pt x="669" y="371"/>
                  </a:lnTo>
                  <a:lnTo>
                    <a:pt x="671" y="375"/>
                  </a:lnTo>
                  <a:lnTo>
                    <a:pt x="673" y="381"/>
                  </a:lnTo>
                  <a:lnTo>
                    <a:pt x="673" y="487"/>
                  </a:lnTo>
                  <a:lnTo>
                    <a:pt x="779" y="487"/>
                  </a:lnTo>
                  <a:lnTo>
                    <a:pt x="779" y="487"/>
                  </a:lnTo>
                  <a:lnTo>
                    <a:pt x="785" y="489"/>
                  </a:lnTo>
                  <a:lnTo>
                    <a:pt x="789" y="491"/>
                  </a:lnTo>
                  <a:lnTo>
                    <a:pt x="793" y="497"/>
                  </a:lnTo>
                  <a:lnTo>
                    <a:pt x="795" y="503"/>
                  </a:lnTo>
                  <a:lnTo>
                    <a:pt x="795" y="637"/>
                  </a:lnTo>
                  <a:close/>
                  <a:moveTo>
                    <a:pt x="795" y="637"/>
                  </a:moveTo>
                  <a:lnTo>
                    <a:pt x="795" y="637"/>
                  </a:lnTo>
                  <a:close/>
                </a:path>
              </a:pathLst>
            </a:custGeom>
            <a:solidFill>
              <a:srgbClr val="0033CC"/>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21" name="Freeform 5">
              <a:extLst>
                <a:ext uri="{FF2B5EF4-FFF2-40B4-BE49-F238E27FC236}">
                  <a16:creationId xmlns:a16="http://schemas.microsoft.com/office/drawing/2014/main" id="{5D05FED6-EE2B-4E2A-A05A-CD9E81C5E4E0}"/>
                </a:ext>
              </a:extLst>
            </p:cNvPr>
            <p:cNvSpPr>
              <a:spLocks noEditPoints="1"/>
            </p:cNvSpPr>
            <p:nvPr/>
          </p:nvSpPr>
          <p:spPr bwMode="auto">
            <a:xfrm>
              <a:off x="5659749" y="5822057"/>
              <a:ext cx="188463" cy="157797"/>
            </a:xfrm>
            <a:custGeom>
              <a:avLst/>
              <a:gdLst>
                <a:gd name="T0" fmla="*/ 1004 w 1180"/>
                <a:gd name="T1" fmla="*/ 110 h 988"/>
                <a:gd name="T2" fmla="*/ 900 w 1180"/>
                <a:gd name="T3" fmla="*/ 100 h 988"/>
                <a:gd name="T4" fmla="*/ 883 w 1180"/>
                <a:gd name="T5" fmla="*/ 154 h 988"/>
                <a:gd name="T6" fmla="*/ 795 w 1180"/>
                <a:gd name="T7" fmla="*/ 68 h 988"/>
                <a:gd name="T8" fmla="*/ 713 w 1180"/>
                <a:gd name="T9" fmla="*/ 2 h 988"/>
                <a:gd name="T10" fmla="*/ 445 w 1180"/>
                <a:gd name="T11" fmla="*/ 8 h 988"/>
                <a:gd name="T12" fmla="*/ 379 w 1180"/>
                <a:gd name="T13" fmla="*/ 90 h 988"/>
                <a:gd name="T14" fmla="*/ 297 w 1180"/>
                <a:gd name="T15" fmla="*/ 116 h 988"/>
                <a:gd name="T16" fmla="*/ 190 w 1180"/>
                <a:gd name="T17" fmla="*/ 100 h 988"/>
                <a:gd name="T18" fmla="*/ 174 w 1180"/>
                <a:gd name="T19" fmla="*/ 116 h 988"/>
                <a:gd name="T20" fmla="*/ 120 w 1180"/>
                <a:gd name="T21" fmla="*/ 156 h 988"/>
                <a:gd name="T22" fmla="*/ 56 w 1180"/>
                <a:gd name="T23" fmla="*/ 188 h 988"/>
                <a:gd name="T24" fmla="*/ 12 w 1180"/>
                <a:gd name="T25" fmla="*/ 246 h 988"/>
                <a:gd name="T26" fmla="*/ 0 w 1180"/>
                <a:gd name="T27" fmla="*/ 836 h 988"/>
                <a:gd name="T28" fmla="*/ 12 w 1180"/>
                <a:gd name="T29" fmla="*/ 896 h 988"/>
                <a:gd name="T30" fmla="*/ 56 w 1180"/>
                <a:gd name="T31" fmla="*/ 954 h 988"/>
                <a:gd name="T32" fmla="*/ 120 w 1180"/>
                <a:gd name="T33" fmla="*/ 986 h 988"/>
                <a:gd name="T34" fmla="*/ 1044 w 1180"/>
                <a:gd name="T35" fmla="*/ 988 h 988"/>
                <a:gd name="T36" fmla="*/ 1112 w 1180"/>
                <a:gd name="T37" fmla="*/ 962 h 988"/>
                <a:gd name="T38" fmla="*/ 1162 w 1180"/>
                <a:gd name="T39" fmla="*/ 908 h 988"/>
                <a:gd name="T40" fmla="*/ 1180 w 1180"/>
                <a:gd name="T41" fmla="*/ 836 h 988"/>
                <a:gd name="T42" fmla="*/ 1172 w 1180"/>
                <a:gd name="T43" fmla="*/ 259 h 988"/>
                <a:gd name="T44" fmla="*/ 1136 w 1180"/>
                <a:gd name="T45" fmla="*/ 198 h 988"/>
                <a:gd name="T46" fmla="*/ 1074 w 1180"/>
                <a:gd name="T47" fmla="*/ 160 h 988"/>
                <a:gd name="T48" fmla="*/ 441 w 1180"/>
                <a:gd name="T49" fmla="*/ 112 h 988"/>
                <a:gd name="T50" fmla="*/ 455 w 1180"/>
                <a:gd name="T51" fmla="*/ 78 h 988"/>
                <a:gd name="T52" fmla="*/ 691 w 1180"/>
                <a:gd name="T53" fmla="*/ 64 h 988"/>
                <a:gd name="T54" fmla="*/ 725 w 1180"/>
                <a:gd name="T55" fmla="*/ 78 h 988"/>
                <a:gd name="T56" fmla="*/ 739 w 1180"/>
                <a:gd name="T57" fmla="*/ 154 h 988"/>
                <a:gd name="T58" fmla="*/ 561 w 1180"/>
                <a:gd name="T59" fmla="*/ 842 h 988"/>
                <a:gd name="T60" fmla="*/ 437 w 1180"/>
                <a:gd name="T61" fmla="*/ 796 h 988"/>
                <a:gd name="T62" fmla="*/ 349 w 1180"/>
                <a:gd name="T63" fmla="*/ 701 h 988"/>
                <a:gd name="T64" fmla="*/ 317 w 1180"/>
                <a:gd name="T65" fmla="*/ 571 h 988"/>
                <a:gd name="T66" fmla="*/ 339 w 1180"/>
                <a:gd name="T67" fmla="*/ 465 h 988"/>
                <a:gd name="T68" fmla="*/ 417 w 1180"/>
                <a:gd name="T69" fmla="*/ 361 h 988"/>
                <a:gd name="T70" fmla="*/ 535 w 1180"/>
                <a:gd name="T71" fmla="*/ 303 h 988"/>
                <a:gd name="T72" fmla="*/ 645 w 1180"/>
                <a:gd name="T73" fmla="*/ 303 h 988"/>
                <a:gd name="T74" fmla="*/ 763 w 1180"/>
                <a:gd name="T75" fmla="*/ 361 h 988"/>
                <a:gd name="T76" fmla="*/ 841 w 1180"/>
                <a:gd name="T77" fmla="*/ 465 h 988"/>
                <a:gd name="T78" fmla="*/ 863 w 1180"/>
                <a:gd name="T79" fmla="*/ 571 h 988"/>
                <a:gd name="T80" fmla="*/ 829 w 1180"/>
                <a:gd name="T81" fmla="*/ 701 h 988"/>
                <a:gd name="T82" fmla="*/ 743 w 1180"/>
                <a:gd name="T83" fmla="*/ 796 h 988"/>
                <a:gd name="T84" fmla="*/ 617 w 1180"/>
                <a:gd name="T85" fmla="*/ 842 h 988"/>
                <a:gd name="T86" fmla="*/ 793 w 1180"/>
                <a:gd name="T87" fmla="*/ 643 h 988"/>
                <a:gd name="T88" fmla="*/ 673 w 1180"/>
                <a:gd name="T89" fmla="*/ 653 h 988"/>
                <a:gd name="T90" fmla="*/ 663 w 1180"/>
                <a:gd name="T91" fmla="*/ 774 h 988"/>
                <a:gd name="T92" fmla="*/ 511 w 1180"/>
                <a:gd name="T93" fmla="*/ 770 h 988"/>
                <a:gd name="T94" fmla="*/ 401 w 1180"/>
                <a:gd name="T95" fmla="*/ 655 h 988"/>
                <a:gd name="T96" fmla="*/ 385 w 1180"/>
                <a:gd name="T97" fmla="*/ 639 h 988"/>
                <a:gd name="T98" fmla="*/ 395 w 1180"/>
                <a:gd name="T99" fmla="*/ 489 h 988"/>
                <a:gd name="T100" fmla="*/ 507 w 1180"/>
                <a:gd name="T101" fmla="*/ 375 h 988"/>
                <a:gd name="T102" fmla="*/ 657 w 1180"/>
                <a:gd name="T103" fmla="*/ 365 h 988"/>
                <a:gd name="T104" fmla="*/ 673 w 1180"/>
                <a:gd name="T105" fmla="*/ 487 h 988"/>
                <a:gd name="T106" fmla="*/ 793 w 1180"/>
                <a:gd name="T107" fmla="*/ 49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0" h="988">
                  <a:moveTo>
                    <a:pt x="1028" y="154"/>
                  </a:moveTo>
                  <a:lnTo>
                    <a:pt x="1006" y="154"/>
                  </a:lnTo>
                  <a:lnTo>
                    <a:pt x="1006" y="116"/>
                  </a:lnTo>
                  <a:lnTo>
                    <a:pt x="1006" y="116"/>
                  </a:lnTo>
                  <a:lnTo>
                    <a:pt x="1004" y="110"/>
                  </a:lnTo>
                  <a:lnTo>
                    <a:pt x="1000" y="106"/>
                  </a:lnTo>
                  <a:lnTo>
                    <a:pt x="996" y="102"/>
                  </a:lnTo>
                  <a:lnTo>
                    <a:pt x="990" y="100"/>
                  </a:lnTo>
                  <a:lnTo>
                    <a:pt x="900" y="100"/>
                  </a:lnTo>
                  <a:lnTo>
                    <a:pt x="900" y="100"/>
                  </a:lnTo>
                  <a:lnTo>
                    <a:pt x="894" y="102"/>
                  </a:lnTo>
                  <a:lnTo>
                    <a:pt x="888" y="106"/>
                  </a:lnTo>
                  <a:lnTo>
                    <a:pt x="883" y="110"/>
                  </a:lnTo>
                  <a:lnTo>
                    <a:pt x="883" y="116"/>
                  </a:lnTo>
                  <a:lnTo>
                    <a:pt x="883" y="154"/>
                  </a:lnTo>
                  <a:lnTo>
                    <a:pt x="803" y="154"/>
                  </a:lnTo>
                  <a:lnTo>
                    <a:pt x="803" y="112"/>
                  </a:lnTo>
                  <a:lnTo>
                    <a:pt x="803" y="112"/>
                  </a:lnTo>
                  <a:lnTo>
                    <a:pt x="801" y="90"/>
                  </a:lnTo>
                  <a:lnTo>
                    <a:pt x="795" y="68"/>
                  </a:lnTo>
                  <a:lnTo>
                    <a:pt x="783" y="50"/>
                  </a:lnTo>
                  <a:lnTo>
                    <a:pt x="771" y="32"/>
                  </a:lnTo>
                  <a:lnTo>
                    <a:pt x="753" y="20"/>
                  </a:lnTo>
                  <a:lnTo>
                    <a:pt x="735" y="8"/>
                  </a:lnTo>
                  <a:lnTo>
                    <a:pt x="713" y="2"/>
                  </a:lnTo>
                  <a:lnTo>
                    <a:pt x="691" y="0"/>
                  </a:lnTo>
                  <a:lnTo>
                    <a:pt x="489" y="0"/>
                  </a:lnTo>
                  <a:lnTo>
                    <a:pt x="489" y="0"/>
                  </a:lnTo>
                  <a:lnTo>
                    <a:pt x="467" y="2"/>
                  </a:lnTo>
                  <a:lnTo>
                    <a:pt x="445" y="8"/>
                  </a:lnTo>
                  <a:lnTo>
                    <a:pt x="427" y="20"/>
                  </a:lnTo>
                  <a:lnTo>
                    <a:pt x="409" y="32"/>
                  </a:lnTo>
                  <a:lnTo>
                    <a:pt x="395" y="50"/>
                  </a:lnTo>
                  <a:lnTo>
                    <a:pt x="385" y="68"/>
                  </a:lnTo>
                  <a:lnTo>
                    <a:pt x="379" y="90"/>
                  </a:lnTo>
                  <a:lnTo>
                    <a:pt x="377" y="112"/>
                  </a:lnTo>
                  <a:lnTo>
                    <a:pt x="377" y="154"/>
                  </a:lnTo>
                  <a:lnTo>
                    <a:pt x="297" y="154"/>
                  </a:lnTo>
                  <a:lnTo>
                    <a:pt x="297" y="116"/>
                  </a:lnTo>
                  <a:lnTo>
                    <a:pt x="297" y="116"/>
                  </a:lnTo>
                  <a:lnTo>
                    <a:pt x="294" y="110"/>
                  </a:lnTo>
                  <a:lnTo>
                    <a:pt x="292" y="106"/>
                  </a:lnTo>
                  <a:lnTo>
                    <a:pt x="286" y="102"/>
                  </a:lnTo>
                  <a:lnTo>
                    <a:pt x="280" y="100"/>
                  </a:lnTo>
                  <a:lnTo>
                    <a:pt x="190" y="100"/>
                  </a:lnTo>
                  <a:lnTo>
                    <a:pt x="190" y="100"/>
                  </a:lnTo>
                  <a:lnTo>
                    <a:pt x="184" y="102"/>
                  </a:lnTo>
                  <a:lnTo>
                    <a:pt x="180" y="106"/>
                  </a:lnTo>
                  <a:lnTo>
                    <a:pt x="176" y="110"/>
                  </a:lnTo>
                  <a:lnTo>
                    <a:pt x="174" y="116"/>
                  </a:lnTo>
                  <a:lnTo>
                    <a:pt x="174" y="154"/>
                  </a:lnTo>
                  <a:lnTo>
                    <a:pt x="152" y="154"/>
                  </a:lnTo>
                  <a:lnTo>
                    <a:pt x="152" y="154"/>
                  </a:lnTo>
                  <a:lnTo>
                    <a:pt x="136" y="154"/>
                  </a:lnTo>
                  <a:lnTo>
                    <a:pt x="120" y="156"/>
                  </a:lnTo>
                  <a:lnTo>
                    <a:pt x="106" y="160"/>
                  </a:lnTo>
                  <a:lnTo>
                    <a:pt x="92" y="166"/>
                  </a:lnTo>
                  <a:lnTo>
                    <a:pt x="80" y="172"/>
                  </a:lnTo>
                  <a:lnTo>
                    <a:pt x="66" y="178"/>
                  </a:lnTo>
                  <a:lnTo>
                    <a:pt x="56" y="188"/>
                  </a:lnTo>
                  <a:lnTo>
                    <a:pt x="44" y="198"/>
                  </a:lnTo>
                  <a:lnTo>
                    <a:pt x="34" y="208"/>
                  </a:lnTo>
                  <a:lnTo>
                    <a:pt x="26" y="220"/>
                  </a:lnTo>
                  <a:lnTo>
                    <a:pt x="18" y="232"/>
                  </a:lnTo>
                  <a:lnTo>
                    <a:pt x="12" y="246"/>
                  </a:lnTo>
                  <a:lnTo>
                    <a:pt x="6" y="259"/>
                  </a:lnTo>
                  <a:lnTo>
                    <a:pt x="4" y="273"/>
                  </a:lnTo>
                  <a:lnTo>
                    <a:pt x="0" y="289"/>
                  </a:lnTo>
                  <a:lnTo>
                    <a:pt x="0" y="303"/>
                  </a:lnTo>
                  <a:lnTo>
                    <a:pt x="0" y="836"/>
                  </a:lnTo>
                  <a:lnTo>
                    <a:pt x="0" y="836"/>
                  </a:lnTo>
                  <a:lnTo>
                    <a:pt x="0" y="852"/>
                  </a:lnTo>
                  <a:lnTo>
                    <a:pt x="4" y="868"/>
                  </a:lnTo>
                  <a:lnTo>
                    <a:pt x="6" y="882"/>
                  </a:lnTo>
                  <a:lnTo>
                    <a:pt x="12" y="896"/>
                  </a:lnTo>
                  <a:lnTo>
                    <a:pt x="18" y="908"/>
                  </a:lnTo>
                  <a:lnTo>
                    <a:pt x="26" y="922"/>
                  </a:lnTo>
                  <a:lnTo>
                    <a:pt x="34" y="934"/>
                  </a:lnTo>
                  <a:lnTo>
                    <a:pt x="44" y="944"/>
                  </a:lnTo>
                  <a:lnTo>
                    <a:pt x="56" y="954"/>
                  </a:lnTo>
                  <a:lnTo>
                    <a:pt x="66" y="962"/>
                  </a:lnTo>
                  <a:lnTo>
                    <a:pt x="80" y="970"/>
                  </a:lnTo>
                  <a:lnTo>
                    <a:pt x="92" y="976"/>
                  </a:lnTo>
                  <a:lnTo>
                    <a:pt x="106" y="982"/>
                  </a:lnTo>
                  <a:lnTo>
                    <a:pt x="120" y="986"/>
                  </a:lnTo>
                  <a:lnTo>
                    <a:pt x="136" y="988"/>
                  </a:lnTo>
                  <a:lnTo>
                    <a:pt x="152" y="988"/>
                  </a:lnTo>
                  <a:lnTo>
                    <a:pt x="1028" y="988"/>
                  </a:lnTo>
                  <a:lnTo>
                    <a:pt x="1028" y="988"/>
                  </a:lnTo>
                  <a:lnTo>
                    <a:pt x="1044" y="988"/>
                  </a:lnTo>
                  <a:lnTo>
                    <a:pt x="1058" y="986"/>
                  </a:lnTo>
                  <a:lnTo>
                    <a:pt x="1074" y="982"/>
                  </a:lnTo>
                  <a:lnTo>
                    <a:pt x="1088" y="976"/>
                  </a:lnTo>
                  <a:lnTo>
                    <a:pt x="1100" y="970"/>
                  </a:lnTo>
                  <a:lnTo>
                    <a:pt x="1112" y="962"/>
                  </a:lnTo>
                  <a:lnTo>
                    <a:pt x="1124" y="954"/>
                  </a:lnTo>
                  <a:lnTo>
                    <a:pt x="1136" y="944"/>
                  </a:lnTo>
                  <a:lnTo>
                    <a:pt x="1144" y="934"/>
                  </a:lnTo>
                  <a:lnTo>
                    <a:pt x="1154" y="922"/>
                  </a:lnTo>
                  <a:lnTo>
                    <a:pt x="1162" y="908"/>
                  </a:lnTo>
                  <a:lnTo>
                    <a:pt x="1168" y="896"/>
                  </a:lnTo>
                  <a:lnTo>
                    <a:pt x="1172" y="882"/>
                  </a:lnTo>
                  <a:lnTo>
                    <a:pt x="1176" y="868"/>
                  </a:lnTo>
                  <a:lnTo>
                    <a:pt x="1178" y="852"/>
                  </a:lnTo>
                  <a:lnTo>
                    <a:pt x="1180" y="836"/>
                  </a:lnTo>
                  <a:lnTo>
                    <a:pt x="1180" y="303"/>
                  </a:lnTo>
                  <a:lnTo>
                    <a:pt x="1180" y="303"/>
                  </a:lnTo>
                  <a:lnTo>
                    <a:pt x="1178" y="289"/>
                  </a:lnTo>
                  <a:lnTo>
                    <a:pt x="1176" y="273"/>
                  </a:lnTo>
                  <a:lnTo>
                    <a:pt x="1172" y="259"/>
                  </a:lnTo>
                  <a:lnTo>
                    <a:pt x="1168" y="246"/>
                  </a:lnTo>
                  <a:lnTo>
                    <a:pt x="1162" y="232"/>
                  </a:lnTo>
                  <a:lnTo>
                    <a:pt x="1154" y="220"/>
                  </a:lnTo>
                  <a:lnTo>
                    <a:pt x="1144" y="208"/>
                  </a:lnTo>
                  <a:lnTo>
                    <a:pt x="1136" y="198"/>
                  </a:lnTo>
                  <a:lnTo>
                    <a:pt x="1124" y="188"/>
                  </a:lnTo>
                  <a:lnTo>
                    <a:pt x="1112" y="178"/>
                  </a:lnTo>
                  <a:lnTo>
                    <a:pt x="1100" y="172"/>
                  </a:lnTo>
                  <a:lnTo>
                    <a:pt x="1088" y="166"/>
                  </a:lnTo>
                  <a:lnTo>
                    <a:pt x="1074" y="160"/>
                  </a:lnTo>
                  <a:lnTo>
                    <a:pt x="1058" y="156"/>
                  </a:lnTo>
                  <a:lnTo>
                    <a:pt x="1044" y="154"/>
                  </a:lnTo>
                  <a:lnTo>
                    <a:pt x="1028" y="154"/>
                  </a:lnTo>
                  <a:lnTo>
                    <a:pt x="1028" y="154"/>
                  </a:lnTo>
                  <a:close/>
                  <a:moveTo>
                    <a:pt x="441" y="112"/>
                  </a:moveTo>
                  <a:lnTo>
                    <a:pt x="441" y="112"/>
                  </a:lnTo>
                  <a:lnTo>
                    <a:pt x="441" y="102"/>
                  </a:lnTo>
                  <a:lnTo>
                    <a:pt x="445" y="94"/>
                  </a:lnTo>
                  <a:lnTo>
                    <a:pt x="449" y="86"/>
                  </a:lnTo>
                  <a:lnTo>
                    <a:pt x="455" y="78"/>
                  </a:lnTo>
                  <a:lnTo>
                    <a:pt x="461" y="72"/>
                  </a:lnTo>
                  <a:lnTo>
                    <a:pt x="471" y="68"/>
                  </a:lnTo>
                  <a:lnTo>
                    <a:pt x="479" y="64"/>
                  </a:lnTo>
                  <a:lnTo>
                    <a:pt x="489" y="64"/>
                  </a:lnTo>
                  <a:lnTo>
                    <a:pt x="691" y="64"/>
                  </a:lnTo>
                  <a:lnTo>
                    <a:pt x="691" y="64"/>
                  </a:lnTo>
                  <a:lnTo>
                    <a:pt x="701" y="64"/>
                  </a:lnTo>
                  <a:lnTo>
                    <a:pt x="709" y="68"/>
                  </a:lnTo>
                  <a:lnTo>
                    <a:pt x="717" y="72"/>
                  </a:lnTo>
                  <a:lnTo>
                    <a:pt x="725" y="78"/>
                  </a:lnTo>
                  <a:lnTo>
                    <a:pt x="731" y="86"/>
                  </a:lnTo>
                  <a:lnTo>
                    <a:pt x="735" y="94"/>
                  </a:lnTo>
                  <a:lnTo>
                    <a:pt x="739" y="102"/>
                  </a:lnTo>
                  <a:lnTo>
                    <a:pt x="739" y="112"/>
                  </a:lnTo>
                  <a:lnTo>
                    <a:pt x="739" y="154"/>
                  </a:lnTo>
                  <a:lnTo>
                    <a:pt x="441" y="154"/>
                  </a:lnTo>
                  <a:lnTo>
                    <a:pt x="441" y="112"/>
                  </a:lnTo>
                  <a:close/>
                  <a:moveTo>
                    <a:pt x="589" y="842"/>
                  </a:moveTo>
                  <a:lnTo>
                    <a:pt x="589" y="842"/>
                  </a:lnTo>
                  <a:lnTo>
                    <a:pt x="561" y="842"/>
                  </a:lnTo>
                  <a:lnTo>
                    <a:pt x="535" y="838"/>
                  </a:lnTo>
                  <a:lnTo>
                    <a:pt x="509" y="830"/>
                  </a:lnTo>
                  <a:lnTo>
                    <a:pt x="483" y="822"/>
                  </a:lnTo>
                  <a:lnTo>
                    <a:pt x="459" y="810"/>
                  </a:lnTo>
                  <a:lnTo>
                    <a:pt x="437" y="796"/>
                  </a:lnTo>
                  <a:lnTo>
                    <a:pt x="417" y="780"/>
                  </a:lnTo>
                  <a:lnTo>
                    <a:pt x="397" y="762"/>
                  </a:lnTo>
                  <a:lnTo>
                    <a:pt x="379" y="744"/>
                  </a:lnTo>
                  <a:lnTo>
                    <a:pt x="363" y="723"/>
                  </a:lnTo>
                  <a:lnTo>
                    <a:pt x="349" y="701"/>
                  </a:lnTo>
                  <a:lnTo>
                    <a:pt x="339" y="677"/>
                  </a:lnTo>
                  <a:lnTo>
                    <a:pt x="329" y="651"/>
                  </a:lnTo>
                  <a:lnTo>
                    <a:pt x="323" y="625"/>
                  </a:lnTo>
                  <a:lnTo>
                    <a:pt x="319" y="599"/>
                  </a:lnTo>
                  <a:lnTo>
                    <a:pt x="317" y="571"/>
                  </a:lnTo>
                  <a:lnTo>
                    <a:pt x="317" y="571"/>
                  </a:lnTo>
                  <a:lnTo>
                    <a:pt x="319" y="543"/>
                  </a:lnTo>
                  <a:lnTo>
                    <a:pt x="323" y="515"/>
                  </a:lnTo>
                  <a:lnTo>
                    <a:pt x="329" y="489"/>
                  </a:lnTo>
                  <a:lnTo>
                    <a:pt x="339" y="465"/>
                  </a:lnTo>
                  <a:lnTo>
                    <a:pt x="349" y="441"/>
                  </a:lnTo>
                  <a:lnTo>
                    <a:pt x="363" y="419"/>
                  </a:lnTo>
                  <a:lnTo>
                    <a:pt x="379" y="397"/>
                  </a:lnTo>
                  <a:lnTo>
                    <a:pt x="397" y="377"/>
                  </a:lnTo>
                  <a:lnTo>
                    <a:pt x="417" y="361"/>
                  </a:lnTo>
                  <a:lnTo>
                    <a:pt x="437" y="345"/>
                  </a:lnTo>
                  <a:lnTo>
                    <a:pt x="459" y="331"/>
                  </a:lnTo>
                  <a:lnTo>
                    <a:pt x="483" y="319"/>
                  </a:lnTo>
                  <a:lnTo>
                    <a:pt x="509" y="311"/>
                  </a:lnTo>
                  <a:lnTo>
                    <a:pt x="535" y="303"/>
                  </a:lnTo>
                  <a:lnTo>
                    <a:pt x="561" y="299"/>
                  </a:lnTo>
                  <a:lnTo>
                    <a:pt x="589" y="297"/>
                  </a:lnTo>
                  <a:lnTo>
                    <a:pt x="589" y="297"/>
                  </a:lnTo>
                  <a:lnTo>
                    <a:pt x="617" y="299"/>
                  </a:lnTo>
                  <a:lnTo>
                    <a:pt x="645" y="303"/>
                  </a:lnTo>
                  <a:lnTo>
                    <a:pt x="671" y="311"/>
                  </a:lnTo>
                  <a:lnTo>
                    <a:pt x="697" y="319"/>
                  </a:lnTo>
                  <a:lnTo>
                    <a:pt x="719" y="331"/>
                  </a:lnTo>
                  <a:lnTo>
                    <a:pt x="743" y="345"/>
                  </a:lnTo>
                  <a:lnTo>
                    <a:pt x="763" y="361"/>
                  </a:lnTo>
                  <a:lnTo>
                    <a:pt x="783" y="377"/>
                  </a:lnTo>
                  <a:lnTo>
                    <a:pt x="801" y="397"/>
                  </a:lnTo>
                  <a:lnTo>
                    <a:pt x="817" y="419"/>
                  </a:lnTo>
                  <a:lnTo>
                    <a:pt x="829" y="441"/>
                  </a:lnTo>
                  <a:lnTo>
                    <a:pt x="841" y="465"/>
                  </a:lnTo>
                  <a:lnTo>
                    <a:pt x="851" y="489"/>
                  </a:lnTo>
                  <a:lnTo>
                    <a:pt x="857" y="515"/>
                  </a:lnTo>
                  <a:lnTo>
                    <a:pt x="861" y="543"/>
                  </a:lnTo>
                  <a:lnTo>
                    <a:pt x="863" y="571"/>
                  </a:lnTo>
                  <a:lnTo>
                    <a:pt x="863" y="571"/>
                  </a:lnTo>
                  <a:lnTo>
                    <a:pt x="861" y="599"/>
                  </a:lnTo>
                  <a:lnTo>
                    <a:pt x="857" y="625"/>
                  </a:lnTo>
                  <a:lnTo>
                    <a:pt x="851" y="651"/>
                  </a:lnTo>
                  <a:lnTo>
                    <a:pt x="841" y="677"/>
                  </a:lnTo>
                  <a:lnTo>
                    <a:pt x="829" y="701"/>
                  </a:lnTo>
                  <a:lnTo>
                    <a:pt x="817" y="723"/>
                  </a:lnTo>
                  <a:lnTo>
                    <a:pt x="801" y="744"/>
                  </a:lnTo>
                  <a:lnTo>
                    <a:pt x="783" y="762"/>
                  </a:lnTo>
                  <a:lnTo>
                    <a:pt x="763" y="780"/>
                  </a:lnTo>
                  <a:lnTo>
                    <a:pt x="743" y="796"/>
                  </a:lnTo>
                  <a:lnTo>
                    <a:pt x="719" y="810"/>
                  </a:lnTo>
                  <a:lnTo>
                    <a:pt x="697" y="822"/>
                  </a:lnTo>
                  <a:lnTo>
                    <a:pt x="671" y="830"/>
                  </a:lnTo>
                  <a:lnTo>
                    <a:pt x="645" y="838"/>
                  </a:lnTo>
                  <a:lnTo>
                    <a:pt x="617" y="842"/>
                  </a:lnTo>
                  <a:lnTo>
                    <a:pt x="589" y="842"/>
                  </a:lnTo>
                  <a:lnTo>
                    <a:pt x="589" y="842"/>
                  </a:lnTo>
                  <a:close/>
                  <a:moveTo>
                    <a:pt x="795" y="637"/>
                  </a:moveTo>
                  <a:lnTo>
                    <a:pt x="795" y="637"/>
                  </a:lnTo>
                  <a:lnTo>
                    <a:pt x="793" y="643"/>
                  </a:lnTo>
                  <a:lnTo>
                    <a:pt x="791" y="649"/>
                  </a:lnTo>
                  <a:lnTo>
                    <a:pt x="791" y="649"/>
                  </a:lnTo>
                  <a:lnTo>
                    <a:pt x="785" y="653"/>
                  </a:lnTo>
                  <a:lnTo>
                    <a:pt x="779" y="653"/>
                  </a:lnTo>
                  <a:lnTo>
                    <a:pt x="673" y="653"/>
                  </a:lnTo>
                  <a:lnTo>
                    <a:pt x="673" y="758"/>
                  </a:lnTo>
                  <a:lnTo>
                    <a:pt x="673" y="758"/>
                  </a:lnTo>
                  <a:lnTo>
                    <a:pt x="671" y="764"/>
                  </a:lnTo>
                  <a:lnTo>
                    <a:pt x="669" y="770"/>
                  </a:lnTo>
                  <a:lnTo>
                    <a:pt x="663" y="774"/>
                  </a:lnTo>
                  <a:lnTo>
                    <a:pt x="657" y="774"/>
                  </a:lnTo>
                  <a:lnTo>
                    <a:pt x="523" y="774"/>
                  </a:lnTo>
                  <a:lnTo>
                    <a:pt x="523" y="774"/>
                  </a:lnTo>
                  <a:lnTo>
                    <a:pt x="517" y="774"/>
                  </a:lnTo>
                  <a:lnTo>
                    <a:pt x="511" y="770"/>
                  </a:lnTo>
                  <a:lnTo>
                    <a:pt x="507" y="764"/>
                  </a:lnTo>
                  <a:lnTo>
                    <a:pt x="507" y="758"/>
                  </a:lnTo>
                  <a:lnTo>
                    <a:pt x="507" y="653"/>
                  </a:lnTo>
                  <a:lnTo>
                    <a:pt x="401" y="655"/>
                  </a:lnTo>
                  <a:lnTo>
                    <a:pt x="401" y="655"/>
                  </a:lnTo>
                  <a:lnTo>
                    <a:pt x="395" y="653"/>
                  </a:lnTo>
                  <a:lnTo>
                    <a:pt x="389" y="649"/>
                  </a:lnTo>
                  <a:lnTo>
                    <a:pt x="389" y="649"/>
                  </a:lnTo>
                  <a:lnTo>
                    <a:pt x="387" y="645"/>
                  </a:lnTo>
                  <a:lnTo>
                    <a:pt x="385" y="639"/>
                  </a:lnTo>
                  <a:lnTo>
                    <a:pt x="385" y="503"/>
                  </a:lnTo>
                  <a:lnTo>
                    <a:pt x="385" y="503"/>
                  </a:lnTo>
                  <a:lnTo>
                    <a:pt x="387" y="497"/>
                  </a:lnTo>
                  <a:lnTo>
                    <a:pt x="389" y="493"/>
                  </a:lnTo>
                  <a:lnTo>
                    <a:pt x="395" y="489"/>
                  </a:lnTo>
                  <a:lnTo>
                    <a:pt x="401" y="487"/>
                  </a:lnTo>
                  <a:lnTo>
                    <a:pt x="507" y="487"/>
                  </a:lnTo>
                  <a:lnTo>
                    <a:pt x="507" y="381"/>
                  </a:lnTo>
                  <a:lnTo>
                    <a:pt x="507" y="381"/>
                  </a:lnTo>
                  <a:lnTo>
                    <a:pt x="507" y="375"/>
                  </a:lnTo>
                  <a:lnTo>
                    <a:pt x="511" y="371"/>
                  </a:lnTo>
                  <a:lnTo>
                    <a:pt x="517" y="367"/>
                  </a:lnTo>
                  <a:lnTo>
                    <a:pt x="523" y="365"/>
                  </a:lnTo>
                  <a:lnTo>
                    <a:pt x="657" y="365"/>
                  </a:lnTo>
                  <a:lnTo>
                    <a:pt x="657" y="365"/>
                  </a:lnTo>
                  <a:lnTo>
                    <a:pt x="663" y="367"/>
                  </a:lnTo>
                  <a:lnTo>
                    <a:pt x="669" y="371"/>
                  </a:lnTo>
                  <a:lnTo>
                    <a:pt x="671" y="375"/>
                  </a:lnTo>
                  <a:lnTo>
                    <a:pt x="673" y="381"/>
                  </a:lnTo>
                  <a:lnTo>
                    <a:pt x="673" y="487"/>
                  </a:lnTo>
                  <a:lnTo>
                    <a:pt x="779" y="487"/>
                  </a:lnTo>
                  <a:lnTo>
                    <a:pt x="779" y="487"/>
                  </a:lnTo>
                  <a:lnTo>
                    <a:pt x="785" y="489"/>
                  </a:lnTo>
                  <a:lnTo>
                    <a:pt x="789" y="491"/>
                  </a:lnTo>
                  <a:lnTo>
                    <a:pt x="793" y="497"/>
                  </a:lnTo>
                  <a:lnTo>
                    <a:pt x="795" y="503"/>
                  </a:lnTo>
                  <a:lnTo>
                    <a:pt x="795" y="637"/>
                  </a:lnTo>
                  <a:close/>
                  <a:moveTo>
                    <a:pt x="795" y="637"/>
                  </a:moveTo>
                  <a:lnTo>
                    <a:pt x="795" y="637"/>
                  </a:lnTo>
                  <a:close/>
                </a:path>
              </a:pathLst>
            </a:custGeom>
            <a:solidFill>
              <a:srgbClr val="0033CC"/>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22" name="Freeform 5">
              <a:extLst>
                <a:ext uri="{FF2B5EF4-FFF2-40B4-BE49-F238E27FC236}">
                  <a16:creationId xmlns:a16="http://schemas.microsoft.com/office/drawing/2014/main" id="{874214D0-7109-4B5A-ADED-BF7EE327FC43}"/>
                </a:ext>
              </a:extLst>
            </p:cNvPr>
            <p:cNvSpPr>
              <a:spLocks noEditPoints="1"/>
            </p:cNvSpPr>
            <p:nvPr/>
          </p:nvSpPr>
          <p:spPr bwMode="auto">
            <a:xfrm>
              <a:off x="5878121" y="5822057"/>
              <a:ext cx="188463" cy="157797"/>
            </a:xfrm>
            <a:custGeom>
              <a:avLst/>
              <a:gdLst>
                <a:gd name="T0" fmla="*/ 1004 w 1180"/>
                <a:gd name="T1" fmla="*/ 110 h 988"/>
                <a:gd name="T2" fmla="*/ 900 w 1180"/>
                <a:gd name="T3" fmla="*/ 100 h 988"/>
                <a:gd name="T4" fmla="*/ 883 w 1180"/>
                <a:gd name="T5" fmla="*/ 154 h 988"/>
                <a:gd name="T6" fmla="*/ 795 w 1180"/>
                <a:gd name="T7" fmla="*/ 68 h 988"/>
                <a:gd name="T8" fmla="*/ 713 w 1180"/>
                <a:gd name="T9" fmla="*/ 2 h 988"/>
                <a:gd name="T10" fmla="*/ 445 w 1180"/>
                <a:gd name="T11" fmla="*/ 8 h 988"/>
                <a:gd name="T12" fmla="*/ 379 w 1180"/>
                <a:gd name="T13" fmla="*/ 90 h 988"/>
                <a:gd name="T14" fmla="*/ 297 w 1180"/>
                <a:gd name="T15" fmla="*/ 116 h 988"/>
                <a:gd name="T16" fmla="*/ 190 w 1180"/>
                <a:gd name="T17" fmla="*/ 100 h 988"/>
                <a:gd name="T18" fmla="*/ 174 w 1180"/>
                <a:gd name="T19" fmla="*/ 116 h 988"/>
                <a:gd name="T20" fmla="*/ 120 w 1180"/>
                <a:gd name="T21" fmla="*/ 156 h 988"/>
                <a:gd name="T22" fmla="*/ 56 w 1180"/>
                <a:gd name="T23" fmla="*/ 188 h 988"/>
                <a:gd name="T24" fmla="*/ 12 w 1180"/>
                <a:gd name="T25" fmla="*/ 246 h 988"/>
                <a:gd name="T26" fmla="*/ 0 w 1180"/>
                <a:gd name="T27" fmla="*/ 836 h 988"/>
                <a:gd name="T28" fmla="*/ 12 w 1180"/>
                <a:gd name="T29" fmla="*/ 896 h 988"/>
                <a:gd name="T30" fmla="*/ 56 w 1180"/>
                <a:gd name="T31" fmla="*/ 954 h 988"/>
                <a:gd name="T32" fmla="*/ 120 w 1180"/>
                <a:gd name="T33" fmla="*/ 986 h 988"/>
                <a:gd name="T34" fmla="*/ 1044 w 1180"/>
                <a:gd name="T35" fmla="*/ 988 h 988"/>
                <a:gd name="T36" fmla="*/ 1112 w 1180"/>
                <a:gd name="T37" fmla="*/ 962 h 988"/>
                <a:gd name="T38" fmla="*/ 1162 w 1180"/>
                <a:gd name="T39" fmla="*/ 908 h 988"/>
                <a:gd name="T40" fmla="*/ 1180 w 1180"/>
                <a:gd name="T41" fmla="*/ 836 h 988"/>
                <a:gd name="T42" fmla="*/ 1172 w 1180"/>
                <a:gd name="T43" fmla="*/ 259 h 988"/>
                <a:gd name="T44" fmla="*/ 1136 w 1180"/>
                <a:gd name="T45" fmla="*/ 198 h 988"/>
                <a:gd name="T46" fmla="*/ 1074 w 1180"/>
                <a:gd name="T47" fmla="*/ 160 h 988"/>
                <a:gd name="T48" fmla="*/ 441 w 1180"/>
                <a:gd name="T49" fmla="*/ 112 h 988"/>
                <a:gd name="T50" fmla="*/ 455 w 1180"/>
                <a:gd name="T51" fmla="*/ 78 h 988"/>
                <a:gd name="T52" fmla="*/ 691 w 1180"/>
                <a:gd name="T53" fmla="*/ 64 h 988"/>
                <a:gd name="T54" fmla="*/ 725 w 1180"/>
                <a:gd name="T55" fmla="*/ 78 h 988"/>
                <a:gd name="T56" fmla="*/ 739 w 1180"/>
                <a:gd name="T57" fmla="*/ 154 h 988"/>
                <a:gd name="T58" fmla="*/ 561 w 1180"/>
                <a:gd name="T59" fmla="*/ 842 h 988"/>
                <a:gd name="T60" fmla="*/ 437 w 1180"/>
                <a:gd name="T61" fmla="*/ 796 h 988"/>
                <a:gd name="T62" fmla="*/ 349 w 1180"/>
                <a:gd name="T63" fmla="*/ 701 h 988"/>
                <a:gd name="T64" fmla="*/ 317 w 1180"/>
                <a:gd name="T65" fmla="*/ 571 h 988"/>
                <a:gd name="T66" fmla="*/ 339 w 1180"/>
                <a:gd name="T67" fmla="*/ 465 h 988"/>
                <a:gd name="T68" fmla="*/ 417 w 1180"/>
                <a:gd name="T69" fmla="*/ 361 h 988"/>
                <a:gd name="T70" fmla="*/ 535 w 1180"/>
                <a:gd name="T71" fmla="*/ 303 h 988"/>
                <a:gd name="T72" fmla="*/ 645 w 1180"/>
                <a:gd name="T73" fmla="*/ 303 h 988"/>
                <a:gd name="T74" fmla="*/ 763 w 1180"/>
                <a:gd name="T75" fmla="*/ 361 h 988"/>
                <a:gd name="T76" fmla="*/ 841 w 1180"/>
                <a:gd name="T77" fmla="*/ 465 h 988"/>
                <a:gd name="T78" fmla="*/ 863 w 1180"/>
                <a:gd name="T79" fmla="*/ 571 h 988"/>
                <a:gd name="T80" fmla="*/ 829 w 1180"/>
                <a:gd name="T81" fmla="*/ 701 h 988"/>
                <a:gd name="T82" fmla="*/ 743 w 1180"/>
                <a:gd name="T83" fmla="*/ 796 h 988"/>
                <a:gd name="T84" fmla="*/ 617 w 1180"/>
                <a:gd name="T85" fmla="*/ 842 h 988"/>
                <a:gd name="T86" fmla="*/ 793 w 1180"/>
                <a:gd name="T87" fmla="*/ 643 h 988"/>
                <a:gd name="T88" fmla="*/ 673 w 1180"/>
                <a:gd name="T89" fmla="*/ 653 h 988"/>
                <a:gd name="T90" fmla="*/ 663 w 1180"/>
                <a:gd name="T91" fmla="*/ 774 h 988"/>
                <a:gd name="T92" fmla="*/ 511 w 1180"/>
                <a:gd name="T93" fmla="*/ 770 h 988"/>
                <a:gd name="T94" fmla="*/ 401 w 1180"/>
                <a:gd name="T95" fmla="*/ 655 h 988"/>
                <a:gd name="T96" fmla="*/ 385 w 1180"/>
                <a:gd name="T97" fmla="*/ 639 h 988"/>
                <a:gd name="T98" fmla="*/ 395 w 1180"/>
                <a:gd name="T99" fmla="*/ 489 h 988"/>
                <a:gd name="T100" fmla="*/ 507 w 1180"/>
                <a:gd name="T101" fmla="*/ 375 h 988"/>
                <a:gd name="T102" fmla="*/ 657 w 1180"/>
                <a:gd name="T103" fmla="*/ 365 h 988"/>
                <a:gd name="T104" fmla="*/ 673 w 1180"/>
                <a:gd name="T105" fmla="*/ 487 h 988"/>
                <a:gd name="T106" fmla="*/ 793 w 1180"/>
                <a:gd name="T107" fmla="*/ 49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0" h="988">
                  <a:moveTo>
                    <a:pt x="1028" y="154"/>
                  </a:moveTo>
                  <a:lnTo>
                    <a:pt x="1006" y="154"/>
                  </a:lnTo>
                  <a:lnTo>
                    <a:pt x="1006" y="116"/>
                  </a:lnTo>
                  <a:lnTo>
                    <a:pt x="1006" y="116"/>
                  </a:lnTo>
                  <a:lnTo>
                    <a:pt x="1004" y="110"/>
                  </a:lnTo>
                  <a:lnTo>
                    <a:pt x="1000" y="106"/>
                  </a:lnTo>
                  <a:lnTo>
                    <a:pt x="996" y="102"/>
                  </a:lnTo>
                  <a:lnTo>
                    <a:pt x="990" y="100"/>
                  </a:lnTo>
                  <a:lnTo>
                    <a:pt x="900" y="100"/>
                  </a:lnTo>
                  <a:lnTo>
                    <a:pt x="900" y="100"/>
                  </a:lnTo>
                  <a:lnTo>
                    <a:pt x="894" y="102"/>
                  </a:lnTo>
                  <a:lnTo>
                    <a:pt x="888" y="106"/>
                  </a:lnTo>
                  <a:lnTo>
                    <a:pt x="883" y="110"/>
                  </a:lnTo>
                  <a:lnTo>
                    <a:pt x="883" y="116"/>
                  </a:lnTo>
                  <a:lnTo>
                    <a:pt x="883" y="154"/>
                  </a:lnTo>
                  <a:lnTo>
                    <a:pt x="803" y="154"/>
                  </a:lnTo>
                  <a:lnTo>
                    <a:pt x="803" y="112"/>
                  </a:lnTo>
                  <a:lnTo>
                    <a:pt x="803" y="112"/>
                  </a:lnTo>
                  <a:lnTo>
                    <a:pt x="801" y="90"/>
                  </a:lnTo>
                  <a:lnTo>
                    <a:pt x="795" y="68"/>
                  </a:lnTo>
                  <a:lnTo>
                    <a:pt x="783" y="50"/>
                  </a:lnTo>
                  <a:lnTo>
                    <a:pt x="771" y="32"/>
                  </a:lnTo>
                  <a:lnTo>
                    <a:pt x="753" y="20"/>
                  </a:lnTo>
                  <a:lnTo>
                    <a:pt x="735" y="8"/>
                  </a:lnTo>
                  <a:lnTo>
                    <a:pt x="713" y="2"/>
                  </a:lnTo>
                  <a:lnTo>
                    <a:pt x="691" y="0"/>
                  </a:lnTo>
                  <a:lnTo>
                    <a:pt x="489" y="0"/>
                  </a:lnTo>
                  <a:lnTo>
                    <a:pt x="489" y="0"/>
                  </a:lnTo>
                  <a:lnTo>
                    <a:pt x="467" y="2"/>
                  </a:lnTo>
                  <a:lnTo>
                    <a:pt x="445" y="8"/>
                  </a:lnTo>
                  <a:lnTo>
                    <a:pt x="427" y="20"/>
                  </a:lnTo>
                  <a:lnTo>
                    <a:pt x="409" y="32"/>
                  </a:lnTo>
                  <a:lnTo>
                    <a:pt x="395" y="50"/>
                  </a:lnTo>
                  <a:lnTo>
                    <a:pt x="385" y="68"/>
                  </a:lnTo>
                  <a:lnTo>
                    <a:pt x="379" y="90"/>
                  </a:lnTo>
                  <a:lnTo>
                    <a:pt x="377" y="112"/>
                  </a:lnTo>
                  <a:lnTo>
                    <a:pt x="377" y="154"/>
                  </a:lnTo>
                  <a:lnTo>
                    <a:pt x="297" y="154"/>
                  </a:lnTo>
                  <a:lnTo>
                    <a:pt x="297" y="116"/>
                  </a:lnTo>
                  <a:lnTo>
                    <a:pt x="297" y="116"/>
                  </a:lnTo>
                  <a:lnTo>
                    <a:pt x="294" y="110"/>
                  </a:lnTo>
                  <a:lnTo>
                    <a:pt x="292" y="106"/>
                  </a:lnTo>
                  <a:lnTo>
                    <a:pt x="286" y="102"/>
                  </a:lnTo>
                  <a:lnTo>
                    <a:pt x="280" y="100"/>
                  </a:lnTo>
                  <a:lnTo>
                    <a:pt x="190" y="100"/>
                  </a:lnTo>
                  <a:lnTo>
                    <a:pt x="190" y="100"/>
                  </a:lnTo>
                  <a:lnTo>
                    <a:pt x="184" y="102"/>
                  </a:lnTo>
                  <a:lnTo>
                    <a:pt x="180" y="106"/>
                  </a:lnTo>
                  <a:lnTo>
                    <a:pt x="176" y="110"/>
                  </a:lnTo>
                  <a:lnTo>
                    <a:pt x="174" y="116"/>
                  </a:lnTo>
                  <a:lnTo>
                    <a:pt x="174" y="154"/>
                  </a:lnTo>
                  <a:lnTo>
                    <a:pt x="152" y="154"/>
                  </a:lnTo>
                  <a:lnTo>
                    <a:pt x="152" y="154"/>
                  </a:lnTo>
                  <a:lnTo>
                    <a:pt x="136" y="154"/>
                  </a:lnTo>
                  <a:lnTo>
                    <a:pt x="120" y="156"/>
                  </a:lnTo>
                  <a:lnTo>
                    <a:pt x="106" y="160"/>
                  </a:lnTo>
                  <a:lnTo>
                    <a:pt x="92" y="166"/>
                  </a:lnTo>
                  <a:lnTo>
                    <a:pt x="80" y="172"/>
                  </a:lnTo>
                  <a:lnTo>
                    <a:pt x="66" y="178"/>
                  </a:lnTo>
                  <a:lnTo>
                    <a:pt x="56" y="188"/>
                  </a:lnTo>
                  <a:lnTo>
                    <a:pt x="44" y="198"/>
                  </a:lnTo>
                  <a:lnTo>
                    <a:pt x="34" y="208"/>
                  </a:lnTo>
                  <a:lnTo>
                    <a:pt x="26" y="220"/>
                  </a:lnTo>
                  <a:lnTo>
                    <a:pt x="18" y="232"/>
                  </a:lnTo>
                  <a:lnTo>
                    <a:pt x="12" y="246"/>
                  </a:lnTo>
                  <a:lnTo>
                    <a:pt x="6" y="259"/>
                  </a:lnTo>
                  <a:lnTo>
                    <a:pt x="4" y="273"/>
                  </a:lnTo>
                  <a:lnTo>
                    <a:pt x="0" y="289"/>
                  </a:lnTo>
                  <a:lnTo>
                    <a:pt x="0" y="303"/>
                  </a:lnTo>
                  <a:lnTo>
                    <a:pt x="0" y="836"/>
                  </a:lnTo>
                  <a:lnTo>
                    <a:pt x="0" y="836"/>
                  </a:lnTo>
                  <a:lnTo>
                    <a:pt x="0" y="852"/>
                  </a:lnTo>
                  <a:lnTo>
                    <a:pt x="4" y="868"/>
                  </a:lnTo>
                  <a:lnTo>
                    <a:pt x="6" y="882"/>
                  </a:lnTo>
                  <a:lnTo>
                    <a:pt x="12" y="896"/>
                  </a:lnTo>
                  <a:lnTo>
                    <a:pt x="18" y="908"/>
                  </a:lnTo>
                  <a:lnTo>
                    <a:pt x="26" y="922"/>
                  </a:lnTo>
                  <a:lnTo>
                    <a:pt x="34" y="934"/>
                  </a:lnTo>
                  <a:lnTo>
                    <a:pt x="44" y="944"/>
                  </a:lnTo>
                  <a:lnTo>
                    <a:pt x="56" y="954"/>
                  </a:lnTo>
                  <a:lnTo>
                    <a:pt x="66" y="962"/>
                  </a:lnTo>
                  <a:lnTo>
                    <a:pt x="80" y="970"/>
                  </a:lnTo>
                  <a:lnTo>
                    <a:pt x="92" y="976"/>
                  </a:lnTo>
                  <a:lnTo>
                    <a:pt x="106" y="982"/>
                  </a:lnTo>
                  <a:lnTo>
                    <a:pt x="120" y="986"/>
                  </a:lnTo>
                  <a:lnTo>
                    <a:pt x="136" y="988"/>
                  </a:lnTo>
                  <a:lnTo>
                    <a:pt x="152" y="988"/>
                  </a:lnTo>
                  <a:lnTo>
                    <a:pt x="1028" y="988"/>
                  </a:lnTo>
                  <a:lnTo>
                    <a:pt x="1028" y="988"/>
                  </a:lnTo>
                  <a:lnTo>
                    <a:pt x="1044" y="988"/>
                  </a:lnTo>
                  <a:lnTo>
                    <a:pt x="1058" y="986"/>
                  </a:lnTo>
                  <a:lnTo>
                    <a:pt x="1074" y="982"/>
                  </a:lnTo>
                  <a:lnTo>
                    <a:pt x="1088" y="976"/>
                  </a:lnTo>
                  <a:lnTo>
                    <a:pt x="1100" y="970"/>
                  </a:lnTo>
                  <a:lnTo>
                    <a:pt x="1112" y="962"/>
                  </a:lnTo>
                  <a:lnTo>
                    <a:pt x="1124" y="954"/>
                  </a:lnTo>
                  <a:lnTo>
                    <a:pt x="1136" y="944"/>
                  </a:lnTo>
                  <a:lnTo>
                    <a:pt x="1144" y="934"/>
                  </a:lnTo>
                  <a:lnTo>
                    <a:pt x="1154" y="922"/>
                  </a:lnTo>
                  <a:lnTo>
                    <a:pt x="1162" y="908"/>
                  </a:lnTo>
                  <a:lnTo>
                    <a:pt x="1168" y="896"/>
                  </a:lnTo>
                  <a:lnTo>
                    <a:pt x="1172" y="882"/>
                  </a:lnTo>
                  <a:lnTo>
                    <a:pt x="1176" y="868"/>
                  </a:lnTo>
                  <a:lnTo>
                    <a:pt x="1178" y="852"/>
                  </a:lnTo>
                  <a:lnTo>
                    <a:pt x="1180" y="836"/>
                  </a:lnTo>
                  <a:lnTo>
                    <a:pt x="1180" y="303"/>
                  </a:lnTo>
                  <a:lnTo>
                    <a:pt x="1180" y="303"/>
                  </a:lnTo>
                  <a:lnTo>
                    <a:pt x="1178" y="289"/>
                  </a:lnTo>
                  <a:lnTo>
                    <a:pt x="1176" y="273"/>
                  </a:lnTo>
                  <a:lnTo>
                    <a:pt x="1172" y="259"/>
                  </a:lnTo>
                  <a:lnTo>
                    <a:pt x="1168" y="246"/>
                  </a:lnTo>
                  <a:lnTo>
                    <a:pt x="1162" y="232"/>
                  </a:lnTo>
                  <a:lnTo>
                    <a:pt x="1154" y="220"/>
                  </a:lnTo>
                  <a:lnTo>
                    <a:pt x="1144" y="208"/>
                  </a:lnTo>
                  <a:lnTo>
                    <a:pt x="1136" y="198"/>
                  </a:lnTo>
                  <a:lnTo>
                    <a:pt x="1124" y="188"/>
                  </a:lnTo>
                  <a:lnTo>
                    <a:pt x="1112" y="178"/>
                  </a:lnTo>
                  <a:lnTo>
                    <a:pt x="1100" y="172"/>
                  </a:lnTo>
                  <a:lnTo>
                    <a:pt x="1088" y="166"/>
                  </a:lnTo>
                  <a:lnTo>
                    <a:pt x="1074" y="160"/>
                  </a:lnTo>
                  <a:lnTo>
                    <a:pt x="1058" y="156"/>
                  </a:lnTo>
                  <a:lnTo>
                    <a:pt x="1044" y="154"/>
                  </a:lnTo>
                  <a:lnTo>
                    <a:pt x="1028" y="154"/>
                  </a:lnTo>
                  <a:lnTo>
                    <a:pt x="1028" y="154"/>
                  </a:lnTo>
                  <a:close/>
                  <a:moveTo>
                    <a:pt x="441" y="112"/>
                  </a:moveTo>
                  <a:lnTo>
                    <a:pt x="441" y="112"/>
                  </a:lnTo>
                  <a:lnTo>
                    <a:pt x="441" y="102"/>
                  </a:lnTo>
                  <a:lnTo>
                    <a:pt x="445" y="94"/>
                  </a:lnTo>
                  <a:lnTo>
                    <a:pt x="449" y="86"/>
                  </a:lnTo>
                  <a:lnTo>
                    <a:pt x="455" y="78"/>
                  </a:lnTo>
                  <a:lnTo>
                    <a:pt x="461" y="72"/>
                  </a:lnTo>
                  <a:lnTo>
                    <a:pt x="471" y="68"/>
                  </a:lnTo>
                  <a:lnTo>
                    <a:pt x="479" y="64"/>
                  </a:lnTo>
                  <a:lnTo>
                    <a:pt x="489" y="64"/>
                  </a:lnTo>
                  <a:lnTo>
                    <a:pt x="691" y="64"/>
                  </a:lnTo>
                  <a:lnTo>
                    <a:pt x="691" y="64"/>
                  </a:lnTo>
                  <a:lnTo>
                    <a:pt x="701" y="64"/>
                  </a:lnTo>
                  <a:lnTo>
                    <a:pt x="709" y="68"/>
                  </a:lnTo>
                  <a:lnTo>
                    <a:pt x="717" y="72"/>
                  </a:lnTo>
                  <a:lnTo>
                    <a:pt x="725" y="78"/>
                  </a:lnTo>
                  <a:lnTo>
                    <a:pt x="731" y="86"/>
                  </a:lnTo>
                  <a:lnTo>
                    <a:pt x="735" y="94"/>
                  </a:lnTo>
                  <a:lnTo>
                    <a:pt x="739" y="102"/>
                  </a:lnTo>
                  <a:lnTo>
                    <a:pt x="739" y="112"/>
                  </a:lnTo>
                  <a:lnTo>
                    <a:pt x="739" y="154"/>
                  </a:lnTo>
                  <a:lnTo>
                    <a:pt x="441" y="154"/>
                  </a:lnTo>
                  <a:lnTo>
                    <a:pt x="441" y="112"/>
                  </a:lnTo>
                  <a:close/>
                  <a:moveTo>
                    <a:pt x="589" y="842"/>
                  </a:moveTo>
                  <a:lnTo>
                    <a:pt x="589" y="842"/>
                  </a:lnTo>
                  <a:lnTo>
                    <a:pt x="561" y="842"/>
                  </a:lnTo>
                  <a:lnTo>
                    <a:pt x="535" y="838"/>
                  </a:lnTo>
                  <a:lnTo>
                    <a:pt x="509" y="830"/>
                  </a:lnTo>
                  <a:lnTo>
                    <a:pt x="483" y="822"/>
                  </a:lnTo>
                  <a:lnTo>
                    <a:pt x="459" y="810"/>
                  </a:lnTo>
                  <a:lnTo>
                    <a:pt x="437" y="796"/>
                  </a:lnTo>
                  <a:lnTo>
                    <a:pt x="417" y="780"/>
                  </a:lnTo>
                  <a:lnTo>
                    <a:pt x="397" y="762"/>
                  </a:lnTo>
                  <a:lnTo>
                    <a:pt x="379" y="744"/>
                  </a:lnTo>
                  <a:lnTo>
                    <a:pt x="363" y="723"/>
                  </a:lnTo>
                  <a:lnTo>
                    <a:pt x="349" y="701"/>
                  </a:lnTo>
                  <a:lnTo>
                    <a:pt x="339" y="677"/>
                  </a:lnTo>
                  <a:lnTo>
                    <a:pt x="329" y="651"/>
                  </a:lnTo>
                  <a:lnTo>
                    <a:pt x="323" y="625"/>
                  </a:lnTo>
                  <a:lnTo>
                    <a:pt x="319" y="599"/>
                  </a:lnTo>
                  <a:lnTo>
                    <a:pt x="317" y="571"/>
                  </a:lnTo>
                  <a:lnTo>
                    <a:pt x="317" y="571"/>
                  </a:lnTo>
                  <a:lnTo>
                    <a:pt x="319" y="543"/>
                  </a:lnTo>
                  <a:lnTo>
                    <a:pt x="323" y="515"/>
                  </a:lnTo>
                  <a:lnTo>
                    <a:pt x="329" y="489"/>
                  </a:lnTo>
                  <a:lnTo>
                    <a:pt x="339" y="465"/>
                  </a:lnTo>
                  <a:lnTo>
                    <a:pt x="349" y="441"/>
                  </a:lnTo>
                  <a:lnTo>
                    <a:pt x="363" y="419"/>
                  </a:lnTo>
                  <a:lnTo>
                    <a:pt x="379" y="397"/>
                  </a:lnTo>
                  <a:lnTo>
                    <a:pt x="397" y="377"/>
                  </a:lnTo>
                  <a:lnTo>
                    <a:pt x="417" y="361"/>
                  </a:lnTo>
                  <a:lnTo>
                    <a:pt x="437" y="345"/>
                  </a:lnTo>
                  <a:lnTo>
                    <a:pt x="459" y="331"/>
                  </a:lnTo>
                  <a:lnTo>
                    <a:pt x="483" y="319"/>
                  </a:lnTo>
                  <a:lnTo>
                    <a:pt x="509" y="311"/>
                  </a:lnTo>
                  <a:lnTo>
                    <a:pt x="535" y="303"/>
                  </a:lnTo>
                  <a:lnTo>
                    <a:pt x="561" y="299"/>
                  </a:lnTo>
                  <a:lnTo>
                    <a:pt x="589" y="297"/>
                  </a:lnTo>
                  <a:lnTo>
                    <a:pt x="589" y="297"/>
                  </a:lnTo>
                  <a:lnTo>
                    <a:pt x="617" y="299"/>
                  </a:lnTo>
                  <a:lnTo>
                    <a:pt x="645" y="303"/>
                  </a:lnTo>
                  <a:lnTo>
                    <a:pt x="671" y="311"/>
                  </a:lnTo>
                  <a:lnTo>
                    <a:pt x="697" y="319"/>
                  </a:lnTo>
                  <a:lnTo>
                    <a:pt x="719" y="331"/>
                  </a:lnTo>
                  <a:lnTo>
                    <a:pt x="743" y="345"/>
                  </a:lnTo>
                  <a:lnTo>
                    <a:pt x="763" y="361"/>
                  </a:lnTo>
                  <a:lnTo>
                    <a:pt x="783" y="377"/>
                  </a:lnTo>
                  <a:lnTo>
                    <a:pt x="801" y="397"/>
                  </a:lnTo>
                  <a:lnTo>
                    <a:pt x="817" y="419"/>
                  </a:lnTo>
                  <a:lnTo>
                    <a:pt x="829" y="441"/>
                  </a:lnTo>
                  <a:lnTo>
                    <a:pt x="841" y="465"/>
                  </a:lnTo>
                  <a:lnTo>
                    <a:pt x="851" y="489"/>
                  </a:lnTo>
                  <a:lnTo>
                    <a:pt x="857" y="515"/>
                  </a:lnTo>
                  <a:lnTo>
                    <a:pt x="861" y="543"/>
                  </a:lnTo>
                  <a:lnTo>
                    <a:pt x="863" y="571"/>
                  </a:lnTo>
                  <a:lnTo>
                    <a:pt x="863" y="571"/>
                  </a:lnTo>
                  <a:lnTo>
                    <a:pt x="861" y="599"/>
                  </a:lnTo>
                  <a:lnTo>
                    <a:pt x="857" y="625"/>
                  </a:lnTo>
                  <a:lnTo>
                    <a:pt x="851" y="651"/>
                  </a:lnTo>
                  <a:lnTo>
                    <a:pt x="841" y="677"/>
                  </a:lnTo>
                  <a:lnTo>
                    <a:pt x="829" y="701"/>
                  </a:lnTo>
                  <a:lnTo>
                    <a:pt x="817" y="723"/>
                  </a:lnTo>
                  <a:lnTo>
                    <a:pt x="801" y="744"/>
                  </a:lnTo>
                  <a:lnTo>
                    <a:pt x="783" y="762"/>
                  </a:lnTo>
                  <a:lnTo>
                    <a:pt x="763" y="780"/>
                  </a:lnTo>
                  <a:lnTo>
                    <a:pt x="743" y="796"/>
                  </a:lnTo>
                  <a:lnTo>
                    <a:pt x="719" y="810"/>
                  </a:lnTo>
                  <a:lnTo>
                    <a:pt x="697" y="822"/>
                  </a:lnTo>
                  <a:lnTo>
                    <a:pt x="671" y="830"/>
                  </a:lnTo>
                  <a:lnTo>
                    <a:pt x="645" y="838"/>
                  </a:lnTo>
                  <a:lnTo>
                    <a:pt x="617" y="842"/>
                  </a:lnTo>
                  <a:lnTo>
                    <a:pt x="589" y="842"/>
                  </a:lnTo>
                  <a:lnTo>
                    <a:pt x="589" y="842"/>
                  </a:lnTo>
                  <a:close/>
                  <a:moveTo>
                    <a:pt x="795" y="637"/>
                  </a:moveTo>
                  <a:lnTo>
                    <a:pt x="795" y="637"/>
                  </a:lnTo>
                  <a:lnTo>
                    <a:pt x="793" y="643"/>
                  </a:lnTo>
                  <a:lnTo>
                    <a:pt x="791" y="649"/>
                  </a:lnTo>
                  <a:lnTo>
                    <a:pt x="791" y="649"/>
                  </a:lnTo>
                  <a:lnTo>
                    <a:pt x="785" y="653"/>
                  </a:lnTo>
                  <a:lnTo>
                    <a:pt x="779" y="653"/>
                  </a:lnTo>
                  <a:lnTo>
                    <a:pt x="673" y="653"/>
                  </a:lnTo>
                  <a:lnTo>
                    <a:pt x="673" y="758"/>
                  </a:lnTo>
                  <a:lnTo>
                    <a:pt x="673" y="758"/>
                  </a:lnTo>
                  <a:lnTo>
                    <a:pt x="671" y="764"/>
                  </a:lnTo>
                  <a:lnTo>
                    <a:pt x="669" y="770"/>
                  </a:lnTo>
                  <a:lnTo>
                    <a:pt x="663" y="774"/>
                  </a:lnTo>
                  <a:lnTo>
                    <a:pt x="657" y="774"/>
                  </a:lnTo>
                  <a:lnTo>
                    <a:pt x="523" y="774"/>
                  </a:lnTo>
                  <a:lnTo>
                    <a:pt x="523" y="774"/>
                  </a:lnTo>
                  <a:lnTo>
                    <a:pt x="517" y="774"/>
                  </a:lnTo>
                  <a:lnTo>
                    <a:pt x="511" y="770"/>
                  </a:lnTo>
                  <a:lnTo>
                    <a:pt x="507" y="764"/>
                  </a:lnTo>
                  <a:lnTo>
                    <a:pt x="507" y="758"/>
                  </a:lnTo>
                  <a:lnTo>
                    <a:pt x="507" y="653"/>
                  </a:lnTo>
                  <a:lnTo>
                    <a:pt x="401" y="655"/>
                  </a:lnTo>
                  <a:lnTo>
                    <a:pt x="401" y="655"/>
                  </a:lnTo>
                  <a:lnTo>
                    <a:pt x="395" y="653"/>
                  </a:lnTo>
                  <a:lnTo>
                    <a:pt x="389" y="649"/>
                  </a:lnTo>
                  <a:lnTo>
                    <a:pt x="389" y="649"/>
                  </a:lnTo>
                  <a:lnTo>
                    <a:pt x="387" y="645"/>
                  </a:lnTo>
                  <a:lnTo>
                    <a:pt x="385" y="639"/>
                  </a:lnTo>
                  <a:lnTo>
                    <a:pt x="385" y="503"/>
                  </a:lnTo>
                  <a:lnTo>
                    <a:pt x="385" y="503"/>
                  </a:lnTo>
                  <a:lnTo>
                    <a:pt x="387" y="497"/>
                  </a:lnTo>
                  <a:lnTo>
                    <a:pt x="389" y="493"/>
                  </a:lnTo>
                  <a:lnTo>
                    <a:pt x="395" y="489"/>
                  </a:lnTo>
                  <a:lnTo>
                    <a:pt x="401" y="487"/>
                  </a:lnTo>
                  <a:lnTo>
                    <a:pt x="507" y="487"/>
                  </a:lnTo>
                  <a:lnTo>
                    <a:pt x="507" y="381"/>
                  </a:lnTo>
                  <a:lnTo>
                    <a:pt x="507" y="381"/>
                  </a:lnTo>
                  <a:lnTo>
                    <a:pt x="507" y="375"/>
                  </a:lnTo>
                  <a:lnTo>
                    <a:pt x="511" y="371"/>
                  </a:lnTo>
                  <a:lnTo>
                    <a:pt x="517" y="367"/>
                  </a:lnTo>
                  <a:lnTo>
                    <a:pt x="523" y="365"/>
                  </a:lnTo>
                  <a:lnTo>
                    <a:pt x="657" y="365"/>
                  </a:lnTo>
                  <a:lnTo>
                    <a:pt x="657" y="365"/>
                  </a:lnTo>
                  <a:lnTo>
                    <a:pt x="663" y="367"/>
                  </a:lnTo>
                  <a:lnTo>
                    <a:pt x="669" y="371"/>
                  </a:lnTo>
                  <a:lnTo>
                    <a:pt x="671" y="375"/>
                  </a:lnTo>
                  <a:lnTo>
                    <a:pt x="673" y="381"/>
                  </a:lnTo>
                  <a:lnTo>
                    <a:pt x="673" y="487"/>
                  </a:lnTo>
                  <a:lnTo>
                    <a:pt x="779" y="487"/>
                  </a:lnTo>
                  <a:lnTo>
                    <a:pt x="779" y="487"/>
                  </a:lnTo>
                  <a:lnTo>
                    <a:pt x="785" y="489"/>
                  </a:lnTo>
                  <a:lnTo>
                    <a:pt x="789" y="491"/>
                  </a:lnTo>
                  <a:lnTo>
                    <a:pt x="793" y="497"/>
                  </a:lnTo>
                  <a:lnTo>
                    <a:pt x="795" y="503"/>
                  </a:lnTo>
                  <a:lnTo>
                    <a:pt x="795" y="637"/>
                  </a:lnTo>
                  <a:close/>
                  <a:moveTo>
                    <a:pt x="795" y="637"/>
                  </a:moveTo>
                  <a:lnTo>
                    <a:pt x="795" y="637"/>
                  </a:lnTo>
                  <a:close/>
                </a:path>
              </a:pathLst>
            </a:custGeom>
            <a:solidFill>
              <a:srgbClr val="0033CC"/>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23" name="직사각형 122">
              <a:extLst>
                <a:ext uri="{FF2B5EF4-FFF2-40B4-BE49-F238E27FC236}">
                  <a16:creationId xmlns:a16="http://schemas.microsoft.com/office/drawing/2014/main" id="{3A1E3E2F-EE47-4E56-8224-16251AB185FE}"/>
                </a:ext>
              </a:extLst>
            </p:cNvPr>
            <p:cNvSpPr/>
            <p:nvPr/>
          </p:nvSpPr>
          <p:spPr>
            <a:xfrm>
              <a:off x="2700696" y="4389515"/>
              <a:ext cx="402709" cy="1195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800" b="1">
                  <a:solidFill>
                    <a:schemeClr val="tx1">
                      <a:lumMod val="75000"/>
                      <a:lumOff val="25000"/>
                    </a:schemeClr>
                  </a:solidFill>
                  <a:latin typeface="SamsungOne 700" panose="020B0803030303020204" pitchFamily="34" charset="0"/>
                  <a:ea typeface="SamsungOne 700" panose="020B0803030303020204" pitchFamily="34" charset="0"/>
                </a:rPr>
                <a:t>Home</a:t>
              </a:r>
              <a:endPar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endParaRPr>
            </a:p>
          </p:txBody>
        </p:sp>
        <p:sp>
          <p:nvSpPr>
            <p:cNvPr id="124" name="직사각형 123">
              <a:extLst>
                <a:ext uri="{FF2B5EF4-FFF2-40B4-BE49-F238E27FC236}">
                  <a16:creationId xmlns:a16="http://schemas.microsoft.com/office/drawing/2014/main" id="{B240BA79-7D7A-4DF7-A41B-5ECE936EE909}"/>
                </a:ext>
              </a:extLst>
            </p:cNvPr>
            <p:cNvSpPr/>
            <p:nvPr/>
          </p:nvSpPr>
          <p:spPr>
            <a:xfrm>
              <a:off x="3929502" y="4389515"/>
              <a:ext cx="402709" cy="1195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rPr>
                <a:t>Home</a:t>
              </a:r>
            </a:p>
          </p:txBody>
        </p:sp>
        <p:sp>
          <p:nvSpPr>
            <p:cNvPr id="125" name="직사각형 124">
              <a:extLst>
                <a:ext uri="{FF2B5EF4-FFF2-40B4-BE49-F238E27FC236}">
                  <a16:creationId xmlns:a16="http://schemas.microsoft.com/office/drawing/2014/main" id="{9F7F1060-8CC1-4E27-A31D-CF41F27D0900}"/>
                </a:ext>
              </a:extLst>
            </p:cNvPr>
            <p:cNvSpPr/>
            <p:nvPr/>
          </p:nvSpPr>
          <p:spPr>
            <a:xfrm>
              <a:off x="2691633" y="5106937"/>
              <a:ext cx="643047" cy="2391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rPr>
                <a:t>Community clinic</a:t>
              </a:r>
              <a:endParaRPr lang="en-US" altLang="ko-KR" sz="800" dirty="0">
                <a:solidFill>
                  <a:schemeClr val="tx1">
                    <a:lumMod val="75000"/>
                    <a:lumOff val="25000"/>
                  </a:schemeClr>
                </a:solidFill>
                <a:latin typeface="SamsungOne 700" panose="020B0803030303020204" pitchFamily="34" charset="0"/>
                <a:ea typeface="SamsungOne 700" panose="020B0803030303020204" pitchFamily="34" charset="0"/>
              </a:endParaRPr>
            </a:p>
          </p:txBody>
        </p:sp>
        <p:sp>
          <p:nvSpPr>
            <p:cNvPr id="126" name="직사각형 125">
              <a:extLst>
                <a:ext uri="{FF2B5EF4-FFF2-40B4-BE49-F238E27FC236}">
                  <a16:creationId xmlns:a16="http://schemas.microsoft.com/office/drawing/2014/main" id="{7A541B0D-747E-48E7-B32F-6E2DDE8799B7}"/>
                </a:ext>
              </a:extLst>
            </p:cNvPr>
            <p:cNvSpPr/>
            <p:nvPr/>
          </p:nvSpPr>
          <p:spPr>
            <a:xfrm>
              <a:off x="3861220" y="5106937"/>
              <a:ext cx="643047" cy="2391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rPr>
                <a:t>Community clinic</a:t>
              </a:r>
              <a:endParaRPr lang="en-US" altLang="ko-KR" sz="800" dirty="0">
                <a:solidFill>
                  <a:schemeClr val="tx1">
                    <a:lumMod val="75000"/>
                    <a:lumOff val="25000"/>
                  </a:schemeClr>
                </a:solidFill>
                <a:latin typeface="SamsungOne 700" panose="020B0803030303020204" pitchFamily="34" charset="0"/>
                <a:ea typeface="SamsungOne 700" panose="020B0803030303020204" pitchFamily="34" charset="0"/>
              </a:endParaRPr>
            </a:p>
          </p:txBody>
        </p:sp>
        <p:sp>
          <p:nvSpPr>
            <p:cNvPr id="127" name="직사각형 126">
              <a:extLst>
                <a:ext uri="{FF2B5EF4-FFF2-40B4-BE49-F238E27FC236}">
                  <a16:creationId xmlns:a16="http://schemas.microsoft.com/office/drawing/2014/main" id="{E22AC94C-E0D2-4B95-BE81-DFB2ED993E88}"/>
                </a:ext>
              </a:extLst>
            </p:cNvPr>
            <p:cNvSpPr/>
            <p:nvPr/>
          </p:nvSpPr>
          <p:spPr>
            <a:xfrm>
              <a:off x="5045612" y="5106937"/>
              <a:ext cx="643047" cy="2391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rPr>
                <a:t>Community clinic</a:t>
              </a:r>
              <a:endParaRPr lang="en-US" altLang="ko-KR" sz="800" dirty="0">
                <a:solidFill>
                  <a:schemeClr val="tx1">
                    <a:lumMod val="75000"/>
                    <a:lumOff val="25000"/>
                  </a:schemeClr>
                </a:solidFill>
                <a:latin typeface="SamsungOne 700" panose="020B0803030303020204" pitchFamily="34" charset="0"/>
                <a:ea typeface="SamsungOne 700" panose="020B0803030303020204" pitchFamily="34" charset="0"/>
              </a:endParaRPr>
            </a:p>
          </p:txBody>
        </p:sp>
        <p:sp>
          <p:nvSpPr>
            <p:cNvPr id="129" name="직사각형 128">
              <a:extLst>
                <a:ext uri="{FF2B5EF4-FFF2-40B4-BE49-F238E27FC236}">
                  <a16:creationId xmlns:a16="http://schemas.microsoft.com/office/drawing/2014/main" id="{7E89E275-4A84-44FD-9A2C-2889A9A108CA}"/>
                </a:ext>
              </a:extLst>
            </p:cNvPr>
            <p:cNvSpPr/>
            <p:nvPr/>
          </p:nvSpPr>
          <p:spPr>
            <a:xfrm>
              <a:off x="6481246" y="4217216"/>
              <a:ext cx="590867" cy="123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rPr>
                <a:t>Cloud Server</a:t>
              </a:r>
            </a:p>
          </p:txBody>
        </p:sp>
        <p:sp>
          <p:nvSpPr>
            <p:cNvPr id="130" name="직사각형 129">
              <a:extLst>
                <a:ext uri="{FF2B5EF4-FFF2-40B4-BE49-F238E27FC236}">
                  <a16:creationId xmlns:a16="http://schemas.microsoft.com/office/drawing/2014/main" id="{FC4D3D8E-4E67-4FE1-853B-CF007F83E073}"/>
                </a:ext>
              </a:extLst>
            </p:cNvPr>
            <p:cNvSpPr/>
            <p:nvPr/>
          </p:nvSpPr>
          <p:spPr>
            <a:xfrm>
              <a:off x="7161905" y="5043398"/>
              <a:ext cx="402709" cy="1195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rPr>
                <a:t>Home</a:t>
              </a:r>
            </a:p>
          </p:txBody>
        </p:sp>
        <p:sp>
          <p:nvSpPr>
            <p:cNvPr id="131" name="자유형: 도형 130">
              <a:extLst>
                <a:ext uri="{FF2B5EF4-FFF2-40B4-BE49-F238E27FC236}">
                  <a16:creationId xmlns:a16="http://schemas.microsoft.com/office/drawing/2014/main" id="{C3AC6C44-B020-4C80-8B0C-69E4D870CF64}"/>
                </a:ext>
              </a:extLst>
            </p:cNvPr>
            <p:cNvSpPr/>
            <p:nvPr/>
          </p:nvSpPr>
          <p:spPr>
            <a:xfrm>
              <a:off x="3069264" y="3916456"/>
              <a:ext cx="3152209" cy="289929"/>
            </a:xfrm>
            <a:custGeom>
              <a:avLst/>
              <a:gdLst>
                <a:gd name="connsiteX0" fmla="*/ 0 w 3244850"/>
                <a:gd name="connsiteY0" fmla="*/ 298450 h 298450"/>
                <a:gd name="connsiteX1" fmla="*/ 0 w 3244850"/>
                <a:gd name="connsiteY1" fmla="*/ 0 h 298450"/>
                <a:gd name="connsiteX2" fmla="*/ 3244850 w 3244850"/>
                <a:gd name="connsiteY2" fmla="*/ 0 h 298450"/>
                <a:gd name="connsiteX3" fmla="*/ 3244850 w 3244850"/>
                <a:gd name="connsiteY3" fmla="*/ 279400 h 298450"/>
              </a:gdLst>
              <a:ahLst/>
              <a:cxnLst>
                <a:cxn ang="0">
                  <a:pos x="connsiteX0" y="connsiteY0"/>
                </a:cxn>
                <a:cxn ang="0">
                  <a:pos x="connsiteX1" y="connsiteY1"/>
                </a:cxn>
                <a:cxn ang="0">
                  <a:pos x="connsiteX2" y="connsiteY2"/>
                </a:cxn>
                <a:cxn ang="0">
                  <a:pos x="connsiteX3" y="connsiteY3"/>
                </a:cxn>
              </a:cxnLst>
              <a:rect l="l" t="t" r="r" b="b"/>
              <a:pathLst>
                <a:path w="3244850" h="298450">
                  <a:moveTo>
                    <a:pt x="0" y="298450"/>
                  </a:moveTo>
                  <a:lnTo>
                    <a:pt x="0" y="0"/>
                  </a:lnTo>
                  <a:lnTo>
                    <a:pt x="3244850" y="0"/>
                  </a:lnTo>
                  <a:lnTo>
                    <a:pt x="3244850" y="279400"/>
                  </a:lnTo>
                </a:path>
              </a:pathLst>
            </a:custGeom>
            <a:noFill/>
            <a:ln>
              <a:solidFill>
                <a:srgbClr val="FFB5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2" name="자유형: 도형 131">
              <a:extLst>
                <a:ext uri="{FF2B5EF4-FFF2-40B4-BE49-F238E27FC236}">
                  <a16:creationId xmlns:a16="http://schemas.microsoft.com/office/drawing/2014/main" id="{CF62E581-F722-4A4E-9D43-8DB8C21A9152}"/>
                </a:ext>
              </a:extLst>
            </p:cNvPr>
            <p:cNvSpPr/>
            <p:nvPr/>
          </p:nvSpPr>
          <p:spPr>
            <a:xfrm>
              <a:off x="4352355" y="4305084"/>
              <a:ext cx="2968419" cy="526562"/>
            </a:xfrm>
            <a:custGeom>
              <a:avLst/>
              <a:gdLst>
                <a:gd name="connsiteX0" fmla="*/ 0 w 3257550"/>
                <a:gd name="connsiteY0" fmla="*/ 0 h 577850"/>
                <a:gd name="connsiteX1" fmla="*/ 1968500 w 3257550"/>
                <a:gd name="connsiteY1" fmla="*/ 0 h 577850"/>
                <a:gd name="connsiteX2" fmla="*/ 3257550 w 3257550"/>
                <a:gd name="connsiteY2" fmla="*/ 577850 h 577850"/>
              </a:gdLst>
              <a:ahLst/>
              <a:cxnLst>
                <a:cxn ang="0">
                  <a:pos x="connsiteX0" y="connsiteY0"/>
                </a:cxn>
                <a:cxn ang="0">
                  <a:pos x="connsiteX1" y="connsiteY1"/>
                </a:cxn>
                <a:cxn ang="0">
                  <a:pos x="connsiteX2" y="connsiteY2"/>
                </a:cxn>
              </a:cxnLst>
              <a:rect l="l" t="t" r="r" b="b"/>
              <a:pathLst>
                <a:path w="3257550" h="577850">
                  <a:moveTo>
                    <a:pt x="0" y="0"/>
                  </a:moveTo>
                  <a:lnTo>
                    <a:pt x="1968500" y="0"/>
                  </a:lnTo>
                  <a:lnTo>
                    <a:pt x="3257550" y="577850"/>
                  </a:lnTo>
                </a:path>
              </a:pathLst>
            </a:custGeom>
            <a:noFill/>
            <a:ln>
              <a:solidFill>
                <a:srgbClr val="FFB54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3" name="자유형: 도형 132">
              <a:extLst>
                <a:ext uri="{FF2B5EF4-FFF2-40B4-BE49-F238E27FC236}">
                  <a16:creationId xmlns:a16="http://schemas.microsoft.com/office/drawing/2014/main" id="{F6B95DCB-4328-4552-B497-F56795C92C09}"/>
                </a:ext>
              </a:extLst>
            </p:cNvPr>
            <p:cNvSpPr/>
            <p:nvPr/>
          </p:nvSpPr>
          <p:spPr>
            <a:xfrm>
              <a:off x="2945890" y="4311253"/>
              <a:ext cx="3201559" cy="493497"/>
            </a:xfrm>
            <a:custGeom>
              <a:avLst/>
              <a:gdLst>
                <a:gd name="connsiteX0" fmla="*/ 0 w 3295650"/>
                <a:gd name="connsiteY0" fmla="*/ 508000 h 508000"/>
                <a:gd name="connsiteX1" fmla="*/ 3295650 w 3295650"/>
                <a:gd name="connsiteY1" fmla="*/ 0 h 508000"/>
              </a:gdLst>
              <a:ahLst/>
              <a:cxnLst>
                <a:cxn ang="0">
                  <a:pos x="connsiteX0" y="connsiteY0"/>
                </a:cxn>
                <a:cxn ang="0">
                  <a:pos x="connsiteX1" y="connsiteY1"/>
                </a:cxn>
              </a:cxnLst>
              <a:rect l="l" t="t" r="r" b="b"/>
              <a:pathLst>
                <a:path w="3295650" h="508000">
                  <a:moveTo>
                    <a:pt x="0" y="508000"/>
                  </a:moveTo>
                  <a:lnTo>
                    <a:pt x="3295650" y="0"/>
                  </a:lnTo>
                </a:path>
              </a:pathLst>
            </a:custGeom>
            <a:noFill/>
            <a:ln>
              <a:solidFill>
                <a:srgbClr val="0033CC"/>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4" name="자유형: 도형 133">
              <a:extLst>
                <a:ext uri="{FF2B5EF4-FFF2-40B4-BE49-F238E27FC236}">
                  <a16:creationId xmlns:a16="http://schemas.microsoft.com/office/drawing/2014/main" id="{84D5F61B-9318-4F06-A46D-875BE047D12B}"/>
                </a:ext>
              </a:extLst>
            </p:cNvPr>
            <p:cNvSpPr/>
            <p:nvPr/>
          </p:nvSpPr>
          <p:spPr>
            <a:xfrm>
              <a:off x="4074763" y="4342097"/>
              <a:ext cx="2066517" cy="481159"/>
            </a:xfrm>
            <a:custGeom>
              <a:avLst/>
              <a:gdLst>
                <a:gd name="connsiteX0" fmla="*/ 0 w 2127250"/>
                <a:gd name="connsiteY0" fmla="*/ 495300 h 495300"/>
                <a:gd name="connsiteX1" fmla="*/ 2127250 w 2127250"/>
                <a:gd name="connsiteY1" fmla="*/ 0 h 495300"/>
              </a:gdLst>
              <a:ahLst/>
              <a:cxnLst>
                <a:cxn ang="0">
                  <a:pos x="connsiteX0" y="connsiteY0"/>
                </a:cxn>
                <a:cxn ang="0">
                  <a:pos x="connsiteX1" y="connsiteY1"/>
                </a:cxn>
              </a:cxnLst>
              <a:rect l="l" t="t" r="r" b="b"/>
              <a:pathLst>
                <a:path w="2127250" h="495300">
                  <a:moveTo>
                    <a:pt x="0" y="495300"/>
                  </a:moveTo>
                  <a:lnTo>
                    <a:pt x="2127250" y="0"/>
                  </a:lnTo>
                </a:path>
              </a:pathLst>
            </a:custGeom>
            <a:noFill/>
            <a:ln>
              <a:solidFill>
                <a:srgbClr val="0033CC"/>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5" name="자유형: 도형 134">
              <a:extLst>
                <a:ext uri="{FF2B5EF4-FFF2-40B4-BE49-F238E27FC236}">
                  <a16:creationId xmlns:a16="http://schemas.microsoft.com/office/drawing/2014/main" id="{1608ED69-D7D8-4A41-81EA-0C22E5218025}"/>
                </a:ext>
              </a:extLst>
            </p:cNvPr>
            <p:cNvSpPr/>
            <p:nvPr/>
          </p:nvSpPr>
          <p:spPr>
            <a:xfrm>
              <a:off x="5215974" y="4342097"/>
              <a:ext cx="906800" cy="474990"/>
            </a:xfrm>
            <a:custGeom>
              <a:avLst/>
              <a:gdLst>
                <a:gd name="connsiteX0" fmla="*/ 0 w 933450"/>
                <a:gd name="connsiteY0" fmla="*/ 488950 h 488950"/>
                <a:gd name="connsiteX1" fmla="*/ 933450 w 933450"/>
                <a:gd name="connsiteY1" fmla="*/ 0 h 488950"/>
              </a:gdLst>
              <a:ahLst/>
              <a:cxnLst>
                <a:cxn ang="0">
                  <a:pos x="connsiteX0" y="connsiteY0"/>
                </a:cxn>
                <a:cxn ang="0">
                  <a:pos x="connsiteX1" y="connsiteY1"/>
                </a:cxn>
              </a:cxnLst>
              <a:rect l="l" t="t" r="r" b="b"/>
              <a:pathLst>
                <a:path w="933450" h="488950">
                  <a:moveTo>
                    <a:pt x="0" y="488950"/>
                  </a:moveTo>
                  <a:lnTo>
                    <a:pt x="933450" y="0"/>
                  </a:lnTo>
                </a:path>
              </a:pathLst>
            </a:custGeom>
            <a:noFill/>
            <a:ln>
              <a:solidFill>
                <a:srgbClr val="0033CC"/>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6" name="자유형: 도형 135">
              <a:extLst>
                <a:ext uri="{FF2B5EF4-FFF2-40B4-BE49-F238E27FC236}">
                  <a16:creationId xmlns:a16="http://schemas.microsoft.com/office/drawing/2014/main" id="{E96ACFE6-E7D4-4229-B380-290F2F8A8A23}"/>
                </a:ext>
              </a:extLst>
            </p:cNvPr>
            <p:cNvSpPr/>
            <p:nvPr/>
          </p:nvSpPr>
          <p:spPr>
            <a:xfrm>
              <a:off x="5327011" y="4323590"/>
              <a:ext cx="875956" cy="1387959"/>
            </a:xfrm>
            <a:custGeom>
              <a:avLst/>
              <a:gdLst>
                <a:gd name="connsiteX0" fmla="*/ 0 w 901700"/>
                <a:gd name="connsiteY0" fmla="*/ 1428750 h 1428750"/>
                <a:gd name="connsiteX1" fmla="*/ 901700 w 901700"/>
                <a:gd name="connsiteY1" fmla="*/ 0 h 1428750"/>
              </a:gdLst>
              <a:ahLst/>
              <a:cxnLst>
                <a:cxn ang="0">
                  <a:pos x="connsiteX0" y="connsiteY0"/>
                </a:cxn>
                <a:cxn ang="0">
                  <a:pos x="connsiteX1" y="connsiteY1"/>
                </a:cxn>
              </a:cxnLst>
              <a:rect l="l" t="t" r="r" b="b"/>
              <a:pathLst>
                <a:path w="901700" h="1428750">
                  <a:moveTo>
                    <a:pt x="0" y="1428750"/>
                  </a:moveTo>
                  <a:lnTo>
                    <a:pt x="901700" y="0"/>
                  </a:lnTo>
                </a:path>
              </a:pathLst>
            </a:custGeom>
            <a:noFill/>
            <a:ln>
              <a:solidFill>
                <a:srgbClr val="0033CC"/>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7" name="자유형: 도형 136">
              <a:extLst>
                <a:ext uri="{FF2B5EF4-FFF2-40B4-BE49-F238E27FC236}">
                  <a16:creationId xmlns:a16="http://schemas.microsoft.com/office/drawing/2014/main" id="{B8D6933C-01FE-4282-8E81-03CFEBBCE443}"/>
                </a:ext>
              </a:extLst>
            </p:cNvPr>
            <p:cNvSpPr/>
            <p:nvPr/>
          </p:nvSpPr>
          <p:spPr>
            <a:xfrm>
              <a:off x="5456553" y="4983642"/>
              <a:ext cx="1764250" cy="0"/>
            </a:xfrm>
            <a:custGeom>
              <a:avLst/>
              <a:gdLst>
                <a:gd name="connsiteX0" fmla="*/ 0 w 1816100"/>
                <a:gd name="connsiteY0" fmla="*/ 0 h 0"/>
                <a:gd name="connsiteX1" fmla="*/ 1816100 w 1816100"/>
                <a:gd name="connsiteY1" fmla="*/ 0 h 0"/>
              </a:gdLst>
              <a:ahLst/>
              <a:cxnLst>
                <a:cxn ang="0">
                  <a:pos x="connsiteX0" y="connsiteY0"/>
                </a:cxn>
                <a:cxn ang="0">
                  <a:pos x="connsiteX1" y="connsiteY1"/>
                </a:cxn>
              </a:cxnLst>
              <a:rect l="l" t="t" r="r" b="b"/>
              <a:pathLst>
                <a:path w="1816100">
                  <a:moveTo>
                    <a:pt x="0" y="0"/>
                  </a:moveTo>
                  <a:lnTo>
                    <a:pt x="1816100" y="0"/>
                  </a:lnTo>
                </a:path>
              </a:pathLst>
            </a:cu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8" name="자유형: 도형 137">
              <a:extLst>
                <a:ext uri="{FF2B5EF4-FFF2-40B4-BE49-F238E27FC236}">
                  <a16:creationId xmlns:a16="http://schemas.microsoft.com/office/drawing/2014/main" id="{ADF962B0-882C-42C3-9DDE-A5043BE73CD3}"/>
                </a:ext>
              </a:extLst>
            </p:cNvPr>
            <p:cNvSpPr/>
            <p:nvPr/>
          </p:nvSpPr>
          <p:spPr>
            <a:xfrm>
              <a:off x="4179631" y="5248896"/>
              <a:ext cx="869788" cy="505834"/>
            </a:xfrm>
            <a:custGeom>
              <a:avLst/>
              <a:gdLst>
                <a:gd name="connsiteX0" fmla="*/ 0 w 895350"/>
                <a:gd name="connsiteY0" fmla="*/ 0 h 520700"/>
                <a:gd name="connsiteX1" fmla="*/ 895350 w 895350"/>
                <a:gd name="connsiteY1" fmla="*/ 520700 h 520700"/>
              </a:gdLst>
              <a:ahLst/>
              <a:cxnLst>
                <a:cxn ang="0">
                  <a:pos x="connsiteX0" y="connsiteY0"/>
                </a:cxn>
                <a:cxn ang="0">
                  <a:pos x="connsiteX1" y="connsiteY1"/>
                </a:cxn>
              </a:cxnLst>
              <a:rect l="l" t="t" r="r" b="b"/>
              <a:pathLst>
                <a:path w="895350" h="520700">
                  <a:moveTo>
                    <a:pt x="0" y="0"/>
                  </a:moveTo>
                  <a:lnTo>
                    <a:pt x="895350" y="520700"/>
                  </a:lnTo>
                </a:path>
              </a:pathLst>
            </a:cu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9" name="자유형: 도형 138">
              <a:extLst>
                <a:ext uri="{FF2B5EF4-FFF2-40B4-BE49-F238E27FC236}">
                  <a16:creationId xmlns:a16="http://schemas.microsoft.com/office/drawing/2014/main" id="{DF34DE7A-3A3F-4025-B2D2-9866BA4715EC}"/>
                </a:ext>
              </a:extLst>
            </p:cNvPr>
            <p:cNvSpPr/>
            <p:nvPr/>
          </p:nvSpPr>
          <p:spPr>
            <a:xfrm>
              <a:off x="3161794" y="5242728"/>
              <a:ext cx="1887624" cy="604533"/>
            </a:xfrm>
            <a:custGeom>
              <a:avLst/>
              <a:gdLst>
                <a:gd name="connsiteX0" fmla="*/ 0 w 1943100"/>
                <a:gd name="connsiteY0" fmla="*/ 0 h 622300"/>
                <a:gd name="connsiteX1" fmla="*/ 1943100 w 1943100"/>
                <a:gd name="connsiteY1" fmla="*/ 622300 h 622300"/>
              </a:gdLst>
              <a:ahLst/>
              <a:cxnLst>
                <a:cxn ang="0">
                  <a:pos x="connsiteX0" y="connsiteY0"/>
                </a:cxn>
                <a:cxn ang="0">
                  <a:pos x="connsiteX1" y="connsiteY1"/>
                </a:cxn>
              </a:cxnLst>
              <a:rect l="l" t="t" r="r" b="b"/>
              <a:pathLst>
                <a:path w="1943100" h="622300">
                  <a:moveTo>
                    <a:pt x="0" y="0"/>
                  </a:moveTo>
                  <a:lnTo>
                    <a:pt x="1943100" y="622300"/>
                  </a:lnTo>
                </a:path>
              </a:pathLst>
            </a:cu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0" name="자유형: 도형 139">
              <a:extLst>
                <a:ext uri="{FF2B5EF4-FFF2-40B4-BE49-F238E27FC236}">
                  <a16:creationId xmlns:a16="http://schemas.microsoft.com/office/drawing/2014/main" id="{451FB9B8-AEC9-4CBE-8C80-852B51526E86}"/>
                </a:ext>
              </a:extLst>
            </p:cNvPr>
            <p:cNvSpPr/>
            <p:nvPr/>
          </p:nvSpPr>
          <p:spPr>
            <a:xfrm>
              <a:off x="5172793" y="5335258"/>
              <a:ext cx="0" cy="314604"/>
            </a:xfrm>
            <a:custGeom>
              <a:avLst/>
              <a:gdLst>
                <a:gd name="connsiteX0" fmla="*/ 0 w 0"/>
                <a:gd name="connsiteY0" fmla="*/ 0 h 323850"/>
                <a:gd name="connsiteX1" fmla="*/ 0 w 0"/>
                <a:gd name="connsiteY1" fmla="*/ 323850 h 323850"/>
              </a:gdLst>
              <a:ahLst/>
              <a:cxnLst>
                <a:cxn ang="0">
                  <a:pos x="connsiteX0" y="connsiteY0"/>
                </a:cxn>
                <a:cxn ang="0">
                  <a:pos x="connsiteX1" y="connsiteY1"/>
                </a:cxn>
              </a:cxnLst>
              <a:rect l="l" t="t" r="r" b="b"/>
              <a:pathLst>
                <a:path h="323850">
                  <a:moveTo>
                    <a:pt x="0" y="0"/>
                  </a:moveTo>
                  <a:lnTo>
                    <a:pt x="0" y="323850"/>
                  </a:lnTo>
                </a:path>
              </a:pathLst>
            </a:cu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82" name="그룹 81">
              <a:extLst>
                <a:ext uri="{FF2B5EF4-FFF2-40B4-BE49-F238E27FC236}">
                  <a16:creationId xmlns:a16="http://schemas.microsoft.com/office/drawing/2014/main" id="{3DBDAB12-0635-417C-9B56-185C28782B51}"/>
                </a:ext>
              </a:extLst>
            </p:cNvPr>
            <p:cNvGrpSpPr/>
            <p:nvPr/>
          </p:nvGrpSpPr>
          <p:grpSpPr>
            <a:xfrm>
              <a:off x="5014858" y="5605297"/>
              <a:ext cx="376294" cy="360097"/>
              <a:chOff x="10757537" y="4000631"/>
              <a:chExt cx="1106488" cy="1058862"/>
            </a:xfrm>
            <a:solidFill>
              <a:schemeClr val="bg1">
                <a:lumMod val="65000"/>
              </a:schemeClr>
            </a:solidFill>
          </p:grpSpPr>
          <p:sp>
            <p:nvSpPr>
              <p:cNvPr id="22" name="Freeform 14">
                <a:extLst>
                  <a:ext uri="{FF2B5EF4-FFF2-40B4-BE49-F238E27FC236}">
                    <a16:creationId xmlns:a16="http://schemas.microsoft.com/office/drawing/2014/main" id="{1832B67B-470E-4E2D-869F-817E99AF447A}"/>
                  </a:ext>
                </a:extLst>
              </p:cNvPr>
              <p:cNvSpPr>
                <a:spLocks noEditPoints="1"/>
              </p:cNvSpPr>
              <p:nvPr/>
            </p:nvSpPr>
            <p:spPr bwMode="auto">
              <a:xfrm>
                <a:off x="10757537" y="4216531"/>
                <a:ext cx="1106488" cy="842962"/>
              </a:xfrm>
              <a:custGeom>
                <a:avLst/>
                <a:gdLst>
                  <a:gd name="T0" fmla="*/ 1996 w 2091"/>
                  <a:gd name="T1" fmla="*/ 19 h 1592"/>
                  <a:gd name="T2" fmla="*/ 1989 w 2091"/>
                  <a:gd name="T3" fmla="*/ 7 h 1592"/>
                  <a:gd name="T4" fmla="*/ 1401 w 2091"/>
                  <a:gd name="T5" fmla="*/ 83 h 1592"/>
                  <a:gd name="T6" fmla="*/ 1395 w 2091"/>
                  <a:gd name="T7" fmla="*/ 122 h 1592"/>
                  <a:gd name="T8" fmla="*/ 1370 w 2091"/>
                  <a:gd name="T9" fmla="*/ 166 h 1592"/>
                  <a:gd name="T10" fmla="*/ 1333 w 2091"/>
                  <a:gd name="T11" fmla="*/ 198 h 1592"/>
                  <a:gd name="T12" fmla="*/ 1284 w 2091"/>
                  <a:gd name="T13" fmla="*/ 214 h 1592"/>
                  <a:gd name="T14" fmla="*/ 1157 w 2091"/>
                  <a:gd name="T15" fmla="*/ 214 h 1592"/>
                  <a:gd name="T16" fmla="*/ 1112 w 2091"/>
                  <a:gd name="T17" fmla="*/ 200 h 1592"/>
                  <a:gd name="T18" fmla="*/ 1074 w 2091"/>
                  <a:gd name="T19" fmla="*/ 172 h 1592"/>
                  <a:gd name="T20" fmla="*/ 1049 w 2091"/>
                  <a:gd name="T21" fmla="*/ 132 h 1592"/>
                  <a:gd name="T22" fmla="*/ 1039 w 2091"/>
                  <a:gd name="T23" fmla="*/ 96 h 1592"/>
                  <a:gd name="T24" fmla="*/ 1025 w 2091"/>
                  <a:gd name="T25" fmla="*/ 142 h 1592"/>
                  <a:gd name="T26" fmla="*/ 996 w 2091"/>
                  <a:gd name="T27" fmla="*/ 180 h 1592"/>
                  <a:gd name="T28" fmla="*/ 956 w 2091"/>
                  <a:gd name="T29" fmla="*/ 205 h 1592"/>
                  <a:gd name="T30" fmla="*/ 908 w 2091"/>
                  <a:gd name="T31" fmla="*/ 214 h 1592"/>
                  <a:gd name="T32" fmla="*/ 782 w 2091"/>
                  <a:gd name="T33" fmla="*/ 211 h 1592"/>
                  <a:gd name="T34" fmla="*/ 736 w 2091"/>
                  <a:gd name="T35" fmla="*/ 192 h 1592"/>
                  <a:gd name="T36" fmla="*/ 702 w 2091"/>
                  <a:gd name="T37" fmla="*/ 156 h 1592"/>
                  <a:gd name="T38" fmla="*/ 684 w 2091"/>
                  <a:gd name="T39" fmla="*/ 109 h 1592"/>
                  <a:gd name="T40" fmla="*/ 109 w 2091"/>
                  <a:gd name="T41" fmla="*/ 0 h 1592"/>
                  <a:gd name="T42" fmla="*/ 100 w 2091"/>
                  <a:gd name="T43" fmla="*/ 4 h 1592"/>
                  <a:gd name="T44" fmla="*/ 95 w 2091"/>
                  <a:gd name="T45" fmla="*/ 1493 h 1592"/>
                  <a:gd name="T46" fmla="*/ 29 w 2091"/>
                  <a:gd name="T47" fmla="*/ 1497 h 1592"/>
                  <a:gd name="T48" fmla="*/ 4 w 2091"/>
                  <a:gd name="T49" fmla="*/ 1523 h 1592"/>
                  <a:gd name="T50" fmla="*/ 1 w 2091"/>
                  <a:gd name="T51" fmla="*/ 1553 h 1592"/>
                  <a:gd name="T52" fmla="*/ 22 w 2091"/>
                  <a:gd name="T53" fmla="*/ 1583 h 1592"/>
                  <a:gd name="T54" fmla="*/ 2042 w 2091"/>
                  <a:gd name="T55" fmla="*/ 1592 h 1592"/>
                  <a:gd name="T56" fmla="*/ 2069 w 2091"/>
                  <a:gd name="T57" fmla="*/ 1583 h 1592"/>
                  <a:gd name="T58" fmla="*/ 2090 w 2091"/>
                  <a:gd name="T59" fmla="*/ 1553 h 1592"/>
                  <a:gd name="T60" fmla="*/ 2087 w 2091"/>
                  <a:gd name="T61" fmla="*/ 1523 h 1592"/>
                  <a:gd name="T62" fmla="*/ 2062 w 2091"/>
                  <a:gd name="T63" fmla="*/ 1497 h 1592"/>
                  <a:gd name="T64" fmla="*/ 1487 w 2091"/>
                  <a:gd name="T65" fmla="*/ 280 h 1592"/>
                  <a:gd name="T66" fmla="*/ 1487 w 2091"/>
                  <a:gd name="T67" fmla="*/ 280 h 1592"/>
                  <a:gd name="T68" fmla="*/ 1487 w 2091"/>
                  <a:gd name="T69" fmla="*/ 903 h 1592"/>
                  <a:gd name="T70" fmla="*/ 1734 w 2091"/>
                  <a:gd name="T71" fmla="*/ 1280 h 1592"/>
                  <a:gd name="T72" fmla="*/ 1357 w 2091"/>
                  <a:gd name="T73" fmla="*/ 280 h 1592"/>
                  <a:gd name="T74" fmla="*/ 1111 w 2091"/>
                  <a:gd name="T75" fmla="*/ 657 h 1592"/>
                  <a:gd name="T76" fmla="*/ 1111 w 2091"/>
                  <a:gd name="T77" fmla="*/ 657 h 1592"/>
                  <a:gd name="T78" fmla="*/ 1078 w 2091"/>
                  <a:gd name="T79" fmla="*/ 1034 h 1592"/>
                  <a:gd name="T80" fmla="*/ 980 w 2091"/>
                  <a:gd name="T81" fmla="*/ 526 h 1592"/>
                  <a:gd name="T82" fmla="*/ 980 w 2091"/>
                  <a:gd name="T83" fmla="*/ 657 h 1592"/>
                  <a:gd name="T84" fmla="*/ 357 w 2091"/>
                  <a:gd name="T85" fmla="*/ 280 h 1592"/>
                  <a:gd name="T86" fmla="*/ 357 w 2091"/>
                  <a:gd name="T87" fmla="*/ 280 h 1592"/>
                  <a:gd name="T88" fmla="*/ 357 w 2091"/>
                  <a:gd name="T89" fmla="*/ 903 h 1592"/>
                  <a:gd name="T90" fmla="*/ 604 w 2091"/>
                  <a:gd name="T91" fmla="*/ 1280 h 1592"/>
                  <a:gd name="T92" fmla="*/ 1013 w 2091"/>
                  <a:gd name="T93" fmla="*/ 1034 h 1592"/>
                  <a:gd name="T94" fmla="*/ 734 w 2091"/>
                  <a:gd name="T95" fmla="*/ 1034 h 1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91" h="1592">
                    <a:moveTo>
                      <a:pt x="2042" y="1493"/>
                    </a:moveTo>
                    <a:lnTo>
                      <a:pt x="1996" y="1493"/>
                    </a:lnTo>
                    <a:lnTo>
                      <a:pt x="1996" y="19"/>
                    </a:lnTo>
                    <a:lnTo>
                      <a:pt x="1996" y="19"/>
                    </a:lnTo>
                    <a:lnTo>
                      <a:pt x="1996" y="15"/>
                    </a:lnTo>
                    <a:lnTo>
                      <a:pt x="1993" y="11"/>
                    </a:lnTo>
                    <a:lnTo>
                      <a:pt x="1992" y="9"/>
                    </a:lnTo>
                    <a:lnTo>
                      <a:pt x="1989" y="7"/>
                    </a:lnTo>
                    <a:lnTo>
                      <a:pt x="1982" y="3"/>
                    </a:lnTo>
                    <a:lnTo>
                      <a:pt x="1975" y="0"/>
                    </a:lnTo>
                    <a:lnTo>
                      <a:pt x="1401" y="0"/>
                    </a:lnTo>
                    <a:lnTo>
                      <a:pt x="1401" y="83"/>
                    </a:lnTo>
                    <a:lnTo>
                      <a:pt x="1401" y="83"/>
                    </a:lnTo>
                    <a:lnTo>
                      <a:pt x="1401" y="97"/>
                    </a:lnTo>
                    <a:lnTo>
                      <a:pt x="1398" y="109"/>
                    </a:lnTo>
                    <a:lnTo>
                      <a:pt x="1395" y="122"/>
                    </a:lnTo>
                    <a:lnTo>
                      <a:pt x="1391" y="133"/>
                    </a:lnTo>
                    <a:lnTo>
                      <a:pt x="1385" y="145"/>
                    </a:lnTo>
                    <a:lnTo>
                      <a:pt x="1379" y="156"/>
                    </a:lnTo>
                    <a:lnTo>
                      <a:pt x="1370" y="166"/>
                    </a:lnTo>
                    <a:lnTo>
                      <a:pt x="1363" y="176"/>
                    </a:lnTo>
                    <a:lnTo>
                      <a:pt x="1353" y="184"/>
                    </a:lnTo>
                    <a:lnTo>
                      <a:pt x="1344" y="192"/>
                    </a:lnTo>
                    <a:lnTo>
                      <a:pt x="1333" y="198"/>
                    </a:lnTo>
                    <a:lnTo>
                      <a:pt x="1320" y="204"/>
                    </a:lnTo>
                    <a:lnTo>
                      <a:pt x="1308" y="208"/>
                    </a:lnTo>
                    <a:lnTo>
                      <a:pt x="1296" y="211"/>
                    </a:lnTo>
                    <a:lnTo>
                      <a:pt x="1284" y="214"/>
                    </a:lnTo>
                    <a:lnTo>
                      <a:pt x="1270" y="214"/>
                    </a:lnTo>
                    <a:lnTo>
                      <a:pt x="1170" y="214"/>
                    </a:lnTo>
                    <a:lnTo>
                      <a:pt x="1170" y="214"/>
                    </a:lnTo>
                    <a:lnTo>
                      <a:pt x="1157" y="214"/>
                    </a:lnTo>
                    <a:lnTo>
                      <a:pt x="1145" y="211"/>
                    </a:lnTo>
                    <a:lnTo>
                      <a:pt x="1134" y="209"/>
                    </a:lnTo>
                    <a:lnTo>
                      <a:pt x="1123" y="205"/>
                    </a:lnTo>
                    <a:lnTo>
                      <a:pt x="1112" y="200"/>
                    </a:lnTo>
                    <a:lnTo>
                      <a:pt x="1101" y="194"/>
                    </a:lnTo>
                    <a:lnTo>
                      <a:pt x="1091" y="188"/>
                    </a:lnTo>
                    <a:lnTo>
                      <a:pt x="1083" y="181"/>
                    </a:lnTo>
                    <a:lnTo>
                      <a:pt x="1074" y="172"/>
                    </a:lnTo>
                    <a:lnTo>
                      <a:pt x="1067" y="163"/>
                    </a:lnTo>
                    <a:lnTo>
                      <a:pt x="1060" y="153"/>
                    </a:lnTo>
                    <a:lnTo>
                      <a:pt x="1053" y="143"/>
                    </a:lnTo>
                    <a:lnTo>
                      <a:pt x="1049" y="132"/>
                    </a:lnTo>
                    <a:lnTo>
                      <a:pt x="1044" y="120"/>
                    </a:lnTo>
                    <a:lnTo>
                      <a:pt x="1041" y="109"/>
                    </a:lnTo>
                    <a:lnTo>
                      <a:pt x="1039" y="96"/>
                    </a:lnTo>
                    <a:lnTo>
                      <a:pt x="1039" y="96"/>
                    </a:lnTo>
                    <a:lnTo>
                      <a:pt x="1038" y="108"/>
                    </a:lnTo>
                    <a:lnTo>
                      <a:pt x="1034" y="120"/>
                    </a:lnTo>
                    <a:lnTo>
                      <a:pt x="1030" y="131"/>
                    </a:lnTo>
                    <a:lnTo>
                      <a:pt x="1025" y="142"/>
                    </a:lnTo>
                    <a:lnTo>
                      <a:pt x="1019" y="153"/>
                    </a:lnTo>
                    <a:lnTo>
                      <a:pt x="1013" y="163"/>
                    </a:lnTo>
                    <a:lnTo>
                      <a:pt x="1005" y="171"/>
                    </a:lnTo>
                    <a:lnTo>
                      <a:pt x="996" y="180"/>
                    </a:lnTo>
                    <a:lnTo>
                      <a:pt x="988" y="187"/>
                    </a:lnTo>
                    <a:lnTo>
                      <a:pt x="978" y="194"/>
                    </a:lnTo>
                    <a:lnTo>
                      <a:pt x="967" y="200"/>
                    </a:lnTo>
                    <a:lnTo>
                      <a:pt x="956" y="205"/>
                    </a:lnTo>
                    <a:lnTo>
                      <a:pt x="945" y="209"/>
                    </a:lnTo>
                    <a:lnTo>
                      <a:pt x="933" y="211"/>
                    </a:lnTo>
                    <a:lnTo>
                      <a:pt x="921" y="214"/>
                    </a:lnTo>
                    <a:lnTo>
                      <a:pt x="908" y="214"/>
                    </a:lnTo>
                    <a:lnTo>
                      <a:pt x="808" y="214"/>
                    </a:lnTo>
                    <a:lnTo>
                      <a:pt x="808" y="214"/>
                    </a:lnTo>
                    <a:lnTo>
                      <a:pt x="795" y="214"/>
                    </a:lnTo>
                    <a:lnTo>
                      <a:pt x="782" y="211"/>
                    </a:lnTo>
                    <a:lnTo>
                      <a:pt x="769" y="208"/>
                    </a:lnTo>
                    <a:lnTo>
                      <a:pt x="757" y="204"/>
                    </a:lnTo>
                    <a:lnTo>
                      <a:pt x="746" y="198"/>
                    </a:lnTo>
                    <a:lnTo>
                      <a:pt x="736" y="192"/>
                    </a:lnTo>
                    <a:lnTo>
                      <a:pt x="727" y="184"/>
                    </a:lnTo>
                    <a:lnTo>
                      <a:pt x="718" y="176"/>
                    </a:lnTo>
                    <a:lnTo>
                      <a:pt x="710" y="166"/>
                    </a:lnTo>
                    <a:lnTo>
                      <a:pt x="702" y="156"/>
                    </a:lnTo>
                    <a:lnTo>
                      <a:pt x="696" y="145"/>
                    </a:lnTo>
                    <a:lnTo>
                      <a:pt x="691" y="133"/>
                    </a:lnTo>
                    <a:lnTo>
                      <a:pt x="688" y="122"/>
                    </a:lnTo>
                    <a:lnTo>
                      <a:pt x="684" y="109"/>
                    </a:lnTo>
                    <a:lnTo>
                      <a:pt x="683" y="97"/>
                    </a:lnTo>
                    <a:lnTo>
                      <a:pt x="682" y="83"/>
                    </a:lnTo>
                    <a:lnTo>
                      <a:pt x="682" y="0"/>
                    </a:lnTo>
                    <a:lnTo>
                      <a:pt x="109" y="0"/>
                    </a:lnTo>
                    <a:lnTo>
                      <a:pt x="109" y="0"/>
                    </a:lnTo>
                    <a:lnTo>
                      <a:pt x="105" y="2"/>
                    </a:lnTo>
                    <a:lnTo>
                      <a:pt x="102" y="3"/>
                    </a:lnTo>
                    <a:lnTo>
                      <a:pt x="100" y="4"/>
                    </a:lnTo>
                    <a:lnTo>
                      <a:pt x="98" y="7"/>
                    </a:lnTo>
                    <a:lnTo>
                      <a:pt x="95" y="11"/>
                    </a:lnTo>
                    <a:lnTo>
                      <a:pt x="95" y="19"/>
                    </a:lnTo>
                    <a:lnTo>
                      <a:pt x="95" y="1493"/>
                    </a:lnTo>
                    <a:lnTo>
                      <a:pt x="49" y="1493"/>
                    </a:lnTo>
                    <a:lnTo>
                      <a:pt x="49" y="1493"/>
                    </a:lnTo>
                    <a:lnTo>
                      <a:pt x="39" y="1495"/>
                    </a:lnTo>
                    <a:lnTo>
                      <a:pt x="29" y="1497"/>
                    </a:lnTo>
                    <a:lnTo>
                      <a:pt x="22" y="1502"/>
                    </a:lnTo>
                    <a:lnTo>
                      <a:pt x="15" y="1508"/>
                    </a:lnTo>
                    <a:lnTo>
                      <a:pt x="9" y="1514"/>
                    </a:lnTo>
                    <a:lnTo>
                      <a:pt x="4" y="1523"/>
                    </a:lnTo>
                    <a:lnTo>
                      <a:pt x="1" y="1532"/>
                    </a:lnTo>
                    <a:lnTo>
                      <a:pt x="0" y="1542"/>
                    </a:lnTo>
                    <a:lnTo>
                      <a:pt x="0" y="1542"/>
                    </a:lnTo>
                    <a:lnTo>
                      <a:pt x="1" y="1553"/>
                    </a:lnTo>
                    <a:lnTo>
                      <a:pt x="4" y="1562"/>
                    </a:lnTo>
                    <a:lnTo>
                      <a:pt x="9" y="1570"/>
                    </a:lnTo>
                    <a:lnTo>
                      <a:pt x="15" y="1577"/>
                    </a:lnTo>
                    <a:lnTo>
                      <a:pt x="22" y="1583"/>
                    </a:lnTo>
                    <a:lnTo>
                      <a:pt x="29" y="1588"/>
                    </a:lnTo>
                    <a:lnTo>
                      <a:pt x="39" y="1591"/>
                    </a:lnTo>
                    <a:lnTo>
                      <a:pt x="49" y="1592"/>
                    </a:lnTo>
                    <a:lnTo>
                      <a:pt x="2042" y="1592"/>
                    </a:lnTo>
                    <a:lnTo>
                      <a:pt x="2042" y="1592"/>
                    </a:lnTo>
                    <a:lnTo>
                      <a:pt x="2052" y="1591"/>
                    </a:lnTo>
                    <a:lnTo>
                      <a:pt x="2062" y="1588"/>
                    </a:lnTo>
                    <a:lnTo>
                      <a:pt x="2069" y="1583"/>
                    </a:lnTo>
                    <a:lnTo>
                      <a:pt x="2076" y="1577"/>
                    </a:lnTo>
                    <a:lnTo>
                      <a:pt x="2082" y="1570"/>
                    </a:lnTo>
                    <a:lnTo>
                      <a:pt x="2087" y="1562"/>
                    </a:lnTo>
                    <a:lnTo>
                      <a:pt x="2090" y="1553"/>
                    </a:lnTo>
                    <a:lnTo>
                      <a:pt x="2091" y="1542"/>
                    </a:lnTo>
                    <a:lnTo>
                      <a:pt x="2091" y="1542"/>
                    </a:lnTo>
                    <a:lnTo>
                      <a:pt x="2090" y="1532"/>
                    </a:lnTo>
                    <a:lnTo>
                      <a:pt x="2087" y="1523"/>
                    </a:lnTo>
                    <a:lnTo>
                      <a:pt x="2082" y="1514"/>
                    </a:lnTo>
                    <a:lnTo>
                      <a:pt x="2076" y="1508"/>
                    </a:lnTo>
                    <a:lnTo>
                      <a:pt x="2069" y="1502"/>
                    </a:lnTo>
                    <a:lnTo>
                      <a:pt x="2062" y="1497"/>
                    </a:lnTo>
                    <a:lnTo>
                      <a:pt x="2052" y="1495"/>
                    </a:lnTo>
                    <a:lnTo>
                      <a:pt x="2042" y="1493"/>
                    </a:lnTo>
                    <a:lnTo>
                      <a:pt x="2042" y="1493"/>
                    </a:lnTo>
                    <a:close/>
                    <a:moveTo>
                      <a:pt x="1487" y="280"/>
                    </a:moveTo>
                    <a:lnTo>
                      <a:pt x="1734" y="280"/>
                    </a:lnTo>
                    <a:lnTo>
                      <a:pt x="1734" y="526"/>
                    </a:lnTo>
                    <a:lnTo>
                      <a:pt x="1487" y="526"/>
                    </a:lnTo>
                    <a:lnTo>
                      <a:pt x="1487" y="280"/>
                    </a:lnTo>
                    <a:close/>
                    <a:moveTo>
                      <a:pt x="1487" y="657"/>
                    </a:moveTo>
                    <a:lnTo>
                      <a:pt x="1734" y="657"/>
                    </a:lnTo>
                    <a:lnTo>
                      <a:pt x="1734" y="903"/>
                    </a:lnTo>
                    <a:lnTo>
                      <a:pt x="1487" y="903"/>
                    </a:lnTo>
                    <a:lnTo>
                      <a:pt x="1487" y="657"/>
                    </a:lnTo>
                    <a:close/>
                    <a:moveTo>
                      <a:pt x="1487" y="1034"/>
                    </a:moveTo>
                    <a:lnTo>
                      <a:pt x="1734" y="1034"/>
                    </a:lnTo>
                    <a:lnTo>
                      <a:pt x="1734" y="1280"/>
                    </a:lnTo>
                    <a:lnTo>
                      <a:pt x="1487" y="1280"/>
                    </a:lnTo>
                    <a:lnTo>
                      <a:pt x="1487" y="1034"/>
                    </a:lnTo>
                    <a:close/>
                    <a:moveTo>
                      <a:pt x="1111" y="280"/>
                    </a:moveTo>
                    <a:lnTo>
                      <a:pt x="1357" y="280"/>
                    </a:lnTo>
                    <a:lnTo>
                      <a:pt x="1357" y="526"/>
                    </a:lnTo>
                    <a:lnTo>
                      <a:pt x="1111" y="526"/>
                    </a:lnTo>
                    <a:lnTo>
                      <a:pt x="1111" y="280"/>
                    </a:lnTo>
                    <a:close/>
                    <a:moveTo>
                      <a:pt x="1111" y="657"/>
                    </a:moveTo>
                    <a:lnTo>
                      <a:pt x="1357" y="657"/>
                    </a:lnTo>
                    <a:lnTo>
                      <a:pt x="1357" y="903"/>
                    </a:lnTo>
                    <a:lnTo>
                      <a:pt x="1111" y="903"/>
                    </a:lnTo>
                    <a:lnTo>
                      <a:pt x="1111" y="657"/>
                    </a:lnTo>
                    <a:close/>
                    <a:moveTo>
                      <a:pt x="1357" y="1034"/>
                    </a:moveTo>
                    <a:lnTo>
                      <a:pt x="1357" y="1493"/>
                    </a:lnTo>
                    <a:lnTo>
                      <a:pt x="1078" y="1493"/>
                    </a:lnTo>
                    <a:lnTo>
                      <a:pt x="1078" y="1034"/>
                    </a:lnTo>
                    <a:lnTo>
                      <a:pt x="1357" y="1034"/>
                    </a:lnTo>
                    <a:close/>
                    <a:moveTo>
                      <a:pt x="734" y="280"/>
                    </a:moveTo>
                    <a:lnTo>
                      <a:pt x="980" y="280"/>
                    </a:lnTo>
                    <a:lnTo>
                      <a:pt x="980" y="526"/>
                    </a:lnTo>
                    <a:lnTo>
                      <a:pt x="734" y="526"/>
                    </a:lnTo>
                    <a:lnTo>
                      <a:pt x="734" y="280"/>
                    </a:lnTo>
                    <a:close/>
                    <a:moveTo>
                      <a:pt x="734" y="657"/>
                    </a:moveTo>
                    <a:lnTo>
                      <a:pt x="980" y="657"/>
                    </a:lnTo>
                    <a:lnTo>
                      <a:pt x="980" y="903"/>
                    </a:lnTo>
                    <a:lnTo>
                      <a:pt x="734" y="903"/>
                    </a:lnTo>
                    <a:lnTo>
                      <a:pt x="734" y="657"/>
                    </a:lnTo>
                    <a:close/>
                    <a:moveTo>
                      <a:pt x="357" y="280"/>
                    </a:moveTo>
                    <a:lnTo>
                      <a:pt x="604" y="280"/>
                    </a:lnTo>
                    <a:lnTo>
                      <a:pt x="604" y="526"/>
                    </a:lnTo>
                    <a:lnTo>
                      <a:pt x="357" y="526"/>
                    </a:lnTo>
                    <a:lnTo>
                      <a:pt x="357" y="280"/>
                    </a:lnTo>
                    <a:close/>
                    <a:moveTo>
                      <a:pt x="357" y="657"/>
                    </a:moveTo>
                    <a:lnTo>
                      <a:pt x="604" y="657"/>
                    </a:lnTo>
                    <a:lnTo>
                      <a:pt x="604" y="903"/>
                    </a:lnTo>
                    <a:lnTo>
                      <a:pt x="357" y="903"/>
                    </a:lnTo>
                    <a:lnTo>
                      <a:pt x="357" y="657"/>
                    </a:lnTo>
                    <a:close/>
                    <a:moveTo>
                      <a:pt x="357" y="1034"/>
                    </a:moveTo>
                    <a:lnTo>
                      <a:pt x="604" y="1034"/>
                    </a:lnTo>
                    <a:lnTo>
                      <a:pt x="604" y="1280"/>
                    </a:lnTo>
                    <a:lnTo>
                      <a:pt x="357" y="1280"/>
                    </a:lnTo>
                    <a:lnTo>
                      <a:pt x="357" y="1034"/>
                    </a:lnTo>
                    <a:close/>
                    <a:moveTo>
                      <a:pt x="734" y="1034"/>
                    </a:moveTo>
                    <a:lnTo>
                      <a:pt x="1013" y="1034"/>
                    </a:lnTo>
                    <a:lnTo>
                      <a:pt x="1013" y="1493"/>
                    </a:lnTo>
                    <a:lnTo>
                      <a:pt x="734" y="1493"/>
                    </a:lnTo>
                    <a:lnTo>
                      <a:pt x="734" y="1034"/>
                    </a:lnTo>
                    <a:close/>
                    <a:moveTo>
                      <a:pt x="734" y="1034"/>
                    </a:moveTo>
                    <a:lnTo>
                      <a:pt x="734" y="103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79" name="Freeform 29">
                <a:extLst>
                  <a:ext uri="{FF2B5EF4-FFF2-40B4-BE49-F238E27FC236}">
                    <a16:creationId xmlns:a16="http://schemas.microsoft.com/office/drawing/2014/main" id="{92EB79F2-FC05-4119-99B4-5C9889FC1C67}"/>
                  </a:ext>
                </a:extLst>
              </p:cNvPr>
              <p:cNvSpPr>
                <a:spLocks noEditPoints="1"/>
              </p:cNvSpPr>
              <p:nvPr/>
            </p:nvSpPr>
            <p:spPr bwMode="auto">
              <a:xfrm>
                <a:off x="11171875" y="4000631"/>
                <a:ext cx="276225" cy="277812"/>
              </a:xfrm>
              <a:custGeom>
                <a:avLst/>
                <a:gdLst>
                  <a:gd name="T0" fmla="*/ 128 w 522"/>
                  <a:gd name="T1" fmla="*/ 525 h 525"/>
                  <a:gd name="T2" fmla="*/ 135 w 522"/>
                  <a:gd name="T3" fmla="*/ 524 h 525"/>
                  <a:gd name="T4" fmla="*/ 146 w 522"/>
                  <a:gd name="T5" fmla="*/ 519 h 525"/>
                  <a:gd name="T6" fmla="*/ 156 w 522"/>
                  <a:gd name="T7" fmla="*/ 511 h 525"/>
                  <a:gd name="T8" fmla="*/ 161 w 522"/>
                  <a:gd name="T9" fmla="*/ 498 h 525"/>
                  <a:gd name="T10" fmla="*/ 161 w 522"/>
                  <a:gd name="T11" fmla="*/ 345 h 525"/>
                  <a:gd name="T12" fmla="*/ 361 w 522"/>
                  <a:gd name="T13" fmla="*/ 492 h 525"/>
                  <a:gd name="T14" fmla="*/ 361 w 522"/>
                  <a:gd name="T15" fmla="*/ 498 h 525"/>
                  <a:gd name="T16" fmla="*/ 364 w 522"/>
                  <a:gd name="T17" fmla="*/ 511 h 525"/>
                  <a:gd name="T18" fmla="*/ 372 w 522"/>
                  <a:gd name="T19" fmla="*/ 519 h 525"/>
                  <a:gd name="T20" fmla="*/ 383 w 522"/>
                  <a:gd name="T21" fmla="*/ 524 h 525"/>
                  <a:gd name="T22" fmla="*/ 489 w 522"/>
                  <a:gd name="T23" fmla="*/ 525 h 525"/>
                  <a:gd name="T24" fmla="*/ 495 w 522"/>
                  <a:gd name="T25" fmla="*/ 524 h 525"/>
                  <a:gd name="T26" fmla="*/ 507 w 522"/>
                  <a:gd name="T27" fmla="*/ 519 h 525"/>
                  <a:gd name="T28" fmla="*/ 515 w 522"/>
                  <a:gd name="T29" fmla="*/ 511 h 525"/>
                  <a:gd name="T30" fmla="*/ 520 w 522"/>
                  <a:gd name="T31" fmla="*/ 498 h 525"/>
                  <a:gd name="T32" fmla="*/ 519 w 522"/>
                  <a:gd name="T33" fmla="*/ 33 h 525"/>
                  <a:gd name="T34" fmla="*/ 519 w 522"/>
                  <a:gd name="T35" fmla="*/ 27 h 525"/>
                  <a:gd name="T36" fmla="*/ 514 w 522"/>
                  <a:gd name="T37" fmla="*/ 15 h 525"/>
                  <a:gd name="T38" fmla="*/ 506 w 522"/>
                  <a:gd name="T39" fmla="*/ 6 h 525"/>
                  <a:gd name="T40" fmla="*/ 494 w 522"/>
                  <a:gd name="T41" fmla="*/ 1 h 525"/>
                  <a:gd name="T42" fmla="*/ 389 w 522"/>
                  <a:gd name="T43" fmla="*/ 0 h 525"/>
                  <a:gd name="T44" fmla="*/ 383 w 522"/>
                  <a:gd name="T45" fmla="*/ 1 h 525"/>
                  <a:gd name="T46" fmla="*/ 372 w 522"/>
                  <a:gd name="T47" fmla="*/ 6 h 525"/>
                  <a:gd name="T48" fmla="*/ 364 w 522"/>
                  <a:gd name="T49" fmla="*/ 16 h 525"/>
                  <a:gd name="T50" fmla="*/ 361 w 522"/>
                  <a:gd name="T51" fmla="*/ 28 h 525"/>
                  <a:gd name="T52" fmla="*/ 361 w 522"/>
                  <a:gd name="T53" fmla="*/ 182 h 525"/>
                  <a:gd name="T54" fmla="*/ 161 w 522"/>
                  <a:gd name="T55" fmla="*/ 34 h 525"/>
                  <a:gd name="T56" fmla="*/ 161 w 522"/>
                  <a:gd name="T57" fmla="*/ 28 h 525"/>
                  <a:gd name="T58" fmla="*/ 155 w 522"/>
                  <a:gd name="T59" fmla="*/ 16 h 525"/>
                  <a:gd name="T60" fmla="*/ 145 w 522"/>
                  <a:gd name="T61" fmla="*/ 7 h 525"/>
                  <a:gd name="T62" fmla="*/ 133 w 522"/>
                  <a:gd name="T63" fmla="*/ 2 h 525"/>
                  <a:gd name="T64" fmla="*/ 28 w 522"/>
                  <a:gd name="T65" fmla="*/ 1 h 525"/>
                  <a:gd name="T66" fmla="*/ 22 w 522"/>
                  <a:gd name="T67" fmla="*/ 2 h 525"/>
                  <a:gd name="T68" fmla="*/ 12 w 522"/>
                  <a:gd name="T69" fmla="*/ 6 h 525"/>
                  <a:gd name="T70" fmla="*/ 5 w 522"/>
                  <a:gd name="T71" fmla="*/ 16 h 525"/>
                  <a:gd name="T72" fmla="*/ 1 w 522"/>
                  <a:gd name="T73" fmla="*/ 28 h 525"/>
                  <a:gd name="T74" fmla="*/ 0 w 522"/>
                  <a:gd name="T75" fmla="*/ 492 h 525"/>
                  <a:gd name="T76" fmla="*/ 1 w 522"/>
                  <a:gd name="T77" fmla="*/ 498 h 525"/>
                  <a:gd name="T78" fmla="*/ 5 w 522"/>
                  <a:gd name="T79" fmla="*/ 511 h 525"/>
                  <a:gd name="T80" fmla="*/ 12 w 522"/>
                  <a:gd name="T81" fmla="*/ 519 h 525"/>
                  <a:gd name="T82" fmla="*/ 22 w 522"/>
                  <a:gd name="T83" fmla="*/ 524 h 525"/>
                  <a:gd name="T84" fmla="*/ 28 w 522"/>
                  <a:gd name="T85" fmla="*/ 525 h 525"/>
                  <a:gd name="T86" fmla="*/ 28 w 522"/>
                  <a:gd name="T87" fmla="*/ 525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22" h="525">
                    <a:moveTo>
                      <a:pt x="28" y="525"/>
                    </a:moveTo>
                    <a:lnTo>
                      <a:pt x="128" y="525"/>
                    </a:lnTo>
                    <a:lnTo>
                      <a:pt x="128" y="525"/>
                    </a:lnTo>
                    <a:lnTo>
                      <a:pt x="135" y="524"/>
                    </a:lnTo>
                    <a:lnTo>
                      <a:pt x="141" y="522"/>
                    </a:lnTo>
                    <a:lnTo>
                      <a:pt x="146" y="519"/>
                    </a:lnTo>
                    <a:lnTo>
                      <a:pt x="151" y="515"/>
                    </a:lnTo>
                    <a:lnTo>
                      <a:pt x="156" y="511"/>
                    </a:lnTo>
                    <a:lnTo>
                      <a:pt x="158" y="505"/>
                    </a:lnTo>
                    <a:lnTo>
                      <a:pt x="161" y="498"/>
                    </a:lnTo>
                    <a:lnTo>
                      <a:pt x="161" y="492"/>
                    </a:lnTo>
                    <a:lnTo>
                      <a:pt x="161" y="345"/>
                    </a:lnTo>
                    <a:lnTo>
                      <a:pt x="361" y="345"/>
                    </a:lnTo>
                    <a:lnTo>
                      <a:pt x="361" y="492"/>
                    </a:lnTo>
                    <a:lnTo>
                      <a:pt x="361" y="492"/>
                    </a:lnTo>
                    <a:lnTo>
                      <a:pt x="361" y="498"/>
                    </a:lnTo>
                    <a:lnTo>
                      <a:pt x="363" y="505"/>
                    </a:lnTo>
                    <a:lnTo>
                      <a:pt x="364" y="511"/>
                    </a:lnTo>
                    <a:lnTo>
                      <a:pt x="368" y="515"/>
                    </a:lnTo>
                    <a:lnTo>
                      <a:pt x="372" y="519"/>
                    </a:lnTo>
                    <a:lnTo>
                      <a:pt x="376" y="522"/>
                    </a:lnTo>
                    <a:lnTo>
                      <a:pt x="383" y="524"/>
                    </a:lnTo>
                    <a:lnTo>
                      <a:pt x="389" y="525"/>
                    </a:lnTo>
                    <a:lnTo>
                      <a:pt x="489" y="525"/>
                    </a:lnTo>
                    <a:lnTo>
                      <a:pt x="489" y="525"/>
                    </a:lnTo>
                    <a:lnTo>
                      <a:pt x="495" y="524"/>
                    </a:lnTo>
                    <a:lnTo>
                      <a:pt x="501" y="522"/>
                    </a:lnTo>
                    <a:lnTo>
                      <a:pt x="507" y="519"/>
                    </a:lnTo>
                    <a:lnTo>
                      <a:pt x="512" y="515"/>
                    </a:lnTo>
                    <a:lnTo>
                      <a:pt x="515" y="511"/>
                    </a:lnTo>
                    <a:lnTo>
                      <a:pt x="519" y="505"/>
                    </a:lnTo>
                    <a:lnTo>
                      <a:pt x="520" y="498"/>
                    </a:lnTo>
                    <a:lnTo>
                      <a:pt x="522" y="492"/>
                    </a:lnTo>
                    <a:lnTo>
                      <a:pt x="519" y="33"/>
                    </a:lnTo>
                    <a:lnTo>
                      <a:pt x="519" y="33"/>
                    </a:lnTo>
                    <a:lnTo>
                      <a:pt x="519" y="27"/>
                    </a:lnTo>
                    <a:lnTo>
                      <a:pt x="517" y="19"/>
                    </a:lnTo>
                    <a:lnTo>
                      <a:pt x="514" y="15"/>
                    </a:lnTo>
                    <a:lnTo>
                      <a:pt x="511" y="10"/>
                    </a:lnTo>
                    <a:lnTo>
                      <a:pt x="506" y="6"/>
                    </a:lnTo>
                    <a:lnTo>
                      <a:pt x="500" y="2"/>
                    </a:lnTo>
                    <a:lnTo>
                      <a:pt x="494" y="1"/>
                    </a:lnTo>
                    <a:lnTo>
                      <a:pt x="487" y="0"/>
                    </a:lnTo>
                    <a:lnTo>
                      <a:pt x="389" y="0"/>
                    </a:lnTo>
                    <a:lnTo>
                      <a:pt x="389" y="0"/>
                    </a:lnTo>
                    <a:lnTo>
                      <a:pt x="383" y="1"/>
                    </a:lnTo>
                    <a:lnTo>
                      <a:pt x="376" y="2"/>
                    </a:lnTo>
                    <a:lnTo>
                      <a:pt x="372" y="6"/>
                    </a:lnTo>
                    <a:lnTo>
                      <a:pt x="368" y="11"/>
                    </a:lnTo>
                    <a:lnTo>
                      <a:pt x="364" y="16"/>
                    </a:lnTo>
                    <a:lnTo>
                      <a:pt x="363" y="22"/>
                    </a:lnTo>
                    <a:lnTo>
                      <a:pt x="361" y="28"/>
                    </a:lnTo>
                    <a:lnTo>
                      <a:pt x="361" y="34"/>
                    </a:lnTo>
                    <a:lnTo>
                      <a:pt x="361" y="182"/>
                    </a:lnTo>
                    <a:lnTo>
                      <a:pt x="162" y="182"/>
                    </a:lnTo>
                    <a:lnTo>
                      <a:pt x="161" y="34"/>
                    </a:lnTo>
                    <a:lnTo>
                      <a:pt x="161" y="34"/>
                    </a:lnTo>
                    <a:lnTo>
                      <a:pt x="161" y="28"/>
                    </a:lnTo>
                    <a:lnTo>
                      <a:pt x="158" y="22"/>
                    </a:lnTo>
                    <a:lnTo>
                      <a:pt x="155" y="16"/>
                    </a:lnTo>
                    <a:lnTo>
                      <a:pt x="151" y="11"/>
                    </a:lnTo>
                    <a:lnTo>
                      <a:pt x="145" y="7"/>
                    </a:lnTo>
                    <a:lnTo>
                      <a:pt x="140" y="4"/>
                    </a:lnTo>
                    <a:lnTo>
                      <a:pt x="133" y="2"/>
                    </a:lnTo>
                    <a:lnTo>
                      <a:pt x="127" y="1"/>
                    </a:lnTo>
                    <a:lnTo>
                      <a:pt x="28" y="1"/>
                    </a:lnTo>
                    <a:lnTo>
                      <a:pt x="28" y="1"/>
                    </a:lnTo>
                    <a:lnTo>
                      <a:pt x="22" y="2"/>
                    </a:lnTo>
                    <a:lnTo>
                      <a:pt x="16" y="4"/>
                    </a:lnTo>
                    <a:lnTo>
                      <a:pt x="12" y="6"/>
                    </a:lnTo>
                    <a:lnTo>
                      <a:pt x="7" y="11"/>
                    </a:lnTo>
                    <a:lnTo>
                      <a:pt x="5" y="16"/>
                    </a:lnTo>
                    <a:lnTo>
                      <a:pt x="2" y="22"/>
                    </a:lnTo>
                    <a:lnTo>
                      <a:pt x="1" y="28"/>
                    </a:lnTo>
                    <a:lnTo>
                      <a:pt x="0" y="34"/>
                    </a:lnTo>
                    <a:lnTo>
                      <a:pt x="0" y="492"/>
                    </a:lnTo>
                    <a:lnTo>
                      <a:pt x="0" y="492"/>
                    </a:lnTo>
                    <a:lnTo>
                      <a:pt x="1" y="498"/>
                    </a:lnTo>
                    <a:lnTo>
                      <a:pt x="2" y="505"/>
                    </a:lnTo>
                    <a:lnTo>
                      <a:pt x="5" y="511"/>
                    </a:lnTo>
                    <a:lnTo>
                      <a:pt x="7" y="515"/>
                    </a:lnTo>
                    <a:lnTo>
                      <a:pt x="12" y="519"/>
                    </a:lnTo>
                    <a:lnTo>
                      <a:pt x="16" y="522"/>
                    </a:lnTo>
                    <a:lnTo>
                      <a:pt x="22" y="524"/>
                    </a:lnTo>
                    <a:lnTo>
                      <a:pt x="28" y="525"/>
                    </a:lnTo>
                    <a:lnTo>
                      <a:pt x="28" y="525"/>
                    </a:lnTo>
                    <a:close/>
                    <a:moveTo>
                      <a:pt x="28" y="525"/>
                    </a:moveTo>
                    <a:lnTo>
                      <a:pt x="28" y="5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nvGrpSpPr>
            <p:cNvPr id="111" name="그룹 110">
              <a:extLst>
                <a:ext uri="{FF2B5EF4-FFF2-40B4-BE49-F238E27FC236}">
                  <a16:creationId xmlns:a16="http://schemas.microsoft.com/office/drawing/2014/main" id="{52018E5B-A39A-4727-9510-8B674F07E31C}"/>
                </a:ext>
              </a:extLst>
            </p:cNvPr>
            <p:cNvGrpSpPr/>
            <p:nvPr/>
          </p:nvGrpSpPr>
          <p:grpSpPr>
            <a:xfrm>
              <a:off x="2700260" y="4040029"/>
              <a:ext cx="504031" cy="311588"/>
              <a:chOff x="13869552" y="3638755"/>
              <a:chExt cx="518844" cy="320745"/>
            </a:xfrm>
          </p:grpSpPr>
          <p:sp>
            <p:nvSpPr>
              <p:cNvPr id="12" name="Freeform 5">
                <a:extLst>
                  <a:ext uri="{FF2B5EF4-FFF2-40B4-BE49-F238E27FC236}">
                    <a16:creationId xmlns:a16="http://schemas.microsoft.com/office/drawing/2014/main" id="{894744E6-55EC-4EC6-8B93-FF9E2E819D66}"/>
                  </a:ext>
                </a:extLst>
              </p:cNvPr>
              <p:cNvSpPr>
                <a:spLocks noEditPoints="1"/>
              </p:cNvSpPr>
              <p:nvPr/>
            </p:nvSpPr>
            <p:spPr bwMode="auto">
              <a:xfrm>
                <a:off x="14194394" y="3797065"/>
                <a:ext cx="194002" cy="162435"/>
              </a:xfrm>
              <a:custGeom>
                <a:avLst/>
                <a:gdLst>
                  <a:gd name="T0" fmla="*/ 1004 w 1180"/>
                  <a:gd name="T1" fmla="*/ 110 h 988"/>
                  <a:gd name="T2" fmla="*/ 900 w 1180"/>
                  <a:gd name="T3" fmla="*/ 100 h 988"/>
                  <a:gd name="T4" fmla="*/ 883 w 1180"/>
                  <a:gd name="T5" fmla="*/ 154 h 988"/>
                  <a:gd name="T6" fmla="*/ 795 w 1180"/>
                  <a:gd name="T7" fmla="*/ 68 h 988"/>
                  <a:gd name="T8" fmla="*/ 713 w 1180"/>
                  <a:gd name="T9" fmla="*/ 2 h 988"/>
                  <a:gd name="T10" fmla="*/ 445 w 1180"/>
                  <a:gd name="T11" fmla="*/ 8 h 988"/>
                  <a:gd name="T12" fmla="*/ 379 w 1180"/>
                  <a:gd name="T13" fmla="*/ 90 h 988"/>
                  <a:gd name="T14" fmla="*/ 297 w 1180"/>
                  <a:gd name="T15" fmla="*/ 116 h 988"/>
                  <a:gd name="T16" fmla="*/ 190 w 1180"/>
                  <a:gd name="T17" fmla="*/ 100 h 988"/>
                  <a:gd name="T18" fmla="*/ 174 w 1180"/>
                  <a:gd name="T19" fmla="*/ 116 h 988"/>
                  <a:gd name="T20" fmla="*/ 120 w 1180"/>
                  <a:gd name="T21" fmla="*/ 156 h 988"/>
                  <a:gd name="T22" fmla="*/ 56 w 1180"/>
                  <a:gd name="T23" fmla="*/ 188 h 988"/>
                  <a:gd name="T24" fmla="*/ 12 w 1180"/>
                  <a:gd name="T25" fmla="*/ 246 h 988"/>
                  <a:gd name="T26" fmla="*/ 0 w 1180"/>
                  <a:gd name="T27" fmla="*/ 836 h 988"/>
                  <a:gd name="T28" fmla="*/ 12 w 1180"/>
                  <a:gd name="T29" fmla="*/ 896 h 988"/>
                  <a:gd name="T30" fmla="*/ 56 w 1180"/>
                  <a:gd name="T31" fmla="*/ 954 h 988"/>
                  <a:gd name="T32" fmla="*/ 120 w 1180"/>
                  <a:gd name="T33" fmla="*/ 986 h 988"/>
                  <a:gd name="T34" fmla="*/ 1044 w 1180"/>
                  <a:gd name="T35" fmla="*/ 988 h 988"/>
                  <a:gd name="T36" fmla="*/ 1112 w 1180"/>
                  <a:gd name="T37" fmla="*/ 962 h 988"/>
                  <a:gd name="T38" fmla="*/ 1162 w 1180"/>
                  <a:gd name="T39" fmla="*/ 908 h 988"/>
                  <a:gd name="T40" fmla="*/ 1180 w 1180"/>
                  <a:gd name="T41" fmla="*/ 836 h 988"/>
                  <a:gd name="T42" fmla="*/ 1172 w 1180"/>
                  <a:gd name="T43" fmla="*/ 259 h 988"/>
                  <a:gd name="T44" fmla="*/ 1136 w 1180"/>
                  <a:gd name="T45" fmla="*/ 198 h 988"/>
                  <a:gd name="T46" fmla="*/ 1074 w 1180"/>
                  <a:gd name="T47" fmla="*/ 160 h 988"/>
                  <a:gd name="T48" fmla="*/ 441 w 1180"/>
                  <a:gd name="T49" fmla="*/ 112 h 988"/>
                  <a:gd name="T50" fmla="*/ 455 w 1180"/>
                  <a:gd name="T51" fmla="*/ 78 h 988"/>
                  <a:gd name="T52" fmla="*/ 691 w 1180"/>
                  <a:gd name="T53" fmla="*/ 64 h 988"/>
                  <a:gd name="T54" fmla="*/ 725 w 1180"/>
                  <a:gd name="T55" fmla="*/ 78 h 988"/>
                  <a:gd name="T56" fmla="*/ 739 w 1180"/>
                  <a:gd name="T57" fmla="*/ 154 h 988"/>
                  <a:gd name="T58" fmla="*/ 561 w 1180"/>
                  <a:gd name="T59" fmla="*/ 842 h 988"/>
                  <a:gd name="T60" fmla="*/ 437 w 1180"/>
                  <a:gd name="T61" fmla="*/ 796 h 988"/>
                  <a:gd name="T62" fmla="*/ 349 w 1180"/>
                  <a:gd name="T63" fmla="*/ 701 h 988"/>
                  <a:gd name="T64" fmla="*/ 317 w 1180"/>
                  <a:gd name="T65" fmla="*/ 571 h 988"/>
                  <a:gd name="T66" fmla="*/ 339 w 1180"/>
                  <a:gd name="T67" fmla="*/ 465 h 988"/>
                  <a:gd name="T68" fmla="*/ 417 w 1180"/>
                  <a:gd name="T69" fmla="*/ 361 h 988"/>
                  <a:gd name="T70" fmla="*/ 535 w 1180"/>
                  <a:gd name="T71" fmla="*/ 303 h 988"/>
                  <a:gd name="T72" fmla="*/ 645 w 1180"/>
                  <a:gd name="T73" fmla="*/ 303 h 988"/>
                  <a:gd name="T74" fmla="*/ 763 w 1180"/>
                  <a:gd name="T75" fmla="*/ 361 h 988"/>
                  <a:gd name="T76" fmla="*/ 841 w 1180"/>
                  <a:gd name="T77" fmla="*/ 465 h 988"/>
                  <a:gd name="T78" fmla="*/ 863 w 1180"/>
                  <a:gd name="T79" fmla="*/ 571 h 988"/>
                  <a:gd name="T80" fmla="*/ 829 w 1180"/>
                  <a:gd name="T81" fmla="*/ 701 h 988"/>
                  <a:gd name="T82" fmla="*/ 743 w 1180"/>
                  <a:gd name="T83" fmla="*/ 796 h 988"/>
                  <a:gd name="T84" fmla="*/ 617 w 1180"/>
                  <a:gd name="T85" fmla="*/ 842 h 988"/>
                  <a:gd name="T86" fmla="*/ 793 w 1180"/>
                  <a:gd name="T87" fmla="*/ 643 h 988"/>
                  <a:gd name="T88" fmla="*/ 673 w 1180"/>
                  <a:gd name="T89" fmla="*/ 653 h 988"/>
                  <a:gd name="T90" fmla="*/ 663 w 1180"/>
                  <a:gd name="T91" fmla="*/ 774 h 988"/>
                  <a:gd name="T92" fmla="*/ 511 w 1180"/>
                  <a:gd name="T93" fmla="*/ 770 h 988"/>
                  <a:gd name="T94" fmla="*/ 401 w 1180"/>
                  <a:gd name="T95" fmla="*/ 655 h 988"/>
                  <a:gd name="T96" fmla="*/ 385 w 1180"/>
                  <a:gd name="T97" fmla="*/ 639 h 988"/>
                  <a:gd name="T98" fmla="*/ 395 w 1180"/>
                  <a:gd name="T99" fmla="*/ 489 h 988"/>
                  <a:gd name="T100" fmla="*/ 507 w 1180"/>
                  <a:gd name="T101" fmla="*/ 375 h 988"/>
                  <a:gd name="T102" fmla="*/ 657 w 1180"/>
                  <a:gd name="T103" fmla="*/ 365 h 988"/>
                  <a:gd name="T104" fmla="*/ 673 w 1180"/>
                  <a:gd name="T105" fmla="*/ 487 h 988"/>
                  <a:gd name="T106" fmla="*/ 793 w 1180"/>
                  <a:gd name="T107" fmla="*/ 49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0" h="988">
                    <a:moveTo>
                      <a:pt x="1028" y="154"/>
                    </a:moveTo>
                    <a:lnTo>
                      <a:pt x="1006" y="154"/>
                    </a:lnTo>
                    <a:lnTo>
                      <a:pt x="1006" y="116"/>
                    </a:lnTo>
                    <a:lnTo>
                      <a:pt x="1006" y="116"/>
                    </a:lnTo>
                    <a:lnTo>
                      <a:pt x="1004" y="110"/>
                    </a:lnTo>
                    <a:lnTo>
                      <a:pt x="1000" y="106"/>
                    </a:lnTo>
                    <a:lnTo>
                      <a:pt x="996" y="102"/>
                    </a:lnTo>
                    <a:lnTo>
                      <a:pt x="990" y="100"/>
                    </a:lnTo>
                    <a:lnTo>
                      <a:pt x="900" y="100"/>
                    </a:lnTo>
                    <a:lnTo>
                      <a:pt x="900" y="100"/>
                    </a:lnTo>
                    <a:lnTo>
                      <a:pt x="894" y="102"/>
                    </a:lnTo>
                    <a:lnTo>
                      <a:pt x="888" y="106"/>
                    </a:lnTo>
                    <a:lnTo>
                      <a:pt x="883" y="110"/>
                    </a:lnTo>
                    <a:lnTo>
                      <a:pt x="883" y="116"/>
                    </a:lnTo>
                    <a:lnTo>
                      <a:pt x="883" y="154"/>
                    </a:lnTo>
                    <a:lnTo>
                      <a:pt x="803" y="154"/>
                    </a:lnTo>
                    <a:lnTo>
                      <a:pt x="803" y="112"/>
                    </a:lnTo>
                    <a:lnTo>
                      <a:pt x="803" y="112"/>
                    </a:lnTo>
                    <a:lnTo>
                      <a:pt x="801" y="90"/>
                    </a:lnTo>
                    <a:lnTo>
                      <a:pt x="795" y="68"/>
                    </a:lnTo>
                    <a:lnTo>
                      <a:pt x="783" y="50"/>
                    </a:lnTo>
                    <a:lnTo>
                      <a:pt x="771" y="32"/>
                    </a:lnTo>
                    <a:lnTo>
                      <a:pt x="753" y="20"/>
                    </a:lnTo>
                    <a:lnTo>
                      <a:pt x="735" y="8"/>
                    </a:lnTo>
                    <a:lnTo>
                      <a:pt x="713" y="2"/>
                    </a:lnTo>
                    <a:lnTo>
                      <a:pt x="691" y="0"/>
                    </a:lnTo>
                    <a:lnTo>
                      <a:pt x="489" y="0"/>
                    </a:lnTo>
                    <a:lnTo>
                      <a:pt x="489" y="0"/>
                    </a:lnTo>
                    <a:lnTo>
                      <a:pt x="467" y="2"/>
                    </a:lnTo>
                    <a:lnTo>
                      <a:pt x="445" y="8"/>
                    </a:lnTo>
                    <a:lnTo>
                      <a:pt x="427" y="20"/>
                    </a:lnTo>
                    <a:lnTo>
                      <a:pt x="409" y="32"/>
                    </a:lnTo>
                    <a:lnTo>
                      <a:pt x="395" y="50"/>
                    </a:lnTo>
                    <a:lnTo>
                      <a:pt x="385" y="68"/>
                    </a:lnTo>
                    <a:lnTo>
                      <a:pt x="379" y="90"/>
                    </a:lnTo>
                    <a:lnTo>
                      <a:pt x="377" y="112"/>
                    </a:lnTo>
                    <a:lnTo>
                      <a:pt x="377" y="154"/>
                    </a:lnTo>
                    <a:lnTo>
                      <a:pt x="297" y="154"/>
                    </a:lnTo>
                    <a:lnTo>
                      <a:pt x="297" y="116"/>
                    </a:lnTo>
                    <a:lnTo>
                      <a:pt x="297" y="116"/>
                    </a:lnTo>
                    <a:lnTo>
                      <a:pt x="294" y="110"/>
                    </a:lnTo>
                    <a:lnTo>
                      <a:pt x="292" y="106"/>
                    </a:lnTo>
                    <a:lnTo>
                      <a:pt x="286" y="102"/>
                    </a:lnTo>
                    <a:lnTo>
                      <a:pt x="280" y="100"/>
                    </a:lnTo>
                    <a:lnTo>
                      <a:pt x="190" y="100"/>
                    </a:lnTo>
                    <a:lnTo>
                      <a:pt x="190" y="100"/>
                    </a:lnTo>
                    <a:lnTo>
                      <a:pt x="184" y="102"/>
                    </a:lnTo>
                    <a:lnTo>
                      <a:pt x="180" y="106"/>
                    </a:lnTo>
                    <a:lnTo>
                      <a:pt x="176" y="110"/>
                    </a:lnTo>
                    <a:lnTo>
                      <a:pt x="174" y="116"/>
                    </a:lnTo>
                    <a:lnTo>
                      <a:pt x="174" y="154"/>
                    </a:lnTo>
                    <a:lnTo>
                      <a:pt x="152" y="154"/>
                    </a:lnTo>
                    <a:lnTo>
                      <a:pt x="152" y="154"/>
                    </a:lnTo>
                    <a:lnTo>
                      <a:pt x="136" y="154"/>
                    </a:lnTo>
                    <a:lnTo>
                      <a:pt x="120" y="156"/>
                    </a:lnTo>
                    <a:lnTo>
                      <a:pt x="106" y="160"/>
                    </a:lnTo>
                    <a:lnTo>
                      <a:pt x="92" y="166"/>
                    </a:lnTo>
                    <a:lnTo>
                      <a:pt x="80" y="172"/>
                    </a:lnTo>
                    <a:lnTo>
                      <a:pt x="66" y="178"/>
                    </a:lnTo>
                    <a:lnTo>
                      <a:pt x="56" y="188"/>
                    </a:lnTo>
                    <a:lnTo>
                      <a:pt x="44" y="198"/>
                    </a:lnTo>
                    <a:lnTo>
                      <a:pt x="34" y="208"/>
                    </a:lnTo>
                    <a:lnTo>
                      <a:pt x="26" y="220"/>
                    </a:lnTo>
                    <a:lnTo>
                      <a:pt x="18" y="232"/>
                    </a:lnTo>
                    <a:lnTo>
                      <a:pt x="12" y="246"/>
                    </a:lnTo>
                    <a:lnTo>
                      <a:pt x="6" y="259"/>
                    </a:lnTo>
                    <a:lnTo>
                      <a:pt x="4" y="273"/>
                    </a:lnTo>
                    <a:lnTo>
                      <a:pt x="0" y="289"/>
                    </a:lnTo>
                    <a:lnTo>
                      <a:pt x="0" y="303"/>
                    </a:lnTo>
                    <a:lnTo>
                      <a:pt x="0" y="836"/>
                    </a:lnTo>
                    <a:lnTo>
                      <a:pt x="0" y="836"/>
                    </a:lnTo>
                    <a:lnTo>
                      <a:pt x="0" y="852"/>
                    </a:lnTo>
                    <a:lnTo>
                      <a:pt x="4" y="868"/>
                    </a:lnTo>
                    <a:lnTo>
                      <a:pt x="6" y="882"/>
                    </a:lnTo>
                    <a:lnTo>
                      <a:pt x="12" y="896"/>
                    </a:lnTo>
                    <a:lnTo>
                      <a:pt x="18" y="908"/>
                    </a:lnTo>
                    <a:lnTo>
                      <a:pt x="26" y="922"/>
                    </a:lnTo>
                    <a:lnTo>
                      <a:pt x="34" y="934"/>
                    </a:lnTo>
                    <a:lnTo>
                      <a:pt x="44" y="944"/>
                    </a:lnTo>
                    <a:lnTo>
                      <a:pt x="56" y="954"/>
                    </a:lnTo>
                    <a:lnTo>
                      <a:pt x="66" y="962"/>
                    </a:lnTo>
                    <a:lnTo>
                      <a:pt x="80" y="970"/>
                    </a:lnTo>
                    <a:lnTo>
                      <a:pt x="92" y="976"/>
                    </a:lnTo>
                    <a:lnTo>
                      <a:pt x="106" y="982"/>
                    </a:lnTo>
                    <a:lnTo>
                      <a:pt x="120" y="986"/>
                    </a:lnTo>
                    <a:lnTo>
                      <a:pt x="136" y="988"/>
                    </a:lnTo>
                    <a:lnTo>
                      <a:pt x="152" y="988"/>
                    </a:lnTo>
                    <a:lnTo>
                      <a:pt x="1028" y="988"/>
                    </a:lnTo>
                    <a:lnTo>
                      <a:pt x="1028" y="988"/>
                    </a:lnTo>
                    <a:lnTo>
                      <a:pt x="1044" y="988"/>
                    </a:lnTo>
                    <a:lnTo>
                      <a:pt x="1058" y="986"/>
                    </a:lnTo>
                    <a:lnTo>
                      <a:pt x="1074" y="982"/>
                    </a:lnTo>
                    <a:lnTo>
                      <a:pt x="1088" y="976"/>
                    </a:lnTo>
                    <a:lnTo>
                      <a:pt x="1100" y="970"/>
                    </a:lnTo>
                    <a:lnTo>
                      <a:pt x="1112" y="962"/>
                    </a:lnTo>
                    <a:lnTo>
                      <a:pt x="1124" y="954"/>
                    </a:lnTo>
                    <a:lnTo>
                      <a:pt x="1136" y="944"/>
                    </a:lnTo>
                    <a:lnTo>
                      <a:pt x="1144" y="934"/>
                    </a:lnTo>
                    <a:lnTo>
                      <a:pt x="1154" y="922"/>
                    </a:lnTo>
                    <a:lnTo>
                      <a:pt x="1162" y="908"/>
                    </a:lnTo>
                    <a:lnTo>
                      <a:pt x="1168" y="896"/>
                    </a:lnTo>
                    <a:lnTo>
                      <a:pt x="1172" y="882"/>
                    </a:lnTo>
                    <a:lnTo>
                      <a:pt x="1176" y="868"/>
                    </a:lnTo>
                    <a:lnTo>
                      <a:pt x="1178" y="852"/>
                    </a:lnTo>
                    <a:lnTo>
                      <a:pt x="1180" y="836"/>
                    </a:lnTo>
                    <a:lnTo>
                      <a:pt x="1180" y="303"/>
                    </a:lnTo>
                    <a:lnTo>
                      <a:pt x="1180" y="303"/>
                    </a:lnTo>
                    <a:lnTo>
                      <a:pt x="1178" y="289"/>
                    </a:lnTo>
                    <a:lnTo>
                      <a:pt x="1176" y="273"/>
                    </a:lnTo>
                    <a:lnTo>
                      <a:pt x="1172" y="259"/>
                    </a:lnTo>
                    <a:lnTo>
                      <a:pt x="1168" y="246"/>
                    </a:lnTo>
                    <a:lnTo>
                      <a:pt x="1162" y="232"/>
                    </a:lnTo>
                    <a:lnTo>
                      <a:pt x="1154" y="220"/>
                    </a:lnTo>
                    <a:lnTo>
                      <a:pt x="1144" y="208"/>
                    </a:lnTo>
                    <a:lnTo>
                      <a:pt x="1136" y="198"/>
                    </a:lnTo>
                    <a:lnTo>
                      <a:pt x="1124" y="188"/>
                    </a:lnTo>
                    <a:lnTo>
                      <a:pt x="1112" y="178"/>
                    </a:lnTo>
                    <a:lnTo>
                      <a:pt x="1100" y="172"/>
                    </a:lnTo>
                    <a:lnTo>
                      <a:pt x="1088" y="166"/>
                    </a:lnTo>
                    <a:lnTo>
                      <a:pt x="1074" y="160"/>
                    </a:lnTo>
                    <a:lnTo>
                      <a:pt x="1058" y="156"/>
                    </a:lnTo>
                    <a:lnTo>
                      <a:pt x="1044" y="154"/>
                    </a:lnTo>
                    <a:lnTo>
                      <a:pt x="1028" y="154"/>
                    </a:lnTo>
                    <a:lnTo>
                      <a:pt x="1028" y="154"/>
                    </a:lnTo>
                    <a:close/>
                    <a:moveTo>
                      <a:pt x="441" y="112"/>
                    </a:moveTo>
                    <a:lnTo>
                      <a:pt x="441" y="112"/>
                    </a:lnTo>
                    <a:lnTo>
                      <a:pt x="441" y="102"/>
                    </a:lnTo>
                    <a:lnTo>
                      <a:pt x="445" y="94"/>
                    </a:lnTo>
                    <a:lnTo>
                      <a:pt x="449" y="86"/>
                    </a:lnTo>
                    <a:lnTo>
                      <a:pt x="455" y="78"/>
                    </a:lnTo>
                    <a:lnTo>
                      <a:pt x="461" y="72"/>
                    </a:lnTo>
                    <a:lnTo>
                      <a:pt x="471" y="68"/>
                    </a:lnTo>
                    <a:lnTo>
                      <a:pt x="479" y="64"/>
                    </a:lnTo>
                    <a:lnTo>
                      <a:pt x="489" y="64"/>
                    </a:lnTo>
                    <a:lnTo>
                      <a:pt x="691" y="64"/>
                    </a:lnTo>
                    <a:lnTo>
                      <a:pt x="691" y="64"/>
                    </a:lnTo>
                    <a:lnTo>
                      <a:pt x="701" y="64"/>
                    </a:lnTo>
                    <a:lnTo>
                      <a:pt x="709" y="68"/>
                    </a:lnTo>
                    <a:lnTo>
                      <a:pt x="717" y="72"/>
                    </a:lnTo>
                    <a:lnTo>
                      <a:pt x="725" y="78"/>
                    </a:lnTo>
                    <a:lnTo>
                      <a:pt x="731" y="86"/>
                    </a:lnTo>
                    <a:lnTo>
                      <a:pt x="735" y="94"/>
                    </a:lnTo>
                    <a:lnTo>
                      <a:pt x="739" y="102"/>
                    </a:lnTo>
                    <a:lnTo>
                      <a:pt x="739" y="112"/>
                    </a:lnTo>
                    <a:lnTo>
                      <a:pt x="739" y="154"/>
                    </a:lnTo>
                    <a:lnTo>
                      <a:pt x="441" y="154"/>
                    </a:lnTo>
                    <a:lnTo>
                      <a:pt x="441" y="112"/>
                    </a:lnTo>
                    <a:close/>
                    <a:moveTo>
                      <a:pt x="589" y="842"/>
                    </a:moveTo>
                    <a:lnTo>
                      <a:pt x="589" y="842"/>
                    </a:lnTo>
                    <a:lnTo>
                      <a:pt x="561" y="842"/>
                    </a:lnTo>
                    <a:lnTo>
                      <a:pt x="535" y="838"/>
                    </a:lnTo>
                    <a:lnTo>
                      <a:pt x="509" y="830"/>
                    </a:lnTo>
                    <a:lnTo>
                      <a:pt x="483" y="822"/>
                    </a:lnTo>
                    <a:lnTo>
                      <a:pt x="459" y="810"/>
                    </a:lnTo>
                    <a:lnTo>
                      <a:pt x="437" y="796"/>
                    </a:lnTo>
                    <a:lnTo>
                      <a:pt x="417" y="780"/>
                    </a:lnTo>
                    <a:lnTo>
                      <a:pt x="397" y="762"/>
                    </a:lnTo>
                    <a:lnTo>
                      <a:pt x="379" y="744"/>
                    </a:lnTo>
                    <a:lnTo>
                      <a:pt x="363" y="723"/>
                    </a:lnTo>
                    <a:lnTo>
                      <a:pt x="349" y="701"/>
                    </a:lnTo>
                    <a:lnTo>
                      <a:pt x="339" y="677"/>
                    </a:lnTo>
                    <a:lnTo>
                      <a:pt x="329" y="651"/>
                    </a:lnTo>
                    <a:lnTo>
                      <a:pt x="323" y="625"/>
                    </a:lnTo>
                    <a:lnTo>
                      <a:pt x="319" y="599"/>
                    </a:lnTo>
                    <a:lnTo>
                      <a:pt x="317" y="571"/>
                    </a:lnTo>
                    <a:lnTo>
                      <a:pt x="317" y="571"/>
                    </a:lnTo>
                    <a:lnTo>
                      <a:pt x="319" y="543"/>
                    </a:lnTo>
                    <a:lnTo>
                      <a:pt x="323" y="515"/>
                    </a:lnTo>
                    <a:lnTo>
                      <a:pt x="329" y="489"/>
                    </a:lnTo>
                    <a:lnTo>
                      <a:pt x="339" y="465"/>
                    </a:lnTo>
                    <a:lnTo>
                      <a:pt x="349" y="441"/>
                    </a:lnTo>
                    <a:lnTo>
                      <a:pt x="363" y="419"/>
                    </a:lnTo>
                    <a:lnTo>
                      <a:pt x="379" y="397"/>
                    </a:lnTo>
                    <a:lnTo>
                      <a:pt x="397" y="377"/>
                    </a:lnTo>
                    <a:lnTo>
                      <a:pt x="417" y="361"/>
                    </a:lnTo>
                    <a:lnTo>
                      <a:pt x="437" y="345"/>
                    </a:lnTo>
                    <a:lnTo>
                      <a:pt x="459" y="331"/>
                    </a:lnTo>
                    <a:lnTo>
                      <a:pt x="483" y="319"/>
                    </a:lnTo>
                    <a:lnTo>
                      <a:pt x="509" y="311"/>
                    </a:lnTo>
                    <a:lnTo>
                      <a:pt x="535" y="303"/>
                    </a:lnTo>
                    <a:lnTo>
                      <a:pt x="561" y="299"/>
                    </a:lnTo>
                    <a:lnTo>
                      <a:pt x="589" y="297"/>
                    </a:lnTo>
                    <a:lnTo>
                      <a:pt x="589" y="297"/>
                    </a:lnTo>
                    <a:lnTo>
                      <a:pt x="617" y="299"/>
                    </a:lnTo>
                    <a:lnTo>
                      <a:pt x="645" y="303"/>
                    </a:lnTo>
                    <a:lnTo>
                      <a:pt x="671" y="311"/>
                    </a:lnTo>
                    <a:lnTo>
                      <a:pt x="697" y="319"/>
                    </a:lnTo>
                    <a:lnTo>
                      <a:pt x="719" y="331"/>
                    </a:lnTo>
                    <a:lnTo>
                      <a:pt x="743" y="345"/>
                    </a:lnTo>
                    <a:lnTo>
                      <a:pt x="763" y="361"/>
                    </a:lnTo>
                    <a:lnTo>
                      <a:pt x="783" y="377"/>
                    </a:lnTo>
                    <a:lnTo>
                      <a:pt x="801" y="397"/>
                    </a:lnTo>
                    <a:lnTo>
                      <a:pt x="817" y="419"/>
                    </a:lnTo>
                    <a:lnTo>
                      <a:pt x="829" y="441"/>
                    </a:lnTo>
                    <a:lnTo>
                      <a:pt x="841" y="465"/>
                    </a:lnTo>
                    <a:lnTo>
                      <a:pt x="851" y="489"/>
                    </a:lnTo>
                    <a:lnTo>
                      <a:pt x="857" y="515"/>
                    </a:lnTo>
                    <a:lnTo>
                      <a:pt x="861" y="543"/>
                    </a:lnTo>
                    <a:lnTo>
                      <a:pt x="863" y="571"/>
                    </a:lnTo>
                    <a:lnTo>
                      <a:pt x="863" y="571"/>
                    </a:lnTo>
                    <a:lnTo>
                      <a:pt x="861" y="599"/>
                    </a:lnTo>
                    <a:lnTo>
                      <a:pt x="857" y="625"/>
                    </a:lnTo>
                    <a:lnTo>
                      <a:pt x="851" y="651"/>
                    </a:lnTo>
                    <a:lnTo>
                      <a:pt x="841" y="677"/>
                    </a:lnTo>
                    <a:lnTo>
                      <a:pt x="829" y="701"/>
                    </a:lnTo>
                    <a:lnTo>
                      <a:pt x="817" y="723"/>
                    </a:lnTo>
                    <a:lnTo>
                      <a:pt x="801" y="744"/>
                    </a:lnTo>
                    <a:lnTo>
                      <a:pt x="783" y="762"/>
                    </a:lnTo>
                    <a:lnTo>
                      <a:pt x="763" y="780"/>
                    </a:lnTo>
                    <a:lnTo>
                      <a:pt x="743" y="796"/>
                    </a:lnTo>
                    <a:lnTo>
                      <a:pt x="719" y="810"/>
                    </a:lnTo>
                    <a:lnTo>
                      <a:pt x="697" y="822"/>
                    </a:lnTo>
                    <a:lnTo>
                      <a:pt x="671" y="830"/>
                    </a:lnTo>
                    <a:lnTo>
                      <a:pt x="645" y="838"/>
                    </a:lnTo>
                    <a:lnTo>
                      <a:pt x="617" y="842"/>
                    </a:lnTo>
                    <a:lnTo>
                      <a:pt x="589" y="842"/>
                    </a:lnTo>
                    <a:lnTo>
                      <a:pt x="589" y="842"/>
                    </a:lnTo>
                    <a:close/>
                    <a:moveTo>
                      <a:pt x="795" y="637"/>
                    </a:moveTo>
                    <a:lnTo>
                      <a:pt x="795" y="637"/>
                    </a:lnTo>
                    <a:lnTo>
                      <a:pt x="793" y="643"/>
                    </a:lnTo>
                    <a:lnTo>
                      <a:pt x="791" y="649"/>
                    </a:lnTo>
                    <a:lnTo>
                      <a:pt x="791" y="649"/>
                    </a:lnTo>
                    <a:lnTo>
                      <a:pt x="785" y="653"/>
                    </a:lnTo>
                    <a:lnTo>
                      <a:pt x="779" y="653"/>
                    </a:lnTo>
                    <a:lnTo>
                      <a:pt x="673" y="653"/>
                    </a:lnTo>
                    <a:lnTo>
                      <a:pt x="673" y="758"/>
                    </a:lnTo>
                    <a:lnTo>
                      <a:pt x="673" y="758"/>
                    </a:lnTo>
                    <a:lnTo>
                      <a:pt x="671" y="764"/>
                    </a:lnTo>
                    <a:lnTo>
                      <a:pt x="669" y="770"/>
                    </a:lnTo>
                    <a:lnTo>
                      <a:pt x="663" y="774"/>
                    </a:lnTo>
                    <a:lnTo>
                      <a:pt x="657" y="774"/>
                    </a:lnTo>
                    <a:lnTo>
                      <a:pt x="523" y="774"/>
                    </a:lnTo>
                    <a:lnTo>
                      <a:pt x="523" y="774"/>
                    </a:lnTo>
                    <a:lnTo>
                      <a:pt x="517" y="774"/>
                    </a:lnTo>
                    <a:lnTo>
                      <a:pt x="511" y="770"/>
                    </a:lnTo>
                    <a:lnTo>
                      <a:pt x="507" y="764"/>
                    </a:lnTo>
                    <a:lnTo>
                      <a:pt x="507" y="758"/>
                    </a:lnTo>
                    <a:lnTo>
                      <a:pt x="507" y="653"/>
                    </a:lnTo>
                    <a:lnTo>
                      <a:pt x="401" y="655"/>
                    </a:lnTo>
                    <a:lnTo>
                      <a:pt x="401" y="655"/>
                    </a:lnTo>
                    <a:lnTo>
                      <a:pt x="395" y="653"/>
                    </a:lnTo>
                    <a:lnTo>
                      <a:pt x="389" y="649"/>
                    </a:lnTo>
                    <a:lnTo>
                      <a:pt x="389" y="649"/>
                    </a:lnTo>
                    <a:lnTo>
                      <a:pt x="387" y="645"/>
                    </a:lnTo>
                    <a:lnTo>
                      <a:pt x="385" y="639"/>
                    </a:lnTo>
                    <a:lnTo>
                      <a:pt x="385" y="503"/>
                    </a:lnTo>
                    <a:lnTo>
                      <a:pt x="385" y="503"/>
                    </a:lnTo>
                    <a:lnTo>
                      <a:pt x="387" y="497"/>
                    </a:lnTo>
                    <a:lnTo>
                      <a:pt x="389" y="493"/>
                    </a:lnTo>
                    <a:lnTo>
                      <a:pt x="395" y="489"/>
                    </a:lnTo>
                    <a:lnTo>
                      <a:pt x="401" y="487"/>
                    </a:lnTo>
                    <a:lnTo>
                      <a:pt x="507" y="487"/>
                    </a:lnTo>
                    <a:lnTo>
                      <a:pt x="507" y="381"/>
                    </a:lnTo>
                    <a:lnTo>
                      <a:pt x="507" y="381"/>
                    </a:lnTo>
                    <a:lnTo>
                      <a:pt x="507" y="375"/>
                    </a:lnTo>
                    <a:lnTo>
                      <a:pt x="511" y="371"/>
                    </a:lnTo>
                    <a:lnTo>
                      <a:pt x="517" y="367"/>
                    </a:lnTo>
                    <a:lnTo>
                      <a:pt x="523" y="365"/>
                    </a:lnTo>
                    <a:lnTo>
                      <a:pt x="657" y="365"/>
                    </a:lnTo>
                    <a:lnTo>
                      <a:pt x="657" y="365"/>
                    </a:lnTo>
                    <a:lnTo>
                      <a:pt x="663" y="367"/>
                    </a:lnTo>
                    <a:lnTo>
                      <a:pt x="669" y="371"/>
                    </a:lnTo>
                    <a:lnTo>
                      <a:pt x="671" y="375"/>
                    </a:lnTo>
                    <a:lnTo>
                      <a:pt x="673" y="381"/>
                    </a:lnTo>
                    <a:lnTo>
                      <a:pt x="673" y="487"/>
                    </a:lnTo>
                    <a:lnTo>
                      <a:pt x="779" y="487"/>
                    </a:lnTo>
                    <a:lnTo>
                      <a:pt x="779" y="487"/>
                    </a:lnTo>
                    <a:lnTo>
                      <a:pt x="785" y="489"/>
                    </a:lnTo>
                    <a:lnTo>
                      <a:pt x="789" y="491"/>
                    </a:lnTo>
                    <a:lnTo>
                      <a:pt x="793" y="497"/>
                    </a:lnTo>
                    <a:lnTo>
                      <a:pt x="795" y="503"/>
                    </a:lnTo>
                    <a:lnTo>
                      <a:pt x="795" y="637"/>
                    </a:lnTo>
                    <a:close/>
                    <a:moveTo>
                      <a:pt x="795" y="637"/>
                    </a:moveTo>
                    <a:lnTo>
                      <a:pt x="795" y="637"/>
                    </a:lnTo>
                    <a:close/>
                  </a:path>
                </a:pathLst>
              </a:custGeom>
              <a:solidFill>
                <a:srgbClr val="0033CC"/>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87" name="Freeform 35">
                <a:extLst>
                  <a:ext uri="{FF2B5EF4-FFF2-40B4-BE49-F238E27FC236}">
                    <a16:creationId xmlns:a16="http://schemas.microsoft.com/office/drawing/2014/main" id="{0294D2FF-1F3C-44BC-BD7F-198EB22F6123}"/>
                  </a:ext>
                </a:extLst>
              </p:cNvPr>
              <p:cNvSpPr>
                <a:spLocks/>
              </p:cNvSpPr>
              <p:nvPr/>
            </p:nvSpPr>
            <p:spPr bwMode="auto">
              <a:xfrm>
                <a:off x="13869552" y="3638755"/>
                <a:ext cx="332461" cy="305505"/>
              </a:xfrm>
              <a:custGeom>
                <a:avLst/>
                <a:gdLst>
                  <a:gd name="T0" fmla="*/ 1165 w 2220"/>
                  <a:gd name="T1" fmla="*/ 21 h 2040"/>
                  <a:gd name="T2" fmla="*/ 1151 w 2220"/>
                  <a:gd name="T3" fmla="*/ 11 h 2040"/>
                  <a:gd name="T4" fmla="*/ 1124 w 2220"/>
                  <a:gd name="T5" fmla="*/ 1 h 2040"/>
                  <a:gd name="T6" fmla="*/ 1096 w 2220"/>
                  <a:gd name="T7" fmla="*/ 1 h 2040"/>
                  <a:gd name="T8" fmla="*/ 1069 w 2220"/>
                  <a:gd name="T9" fmla="*/ 11 h 2040"/>
                  <a:gd name="T10" fmla="*/ 37 w 2220"/>
                  <a:gd name="T11" fmla="*/ 761 h 2040"/>
                  <a:gd name="T12" fmla="*/ 30 w 2220"/>
                  <a:gd name="T13" fmla="*/ 766 h 2040"/>
                  <a:gd name="T14" fmla="*/ 20 w 2220"/>
                  <a:gd name="T15" fmla="*/ 776 h 2040"/>
                  <a:gd name="T16" fmla="*/ 11 w 2220"/>
                  <a:gd name="T17" fmla="*/ 788 h 2040"/>
                  <a:gd name="T18" fmla="*/ 3 w 2220"/>
                  <a:gd name="T19" fmla="*/ 807 h 2040"/>
                  <a:gd name="T20" fmla="*/ 0 w 2220"/>
                  <a:gd name="T21" fmla="*/ 835 h 2040"/>
                  <a:gd name="T22" fmla="*/ 5 w 2220"/>
                  <a:gd name="T23" fmla="*/ 862 h 2040"/>
                  <a:gd name="T24" fmla="*/ 18 w 2220"/>
                  <a:gd name="T25" fmla="*/ 888 h 2040"/>
                  <a:gd name="T26" fmla="*/ 38 w 2220"/>
                  <a:gd name="T27" fmla="*/ 909 h 2040"/>
                  <a:gd name="T28" fmla="*/ 63 w 2220"/>
                  <a:gd name="T29" fmla="*/ 923 h 2040"/>
                  <a:gd name="T30" fmla="*/ 77 w 2220"/>
                  <a:gd name="T31" fmla="*/ 927 h 2040"/>
                  <a:gd name="T32" fmla="*/ 92 w 2220"/>
                  <a:gd name="T33" fmla="*/ 928 h 2040"/>
                  <a:gd name="T34" fmla="*/ 278 w 2220"/>
                  <a:gd name="T35" fmla="*/ 1948 h 2040"/>
                  <a:gd name="T36" fmla="*/ 278 w 2220"/>
                  <a:gd name="T37" fmla="*/ 1957 h 2040"/>
                  <a:gd name="T38" fmla="*/ 281 w 2220"/>
                  <a:gd name="T39" fmla="*/ 1977 h 2040"/>
                  <a:gd name="T40" fmla="*/ 287 w 2220"/>
                  <a:gd name="T41" fmla="*/ 1993 h 2040"/>
                  <a:gd name="T42" fmla="*/ 297 w 2220"/>
                  <a:gd name="T43" fmla="*/ 2009 h 2040"/>
                  <a:gd name="T44" fmla="*/ 309 w 2220"/>
                  <a:gd name="T45" fmla="*/ 2020 h 2040"/>
                  <a:gd name="T46" fmla="*/ 324 w 2220"/>
                  <a:gd name="T47" fmla="*/ 2030 h 2040"/>
                  <a:gd name="T48" fmla="*/ 340 w 2220"/>
                  <a:gd name="T49" fmla="*/ 2037 h 2040"/>
                  <a:gd name="T50" fmla="*/ 360 w 2220"/>
                  <a:gd name="T51" fmla="*/ 2040 h 2040"/>
                  <a:gd name="T52" fmla="*/ 1850 w 2220"/>
                  <a:gd name="T53" fmla="*/ 2040 h 2040"/>
                  <a:gd name="T54" fmla="*/ 1860 w 2220"/>
                  <a:gd name="T55" fmla="*/ 2040 h 2040"/>
                  <a:gd name="T56" fmla="*/ 1880 w 2220"/>
                  <a:gd name="T57" fmla="*/ 2037 h 2040"/>
                  <a:gd name="T58" fmla="*/ 1896 w 2220"/>
                  <a:gd name="T59" fmla="*/ 2030 h 2040"/>
                  <a:gd name="T60" fmla="*/ 1911 w 2220"/>
                  <a:gd name="T61" fmla="*/ 2020 h 2040"/>
                  <a:gd name="T62" fmla="*/ 1923 w 2220"/>
                  <a:gd name="T63" fmla="*/ 2009 h 2040"/>
                  <a:gd name="T64" fmla="*/ 1933 w 2220"/>
                  <a:gd name="T65" fmla="*/ 1993 h 2040"/>
                  <a:gd name="T66" fmla="*/ 1939 w 2220"/>
                  <a:gd name="T67" fmla="*/ 1977 h 2040"/>
                  <a:gd name="T68" fmla="*/ 1943 w 2220"/>
                  <a:gd name="T69" fmla="*/ 1957 h 2040"/>
                  <a:gd name="T70" fmla="*/ 1943 w 2220"/>
                  <a:gd name="T71" fmla="*/ 928 h 2040"/>
                  <a:gd name="T72" fmla="*/ 2128 w 2220"/>
                  <a:gd name="T73" fmla="*/ 928 h 2040"/>
                  <a:gd name="T74" fmla="*/ 2143 w 2220"/>
                  <a:gd name="T75" fmla="*/ 927 h 2040"/>
                  <a:gd name="T76" fmla="*/ 2157 w 2220"/>
                  <a:gd name="T77" fmla="*/ 923 h 2040"/>
                  <a:gd name="T78" fmla="*/ 2182 w 2220"/>
                  <a:gd name="T79" fmla="*/ 909 h 2040"/>
                  <a:gd name="T80" fmla="*/ 2202 w 2220"/>
                  <a:gd name="T81" fmla="*/ 888 h 2040"/>
                  <a:gd name="T82" fmla="*/ 2215 w 2220"/>
                  <a:gd name="T83" fmla="*/ 862 h 2040"/>
                  <a:gd name="T84" fmla="*/ 2220 w 2220"/>
                  <a:gd name="T85" fmla="*/ 835 h 2040"/>
                  <a:gd name="T86" fmla="*/ 2217 w 2220"/>
                  <a:gd name="T87" fmla="*/ 807 h 2040"/>
                  <a:gd name="T88" fmla="*/ 2209 w 2220"/>
                  <a:gd name="T89" fmla="*/ 788 h 2040"/>
                  <a:gd name="T90" fmla="*/ 2200 w 2220"/>
                  <a:gd name="T91" fmla="*/ 776 h 2040"/>
                  <a:gd name="T92" fmla="*/ 2190 w 2220"/>
                  <a:gd name="T93" fmla="*/ 766 h 2040"/>
                  <a:gd name="T94" fmla="*/ 2183 w 2220"/>
                  <a:gd name="T95" fmla="*/ 761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20" h="2040">
                    <a:moveTo>
                      <a:pt x="2183" y="761"/>
                    </a:moveTo>
                    <a:lnTo>
                      <a:pt x="1165" y="21"/>
                    </a:lnTo>
                    <a:lnTo>
                      <a:pt x="1165" y="21"/>
                    </a:lnTo>
                    <a:lnTo>
                      <a:pt x="1151" y="11"/>
                    </a:lnTo>
                    <a:lnTo>
                      <a:pt x="1138" y="4"/>
                    </a:lnTo>
                    <a:lnTo>
                      <a:pt x="1124" y="1"/>
                    </a:lnTo>
                    <a:lnTo>
                      <a:pt x="1110" y="0"/>
                    </a:lnTo>
                    <a:lnTo>
                      <a:pt x="1096" y="1"/>
                    </a:lnTo>
                    <a:lnTo>
                      <a:pt x="1082" y="4"/>
                    </a:lnTo>
                    <a:lnTo>
                      <a:pt x="1069" y="11"/>
                    </a:lnTo>
                    <a:lnTo>
                      <a:pt x="1055" y="21"/>
                    </a:lnTo>
                    <a:lnTo>
                      <a:pt x="37" y="761"/>
                    </a:lnTo>
                    <a:lnTo>
                      <a:pt x="37" y="761"/>
                    </a:lnTo>
                    <a:lnTo>
                      <a:pt x="30" y="766"/>
                    </a:lnTo>
                    <a:lnTo>
                      <a:pt x="25" y="771"/>
                    </a:lnTo>
                    <a:lnTo>
                      <a:pt x="20" y="776"/>
                    </a:lnTo>
                    <a:lnTo>
                      <a:pt x="15" y="782"/>
                    </a:lnTo>
                    <a:lnTo>
                      <a:pt x="11" y="788"/>
                    </a:lnTo>
                    <a:lnTo>
                      <a:pt x="8" y="794"/>
                    </a:lnTo>
                    <a:lnTo>
                      <a:pt x="3" y="807"/>
                    </a:lnTo>
                    <a:lnTo>
                      <a:pt x="0" y="821"/>
                    </a:lnTo>
                    <a:lnTo>
                      <a:pt x="0" y="835"/>
                    </a:lnTo>
                    <a:lnTo>
                      <a:pt x="2" y="849"/>
                    </a:lnTo>
                    <a:lnTo>
                      <a:pt x="5" y="862"/>
                    </a:lnTo>
                    <a:lnTo>
                      <a:pt x="12" y="875"/>
                    </a:lnTo>
                    <a:lnTo>
                      <a:pt x="18" y="888"/>
                    </a:lnTo>
                    <a:lnTo>
                      <a:pt x="28" y="899"/>
                    </a:lnTo>
                    <a:lnTo>
                      <a:pt x="38" y="909"/>
                    </a:lnTo>
                    <a:lnTo>
                      <a:pt x="50" y="916"/>
                    </a:lnTo>
                    <a:lnTo>
                      <a:pt x="63" y="923"/>
                    </a:lnTo>
                    <a:lnTo>
                      <a:pt x="70" y="925"/>
                    </a:lnTo>
                    <a:lnTo>
                      <a:pt x="77" y="927"/>
                    </a:lnTo>
                    <a:lnTo>
                      <a:pt x="85" y="928"/>
                    </a:lnTo>
                    <a:lnTo>
                      <a:pt x="92" y="928"/>
                    </a:lnTo>
                    <a:lnTo>
                      <a:pt x="278" y="928"/>
                    </a:lnTo>
                    <a:lnTo>
                      <a:pt x="278" y="1948"/>
                    </a:lnTo>
                    <a:lnTo>
                      <a:pt x="278" y="1948"/>
                    </a:lnTo>
                    <a:lnTo>
                      <a:pt x="278" y="1957"/>
                    </a:lnTo>
                    <a:lnTo>
                      <a:pt x="280" y="1967"/>
                    </a:lnTo>
                    <a:lnTo>
                      <a:pt x="281" y="1977"/>
                    </a:lnTo>
                    <a:lnTo>
                      <a:pt x="284" y="1986"/>
                    </a:lnTo>
                    <a:lnTo>
                      <a:pt x="287" y="1993"/>
                    </a:lnTo>
                    <a:lnTo>
                      <a:pt x="293" y="2001"/>
                    </a:lnTo>
                    <a:lnTo>
                      <a:pt x="297" y="2009"/>
                    </a:lnTo>
                    <a:lnTo>
                      <a:pt x="302" y="2015"/>
                    </a:lnTo>
                    <a:lnTo>
                      <a:pt x="309" y="2020"/>
                    </a:lnTo>
                    <a:lnTo>
                      <a:pt x="317" y="2026"/>
                    </a:lnTo>
                    <a:lnTo>
                      <a:pt x="324" y="2030"/>
                    </a:lnTo>
                    <a:lnTo>
                      <a:pt x="332" y="2033"/>
                    </a:lnTo>
                    <a:lnTo>
                      <a:pt x="340" y="2037"/>
                    </a:lnTo>
                    <a:lnTo>
                      <a:pt x="350" y="2038"/>
                    </a:lnTo>
                    <a:lnTo>
                      <a:pt x="360" y="2040"/>
                    </a:lnTo>
                    <a:lnTo>
                      <a:pt x="370" y="2040"/>
                    </a:lnTo>
                    <a:lnTo>
                      <a:pt x="1850" y="2040"/>
                    </a:lnTo>
                    <a:lnTo>
                      <a:pt x="1850" y="2040"/>
                    </a:lnTo>
                    <a:lnTo>
                      <a:pt x="1860" y="2040"/>
                    </a:lnTo>
                    <a:lnTo>
                      <a:pt x="1870" y="2038"/>
                    </a:lnTo>
                    <a:lnTo>
                      <a:pt x="1880" y="2037"/>
                    </a:lnTo>
                    <a:lnTo>
                      <a:pt x="1888" y="2033"/>
                    </a:lnTo>
                    <a:lnTo>
                      <a:pt x="1896" y="2030"/>
                    </a:lnTo>
                    <a:lnTo>
                      <a:pt x="1903" y="2026"/>
                    </a:lnTo>
                    <a:lnTo>
                      <a:pt x="1911" y="2020"/>
                    </a:lnTo>
                    <a:lnTo>
                      <a:pt x="1918" y="2015"/>
                    </a:lnTo>
                    <a:lnTo>
                      <a:pt x="1923" y="2009"/>
                    </a:lnTo>
                    <a:lnTo>
                      <a:pt x="1928" y="2001"/>
                    </a:lnTo>
                    <a:lnTo>
                      <a:pt x="1933" y="1993"/>
                    </a:lnTo>
                    <a:lnTo>
                      <a:pt x="1936" y="1986"/>
                    </a:lnTo>
                    <a:lnTo>
                      <a:pt x="1939" y="1977"/>
                    </a:lnTo>
                    <a:lnTo>
                      <a:pt x="1940" y="1967"/>
                    </a:lnTo>
                    <a:lnTo>
                      <a:pt x="1943" y="1957"/>
                    </a:lnTo>
                    <a:lnTo>
                      <a:pt x="1943" y="1948"/>
                    </a:lnTo>
                    <a:lnTo>
                      <a:pt x="1943" y="928"/>
                    </a:lnTo>
                    <a:lnTo>
                      <a:pt x="2128" y="928"/>
                    </a:lnTo>
                    <a:lnTo>
                      <a:pt x="2128" y="928"/>
                    </a:lnTo>
                    <a:lnTo>
                      <a:pt x="2135" y="928"/>
                    </a:lnTo>
                    <a:lnTo>
                      <a:pt x="2143" y="927"/>
                    </a:lnTo>
                    <a:lnTo>
                      <a:pt x="2150" y="925"/>
                    </a:lnTo>
                    <a:lnTo>
                      <a:pt x="2157" y="923"/>
                    </a:lnTo>
                    <a:lnTo>
                      <a:pt x="2170" y="916"/>
                    </a:lnTo>
                    <a:lnTo>
                      <a:pt x="2182" y="909"/>
                    </a:lnTo>
                    <a:lnTo>
                      <a:pt x="2192" y="899"/>
                    </a:lnTo>
                    <a:lnTo>
                      <a:pt x="2202" y="888"/>
                    </a:lnTo>
                    <a:lnTo>
                      <a:pt x="2208" y="875"/>
                    </a:lnTo>
                    <a:lnTo>
                      <a:pt x="2215" y="862"/>
                    </a:lnTo>
                    <a:lnTo>
                      <a:pt x="2218" y="849"/>
                    </a:lnTo>
                    <a:lnTo>
                      <a:pt x="2220" y="835"/>
                    </a:lnTo>
                    <a:lnTo>
                      <a:pt x="2220" y="821"/>
                    </a:lnTo>
                    <a:lnTo>
                      <a:pt x="2217" y="807"/>
                    </a:lnTo>
                    <a:lnTo>
                      <a:pt x="2212" y="794"/>
                    </a:lnTo>
                    <a:lnTo>
                      <a:pt x="2209" y="788"/>
                    </a:lnTo>
                    <a:lnTo>
                      <a:pt x="2205" y="782"/>
                    </a:lnTo>
                    <a:lnTo>
                      <a:pt x="2200" y="776"/>
                    </a:lnTo>
                    <a:lnTo>
                      <a:pt x="2195" y="771"/>
                    </a:lnTo>
                    <a:lnTo>
                      <a:pt x="2190" y="766"/>
                    </a:lnTo>
                    <a:lnTo>
                      <a:pt x="2183" y="761"/>
                    </a:lnTo>
                    <a:lnTo>
                      <a:pt x="2183" y="761"/>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100" name="그룹 99">
              <a:extLst>
                <a:ext uri="{FF2B5EF4-FFF2-40B4-BE49-F238E27FC236}">
                  <a16:creationId xmlns:a16="http://schemas.microsoft.com/office/drawing/2014/main" id="{62B316B6-DC53-4339-9A11-A76756806BB5}"/>
                </a:ext>
              </a:extLst>
            </p:cNvPr>
            <p:cNvGrpSpPr/>
            <p:nvPr/>
          </p:nvGrpSpPr>
          <p:grpSpPr>
            <a:xfrm>
              <a:off x="2743931" y="4725625"/>
              <a:ext cx="467763" cy="307362"/>
              <a:chOff x="13914506" y="4344500"/>
              <a:chExt cx="481510" cy="316395"/>
            </a:xfrm>
          </p:grpSpPr>
          <p:grpSp>
            <p:nvGrpSpPr>
              <p:cNvPr id="95" name="그룹 94">
                <a:extLst>
                  <a:ext uri="{FF2B5EF4-FFF2-40B4-BE49-F238E27FC236}">
                    <a16:creationId xmlns:a16="http://schemas.microsoft.com/office/drawing/2014/main" id="{2B24256F-C7F4-4C82-A708-F4B64359FBBD}"/>
                  </a:ext>
                </a:extLst>
              </p:cNvPr>
              <p:cNvGrpSpPr/>
              <p:nvPr/>
            </p:nvGrpSpPr>
            <p:grpSpPr>
              <a:xfrm>
                <a:off x="13914506" y="4344500"/>
                <a:ext cx="262110" cy="262110"/>
                <a:chOff x="11429561" y="3133641"/>
                <a:chExt cx="262747" cy="262747"/>
              </a:xfrm>
            </p:grpSpPr>
            <p:sp>
              <p:nvSpPr>
                <p:cNvPr id="88" name="눈물 방울 87">
                  <a:extLst>
                    <a:ext uri="{FF2B5EF4-FFF2-40B4-BE49-F238E27FC236}">
                      <a16:creationId xmlns:a16="http://schemas.microsoft.com/office/drawing/2014/main" id="{7293D2AD-6773-4C28-8971-19C03A3F6ED1}"/>
                    </a:ext>
                  </a:extLst>
                </p:cNvPr>
                <p:cNvSpPr/>
                <p:nvPr/>
              </p:nvSpPr>
              <p:spPr>
                <a:xfrm rot="8100000">
                  <a:off x="11429561" y="3133641"/>
                  <a:ext cx="262747" cy="262747"/>
                </a:xfrm>
                <a:prstGeom prst="teardrop">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4" name="십자형 93">
                  <a:extLst>
                    <a:ext uri="{FF2B5EF4-FFF2-40B4-BE49-F238E27FC236}">
                      <a16:creationId xmlns:a16="http://schemas.microsoft.com/office/drawing/2014/main" id="{3E89D274-1808-49F0-8573-F531E17E3DC0}"/>
                    </a:ext>
                  </a:extLst>
                </p:cNvPr>
                <p:cNvSpPr/>
                <p:nvPr/>
              </p:nvSpPr>
              <p:spPr>
                <a:xfrm>
                  <a:off x="11489630" y="3193710"/>
                  <a:ext cx="142608" cy="142608"/>
                </a:xfrm>
                <a:prstGeom prst="plus">
                  <a:avLst>
                    <a:gd name="adj" fmla="val 3504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96" name="Freeform 5">
                <a:extLst>
                  <a:ext uri="{FF2B5EF4-FFF2-40B4-BE49-F238E27FC236}">
                    <a16:creationId xmlns:a16="http://schemas.microsoft.com/office/drawing/2014/main" id="{8EB1BEE3-97B0-4DAA-B905-E939EA8A7DD7}"/>
                  </a:ext>
                </a:extLst>
              </p:cNvPr>
              <p:cNvSpPr>
                <a:spLocks noEditPoints="1"/>
              </p:cNvSpPr>
              <p:nvPr/>
            </p:nvSpPr>
            <p:spPr bwMode="auto">
              <a:xfrm>
                <a:off x="14202014" y="4498460"/>
                <a:ext cx="194002" cy="162435"/>
              </a:xfrm>
              <a:custGeom>
                <a:avLst/>
                <a:gdLst>
                  <a:gd name="T0" fmla="*/ 1004 w 1180"/>
                  <a:gd name="T1" fmla="*/ 110 h 988"/>
                  <a:gd name="T2" fmla="*/ 900 w 1180"/>
                  <a:gd name="T3" fmla="*/ 100 h 988"/>
                  <a:gd name="T4" fmla="*/ 883 w 1180"/>
                  <a:gd name="T5" fmla="*/ 154 h 988"/>
                  <a:gd name="T6" fmla="*/ 795 w 1180"/>
                  <a:gd name="T7" fmla="*/ 68 h 988"/>
                  <a:gd name="T8" fmla="*/ 713 w 1180"/>
                  <a:gd name="T9" fmla="*/ 2 h 988"/>
                  <a:gd name="T10" fmla="*/ 445 w 1180"/>
                  <a:gd name="T11" fmla="*/ 8 h 988"/>
                  <a:gd name="T12" fmla="*/ 379 w 1180"/>
                  <a:gd name="T13" fmla="*/ 90 h 988"/>
                  <a:gd name="T14" fmla="*/ 297 w 1180"/>
                  <a:gd name="T15" fmla="*/ 116 h 988"/>
                  <a:gd name="T16" fmla="*/ 190 w 1180"/>
                  <a:gd name="T17" fmla="*/ 100 h 988"/>
                  <a:gd name="T18" fmla="*/ 174 w 1180"/>
                  <a:gd name="T19" fmla="*/ 116 h 988"/>
                  <a:gd name="T20" fmla="*/ 120 w 1180"/>
                  <a:gd name="T21" fmla="*/ 156 h 988"/>
                  <a:gd name="T22" fmla="*/ 56 w 1180"/>
                  <a:gd name="T23" fmla="*/ 188 h 988"/>
                  <a:gd name="T24" fmla="*/ 12 w 1180"/>
                  <a:gd name="T25" fmla="*/ 246 h 988"/>
                  <a:gd name="T26" fmla="*/ 0 w 1180"/>
                  <a:gd name="T27" fmla="*/ 836 h 988"/>
                  <a:gd name="T28" fmla="*/ 12 w 1180"/>
                  <a:gd name="T29" fmla="*/ 896 h 988"/>
                  <a:gd name="T30" fmla="*/ 56 w 1180"/>
                  <a:gd name="T31" fmla="*/ 954 h 988"/>
                  <a:gd name="T32" fmla="*/ 120 w 1180"/>
                  <a:gd name="T33" fmla="*/ 986 h 988"/>
                  <a:gd name="T34" fmla="*/ 1044 w 1180"/>
                  <a:gd name="T35" fmla="*/ 988 h 988"/>
                  <a:gd name="T36" fmla="*/ 1112 w 1180"/>
                  <a:gd name="T37" fmla="*/ 962 h 988"/>
                  <a:gd name="T38" fmla="*/ 1162 w 1180"/>
                  <a:gd name="T39" fmla="*/ 908 h 988"/>
                  <a:gd name="T40" fmla="*/ 1180 w 1180"/>
                  <a:gd name="T41" fmla="*/ 836 h 988"/>
                  <a:gd name="T42" fmla="*/ 1172 w 1180"/>
                  <a:gd name="T43" fmla="*/ 259 h 988"/>
                  <a:gd name="T44" fmla="*/ 1136 w 1180"/>
                  <a:gd name="T45" fmla="*/ 198 h 988"/>
                  <a:gd name="T46" fmla="*/ 1074 w 1180"/>
                  <a:gd name="T47" fmla="*/ 160 h 988"/>
                  <a:gd name="T48" fmla="*/ 441 w 1180"/>
                  <a:gd name="T49" fmla="*/ 112 h 988"/>
                  <a:gd name="T50" fmla="*/ 455 w 1180"/>
                  <a:gd name="T51" fmla="*/ 78 h 988"/>
                  <a:gd name="T52" fmla="*/ 691 w 1180"/>
                  <a:gd name="T53" fmla="*/ 64 h 988"/>
                  <a:gd name="T54" fmla="*/ 725 w 1180"/>
                  <a:gd name="T55" fmla="*/ 78 h 988"/>
                  <a:gd name="T56" fmla="*/ 739 w 1180"/>
                  <a:gd name="T57" fmla="*/ 154 h 988"/>
                  <a:gd name="T58" fmla="*/ 561 w 1180"/>
                  <a:gd name="T59" fmla="*/ 842 h 988"/>
                  <a:gd name="T60" fmla="*/ 437 w 1180"/>
                  <a:gd name="T61" fmla="*/ 796 h 988"/>
                  <a:gd name="T62" fmla="*/ 349 w 1180"/>
                  <a:gd name="T63" fmla="*/ 701 h 988"/>
                  <a:gd name="T64" fmla="*/ 317 w 1180"/>
                  <a:gd name="T65" fmla="*/ 571 h 988"/>
                  <a:gd name="T66" fmla="*/ 339 w 1180"/>
                  <a:gd name="T67" fmla="*/ 465 h 988"/>
                  <a:gd name="T68" fmla="*/ 417 w 1180"/>
                  <a:gd name="T69" fmla="*/ 361 h 988"/>
                  <a:gd name="T70" fmla="*/ 535 w 1180"/>
                  <a:gd name="T71" fmla="*/ 303 h 988"/>
                  <a:gd name="T72" fmla="*/ 645 w 1180"/>
                  <a:gd name="T73" fmla="*/ 303 h 988"/>
                  <a:gd name="T74" fmla="*/ 763 w 1180"/>
                  <a:gd name="T75" fmla="*/ 361 h 988"/>
                  <a:gd name="T76" fmla="*/ 841 w 1180"/>
                  <a:gd name="T77" fmla="*/ 465 h 988"/>
                  <a:gd name="T78" fmla="*/ 863 w 1180"/>
                  <a:gd name="T79" fmla="*/ 571 h 988"/>
                  <a:gd name="T80" fmla="*/ 829 w 1180"/>
                  <a:gd name="T81" fmla="*/ 701 h 988"/>
                  <a:gd name="T82" fmla="*/ 743 w 1180"/>
                  <a:gd name="T83" fmla="*/ 796 h 988"/>
                  <a:gd name="T84" fmla="*/ 617 w 1180"/>
                  <a:gd name="T85" fmla="*/ 842 h 988"/>
                  <a:gd name="T86" fmla="*/ 793 w 1180"/>
                  <a:gd name="T87" fmla="*/ 643 h 988"/>
                  <a:gd name="T88" fmla="*/ 673 w 1180"/>
                  <a:gd name="T89" fmla="*/ 653 h 988"/>
                  <a:gd name="T90" fmla="*/ 663 w 1180"/>
                  <a:gd name="T91" fmla="*/ 774 h 988"/>
                  <a:gd name="T92" fmla="*/ 511 w 1180"/>
                  <a:gd name="T93" fmla="*/ 770 h 988"/>
                  <a:gd name="T94" fmla="*/ 401 w 1180"/>
                  <a:gd name="T95" fmla="*/ 655 h 988"/>
                  <a:gd name="T96" fmla="*/ 385 w 1180"/>
                  <a:gd name="T97" fmla="*/ 639 h 988"/>
                  <a:gd name="T98" fmla="*/ 395 w 1180"/>
                  <a:gd name="T99" fmla="*/ 489 h 988"/>
                  <a:gd name="T100" fmla="*/ 507 w 1180"/>
                  <a:gd name="T101" fmla="*/ 375 h 988"/>
                  <a:gd name="T102" fmla="*/ 657 w 1180"/>
                  <a:gd name="T103" fmla="*/ 365 h 988"/>
                  <a:gd name="T104" fmla="*/ 673 w 1180"/>
                  <a:gd name="T105" fmla="*/ 487 h 988"/>
                  <a:gd name="T106" fmla="*/ 793 w 1180"/>
                  <a:gd name="T107" fmla="*/ 49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0" h="988">
                    <a:moveTo>
                      <a:pt x="1028" y="154"/>
                    </a:moveTo>
                    <a:lnTo>
                      <a:pt x="1006" y="154"/>
                    </a:lnTo>
                    <a:lnTo>
                      <a:pt x="1006" y="116"/>
                    </a:lnTo>
                    <a:lnTo>
                      <a:pt x="1006" y="116"/>
                    </a:lnTo>
                    <a:lnTo>
                      <a:pt x="1004" y="110"/>
                    </a:lnTo>
                    <a:lnTo>
                      <a:pt x="1000" y="106"/>
                    </a:lnTo>
                    <a:lnTo>
                      <a:pt x="996" y="102"/>
                    </a:lnTo>
                    <a:lnTo>
                      <a:pt x="990" y="100"/>
                    </a:lnTo>
                    <a:lnTo>
                      <a:pt x="900" y="100"/>
                    </a:lnTo>
                    <a:lnTo>
                      <a:pt x="900" y="100"/>
                    </a:lnTo>
                    <a:lnTo>
                      <a:pt x="894" y="102"/>
                    </a:lnTo>
                    <a:lnTo>
                      <a:pt x="888" y="106"/>
                    </a:lnTo>
                    <a:lnTo>
                      <a:pt x="883" y="110"/>
                    </a:lnTo>
                    <a:lnTo>
                      <a:pt x="883" y="116"/>
                    </a:lnTo>
                    <a:lnTo>
                      <a:pt x="883" y="154"/>
                    </a:lnTo>
                    <a:lnTo>
                      <a:pt x="803" y="154"/>
                    </a:lnTo>
                    <a:lnTo>
                      <a:pt x="803" y="112"/>
                    </a:lnTo>
                    <a:lnTo>
                      <a:pt x="803" y="112"/>
                    </a:lnTo>
                    <a:lnTo>
                      <a:pt x="801" y="90"/>
                    </a:lnTo>
                    <a:lnTo>
                      <a:pt x="795" y="68"/>
                    </a:lnTo>
                    <a:lnTo>
                      <a:pt x="783" y="50"/>
                    </a:lnTo>
                    <a:lnTo>
                      <a:pt x="771" y="32"/>
                    </a:lnTo>
                    <a:lnTo>
                      <a:pt x="753" y="20"/>
                    </a:lnTo>
                    <a:lnTo>
                      <a:pt x="735" y="8"/>
                    </a:lnTo>
                    <a:lnTo>
                      <a:pt x="713" y="2"/>
                    </a:lnTo>
                    <a:lnTo>
                      <a:pt x="691" y="0"/>
                    </a:lnTo>
                    <a:lnTo>
                      <a:pt x="489" y="0"/>
                    </a:lnTo>
                    <a:lnTo>
                      <a:pt x="489" y="0"/>
                    </a:lnTo>
                    <a:lnTo>
                      <a:pt x="467" y="2"/>
                    </a:lnTo>
                    <a:lnTo>
                      <a:pt x="445" y="8"/>
                    </a:lnTo>
                    <a:lnTo>
                      <a:pt x="427" y="20"/>
                    </a:lnTo>
                    <a:lnTo>
                      <a:pt x="409" y="32"/>
                    </a:lnTo>
                    <a:lnTo>
                      <a:pt x="395" y="50"/>
                    </a:lnTo>
                    <a:lnTo>
                      <a:pt x="385" y="68"/>
                    </a:lnTo>
                    <a:lnTo>
                      <a:pt x="379" y="90"/>
                    </a:lnTo>
                    <a:lnTo>
                      <a:pt x="377" y="112"/>
                    </a:lnTo>
                    <a:lnTo>
                      <a:pt x="377" y="154"/>
                    </a:lnTo>
                    <a:lnTo>
                      <a:pt x="297" y="154"/>
                    </a:lnTo>
                    <a:lnTo>
                      <a:pt x="297" y="116"/>
                    </a:lnTo>
                    <a:lnTo>
                      <a:pt x="297" y="116"/>
                    </a:lnTo>
                    <a:lnTo>
                      <a:pt x="294" y="110"/>
                    </a:lnTo>
                    <a:lnTo>
                      <a:pt x="292" y="106"/>
                    </a:lnTo>
                    <a:lnTo>
                      <a:pt x="286" y="102"/>
                    </a:lnTo>
                    <a:lnTo>
                      <a:pt x="280" y="100"/>
                    </a:lnTo>
                    <a:lnTo>
                      <a:pt x="190" y="100"/>
                    </a:lnTo>
                    <a:lnTo>
                      <a:pt x="190" y="100"/>
                    </a:lnTo>
                    <a:lnTo>
                      <a:pt x="184" y="102"/>
                    </a:lnTo>
                    <a:lnTo>
                      <a:pt x="180" y="106"/>
                    </a:lnTo>
                    <a:lnTo>
                      <a:pt x="176" y="110"/>
                    </a:lnTo>
                    <a:lnTo>
                      <a:pt x="174" y="116"/>
                    </a:lnTo>
                    <a:lnTo>
                      <a:pt x="174" y="154"/>
                    </a:lnTo>
                    <a:lnTo>
                      <a:pt x="152" y="154"/>
                    </a:lnTo>
                    <a:lnTo>
                      <a:pt x="152" y="154"/>
                    </a:lnTo>
                    <a:lnTo>
                      <a:pt x="136" y="154"/>
                    </a:lnTo>
                    <a:lnTo>
                      <a:pt x="120" y="156"/>
                    </a:lnTo>
                    <a:lnTo>
                      <a:pt x="106" y="160"/>
                    </a:lnTo>
                    <a:lnTo>
                      <a:pt x="92" y="166"/>
                    </a:lnTo>
                    <a:lnTo>
                      <a:pt x="80" y="172"/>
                    </a:lnTo>
                    <a:lnTo>
                      <a:pt x="66" y="178"/>
                    </a:lnTo>
                    <a:lnTo>
                      <a:pt x="56" y="188"/>
                    </a:lnTo>
                    <a:lnTo>
                      <a:pt x="44" y="198"/>
                    </a:lnTo>
                    <a:lnTo>
                      <a:pt x="34" y="208"/>
                    </a:lnTo>
                    <a:lnTo>
                      <a:pt x="26" y="220"/>
                    </a:lnTo>
                    <a:lnTo>
                      <a:pt x="18" y="232"/>
                    </a:lnTo>
                    <a:lnTo>
                      <a:pt x="12" y="246"/>
                    </a:lnTo>
                    <a:lnTo>
                      <a:pt x="6" y="259"/>
                    </a:lnTo>
                    <a:lnTo>
                      <a:pt x="4" y="273"/>
                    </a:lnTo>
                    <a:lnTo>
                      <a:pt x="0" y="289"/>
                    </a:lnTo>
                    <a:lnTo>
                      <a:pt x="0" y="303"/>
                    </a:lnTo>
                    <a:lnTo>
                      <a:pt x="0" y="836"/>
                    </a:lnTo>
                    <a:lnTo>
                      <a:pt x="0" y="836"/>
                    </a:lnTo>
                    <a:lnTo>
                      <a:pt x="0" y="852"/>
                    </a:lnTo>
                    <a:lnTo>
                      <a:pt x="4" y="868"/>
                    </a:lnTo>
                    <a:lnTo>
                      <a:pt x="6" y="882"/>
                    </a:lnTo>
                    <a:lnTo>
                      <a:pt x="12" y="896"/>
                    </a:lnTo>
                    <a:lnTo>
                      <a:pt x="18" y="908"/>
                    </a:lnTo>
                    <a:lnTo>
                      <a:pt x="26" y="922"/>
                    </a:lnTo>
                    <a:lnTo>
                      <a:pt x="34" y="934"/>
                    </a:lnTo>
                    <a:lnTo>
                      <a:pt x="44" y="944"/>
                    </a:lnTo>
                    <a:lnTo>
                      <a:pt x="56" y="954"/>
                    </a:lnTo>
                    <a:lnTo>
                      <a:pt x="66" y="962"/>
                    </a:lnTo>
                    <a:lnTo>
                      <a:pt x="80" y="970"/>
                    </a:lnTo>
                    <a:lnTo>
                      <a:pt x="92" y="976"/>
                    </a:lnTo>
                    <a:lnTo>
                      <a:pt x="106" y="982"/>
                    </a:lnTo>
                    <a:lnTo>
                      <a:pt x="120" y="986"/>
                    </a:lnTo>
                    <a:lnTo>
                      <a:pt x="136" y="988"/>
                    </a:lnTo>
                    <a:lnTo>
                      <a:pt x="152" y="988"/>
                    </a:lnTo>
                    <a:lnTo>
                      <a:pt x="1028" y="988"/>
                    </a:lnTo>
                    <a:lnTo>
                      <a:pt x="1028" y="988"/>
                    </a:lnTo>
                    <a:lnTo>
                      <a:pt x="1044" y="988"/>
                    </a:lnTo>
                    <a:lnTo>
                      <a:pt x="1058" y="986"/>
                    </a:lnTo>
                    <a:lnTo>
                      <a:pt x="1074" y="982"/>
                    </a:lnTo>
                    <a:lnTo>
                      <a:pt x="1088" y="976"/>
                    </a:lnTo>
                    <a:lnTo>
                      <a:pt x="1100" y="970"/>
                    </a:lnTo>
                    <a:lnTo>
                      <a:pt x="1112" y="962"/>
                    </a:lnTo>
                    <a:lnTo>
                      <a:pt x="1124" y="954"/>
                    </a:lnTo>
                    <a:lnTo>
                      <a:pt x="1136" y="944"/>
                    </a:lnTo>
                    <a:lnTo>
                      <a:pt x="1144" y="934"/>
                    </a:lnTo>
                    <a:lnTo>
                      <a:pt x="1154" y="922"/>
                    </a:lnTo>
                    <a:lnTo>
                      <a:pt x="1162" y="908"/>
                    </a:lnTo>
                    <a:lnTo>
                      <a:pt x="1168" y="896"/>
                    </a:lnTo>
                    <a:lnTo>
                      <a:pt x="1172" y="882"/>
                    </a:lnTo>
                    <a:lnTo>
                      <a:pt x="1176" y="868"/>
                    </a:lnTo>
                    <a:lnTo>
                      <a:pt x="1178" y="852"/>
                    </a:lnTo>
                    <a:lnTo>
                      <a:pt x="1180" y="836"/>
                    </a:lnTo>
                    <a:lnTo>
                      <a:pt x="1180" y="303"/>
                    </a:lnTo>
                    <a:lnTo>
                      <a:pt x="1180" y="303"/>
                    </a:lnTo>
                    <a:lnTo>
                      <a:pt x="1178" y="289"/>
                    </a:lnTo>
                    <a:lnTo>
                      <a:pt x="1176" y="273"/>
                    </a:lnTo>
                    <a:lnTo>
                      <a:pt x="1172" y="259"/>
                    </a:lnTo>
                    <a:lnTo>
                      <a:pt x="1168" y="246"/>
                    </a:lnTo>
                    <a:lnTo>
                      <a:pt x="1162" y="232"/>
                    </a:lnTo>
                    <a:lnTo>
                      <a:pt x="1154" y="220"/>
                    </a:lnTo>
                    <a:lnTo>
                      <a:pt x="1144" y="208"/>
                    </a:lnTo>
                    <a:lnTo>
                      <a:pt x="1136" y="198"/>
                    </a:lnTo>
                    <a:lnTo>
                      <a:pt x="1124" y="188"/>
                    </a:lnTo>
                    <a:lnTo>
                      <a:pt x="1112" y="178"/>
                    </a:lnTo>
                    <a:lnTo>
                      <a:pt x="1100" y="172"/>
                    </a:lnTo>
                    <a:lnTo>
                      <a:pt x="1088" y="166"/>
                    </a:lnTo>
                    <a:lnTo>
                      <a:pt x="1074" y="160"/>
                    </a:lnTo>
                    <a:lnTo>
                      <a:pt x="1058" y="156"/>
                    </a:lnTo>
                    <a:lnTo>
                      <a:pt x="1044" y="154"/>
                    </a:lnTo>
                    <a:lnTo>
                      <a:pt x="1028" y="154"/>
                    </a:lnTo>
                    <a:lnTo>
                      <a:pt x="1028" y="154"/>
                    </a:lnTo>
                    <a:close/>
                    <a:moveTo>
                      <a:pt x="441" y="112"/>
                    </a:moveTo>
                    <a:lnTo>
                      <a:pt x="441" y="112"/>
                    </a:lnTo>
                    <a:lnTo>
                      <a:pt x="441" y="102"/>
                    </a:lnTo>
                    <a:lnTo>
                      <a:pt x="445" y="94"/>
                    </a:lnTo>
                    <a:lnTo>
                      <a:pt x="449" y="86"/>
                    </a:lnTo>
                    <a:lnTo>
                      <a:pt x="455" y="78"/>
                    </a:lnTo>
                    <a:lnTo>
                      <a:pt x="461" y="72"/>
                    </a:lnTo>
                    <a:lnTo>
                      <a:pt x="471" y="68"/>
                    </a:lnTo>
                    <a:lnTo>
                      <a:pt x="479" y="64"/>
                    </a:lnTo>
                    <a:lnTo>
                      <a:pt x="489" y="64"/>
                    </a:lnTo>
                    <a:lnTo>
                      <a:pt x="691" y="64"/>
                    </a:lnTo>
                    <a:lnTo>
                      <a:pt x="691" y="64"/>
                    </a:lnTo>
                    <a:lnTo>
                      <a:pt x="701" y="64"/>
                    </a:lnTo>
                    <a:lnTo>
                      <a:pt x="709" y="68"/>
                    </a:lnTo>
                    <a:lnTo>
                      <a:pt x="717" y="72"/>
                    </a:lnTo>
                    <a:lnTo>
                      <a:pt x="725" y="78"/>
                    </a:lnTo>
                    <a:lnTo>
                      <a:pt x="731" y="86"/>
                    </a:lnTo>
                    <a:lnTo>
                      <a:pt x="735" y="94"/>
                    </a:lnTo>
                    <a:lnTo>
                      <a:pt x="739" y="102"/>
                    </a:lnTo>
                    <a:lnTo>
                      <a:pt x="739" y="112"/>
                    </a:lnTo>
                    <a:lnTo>
                      <a:pt x="739" y="154"/>
                    </a:lnTo>
                    <a:lnTo>
                      <a:pt x="441" y="154"/>
                    </a:lnTo>
                    <a:lnTo>
                      <a:pt x="441" y="112"/>
                    </a:lnTo>
                    <a:close/>
                    <a:moveTo>
                      <a:pt x="589" y="842"/>
                    </a:moveTo>
                    <a:lnTo>
                      <a:pt x="589" y="842"/>
                    </a:lnTo>
                    <a:lnTo>
                      <a:pt x="561" y="842"/>
                    </a:lnTo>
                    <a:lnTo>
                      <a:pt x="535" y="838"/>
                    </a:lnTo>
                    <a:lnTo>
                      <a:pt x="509" y="830"/>
                    </a:lnTo>
                    <a:lnTo>
                      <a:pt x="483" y="822"/>
                    </a:lnTo>
                    <a:lnTo>
                      <a:pt x="459" y="810"/>
                    </a:lnTo>
                    <a:lnTo>
                      <a:pt x="437" y="796"/>
                    </a:lnTo>
                    <a:lnTo>
                      <a:pt x="417" y="780"/>
                    </a:lnTo>
                    <a:lnTo>
                      <a:pt x="397" y="762"/>
                    </a:lnTo>
                    <a:lnTo>
                      <a:pt x="379" y="744"/>
                    </a:lnTo>
                    <a:lnTo>
                      <a:pt x="363" y="723"/>
                    </a:lnTo>
                    <a:lnTo>
                      <a:pt x="349" y="701"/>
                    </a:lnTo>
                    <a:lnTo>
                      <a:pt x="339" y="677"/>
                    </a:lnTo>
                    <a:lnTo>
                      <a:pt x="329" y="651"/>
                    </a:lnTo>
                    <a:lnTo>
                      <a:pt x="323" y="625"/>
                    </a:lnTo>
                    <a:lnTo>
                      <a:pt x="319" y="599"/>
                    </a:lnTo>
                    <a:lnTo>
                      <a:pt x="317" y="571"/>
                    </a:lnTo>
                    <a:lnTo>
                      <a:pt x="317" y="571"/>
                    </a:lnTo>
                    <a:lnTo>
                      <a:pt x="319" y="543"/>
                    </a:lnTo>
                    <a:lnTo>
                      <a:pt x="323" y="515"/>
                    </a:lnTo>
                    <a:lnTo>
                      <a:pt x="329" y="489"/>
                    </a:lnTo>
                    <a:lnTo>
                      <a:pt x="339" y="465"/>
                    </a:lnTo>
                    <a:lnTo>
                      <a:pt x="349" y="441"/>
                    </a:lnTo>
                    <a:lnTo>
                      <a:pt x="363" y="419"/>
                    </a:lnTo>
                    <a:lnTo>
                      <a:pt x="379" y="397"/>
                    </a:lnTo>
                    <a:lnTo>
                      <a:pt x="397" y="377"/>
                    </a:lnTo>
                    <a:lnTo>
                      <a:pt x="417" y="361"/>
                    </a:lnTo>
                    <a:lnTo>
                      <a:pt x="437" y="345"/>
                    </a:lnTo>
                    <a:lnTo>
                      <a:pt x="459" y="331"/>
                    </a:lnTo>
                    <a:lnTo>
                      <a:pt x="483" y="319"/>
                    </a:lnTo>
                    <a:lnTo>
                      <a:pt x="509" y="311"/>
                    </a:lnTo>
                    <a:lnTo>
                      <a:pt x="535" y="303"/>
                    </a:lnTo>
                    <a:lnTo>
                      <a:pt x="561" y="299"/>
                    </a:lnTo>
                    <a:lnTo>
                      <a:pt x="589" y="297"/>
                    </a:lnTo>
                    <a:lnTo>
                      <a:pt x="589" y="297"/>
                    </a:lnTo>
                    <a:lnTo>
                      <a:pt x="617" y="299"/>
                    </a:lnTo>
                    <a:lnTo>
                      <a:pt x="645" y="303"/>
                    </a:lnTo>
                    <a:lnTo>
                      <a:pt x="671" y="311"/>
                    </a:lnTo>
                    <a:lnTo>
                      <a:pt x="697" y="319"/>
                    </a:lnTo>
                    <a:lnTo>
                      <a:pt x="719" y="331"/>
                    </a:lnTo>
                    <a:lnTo>
                      <a:pt x="743" y="345"/>
                    </a:lnTo>
                    <a:lnTo>
                      <a:pt x="763" y="361"/>
                    </a:lnTo>
                    <a:lnTo>
                      <a:pt x="783" y="377"/>
                    </a:lnTo>
                    <a:lnTo>
                      <a:pt x="801" y="397"/>
                    </a:lnTo>
                    <a:lnTo>
                      <a:pt x="817" y="419"/>
                    </a:lnTo>
                    <a:lnTo>
                      <a:pt x="829" y="441"/>
                    </a:lnTo>
                    <a:lnTo>
                      <a:pt x="841" y="465"/>
                    </a:lnTo>
                    <a:lnTo>
                      <a:pt x="851" y="489"/>
                    </a:lnTo>
                    <a:lnTo>
                      <a:pt x="857" y="515"/>
                    </a:lnTo>
                    <a:lnTo>
                      <a:pt x="861" y="543"/>
                    </a:lnTo>
                    <a:lnTo>
                      <a:pt x="863" y="571"/>
                    </a:lnTo>
                    <a:lnTo>
                      <a:pt x="863" y="571"/>
                    </a:lnTo>
                    <a:lnTo>
                      <a:pt x="861" y="599"/>
                    </a:lnTo>
                    <a:lnTo>
                      <a:pt x="857" y="625"/>
                    </a:lnTo>
                    <a:lnTo>
                      <a:pt x="851" y="651"/>
                    </a:lnTo>
                    <a:lnTo>
                      <a:pt x="841" y="677"/>
                    </a:lnTo>
                    <a:lnTo>
                      <a:pt x="829" y="701"/>
                    </a:lnTo>
                    <a:lnTo>
                      <a:pt x="817" y="723"/>
                    </a:lnTo>
                    <a:lnTo>
                      <a:pt x="801" y="744"/>
                    </a:lnTo>
                    <a:lnTo>
                      <a:pt x="783" y="762"/>
                    </a:lnTo>
                    <a:lnTo>
                      <a:pt x="763" y="780"/>
                    </a:lnTo>
                    <a:lnTo>
                      <a:pt x="743" y="796"/>
                    </a:lnTo>
                    <a:lnTo>
                      <a:pt x="719" y="810"/>
                    </a:lnTo>
                    <a:lnTo>
                      <a:pt x="697" y="822"/>
                    </a:lnTo>
                    <a:lnTo>
                      <a:pt x="671" y="830"/>
                    </a:lnTo>
                    <a:lnTo>
                      <a:pt x="645" y="838"/>
                    </a:lnTo>
                    <a:lnTo>
                      <a:pt x="617" y="842"/>
                    </a:lnTo>
                    <a:lnTo>
                      <a:pt x="589" y="842"/>
                    </a:lnTo>
                    <a:lnTo>
                      <a:pt x="589" y="842"/>
                    </a:lnTo>
                    <a:close/>
                    <a:moveTo>
                      <a:pt x="795" y="637"/>
                    </a:moveTo>
                    <a:lnTo>
                      <a:pt x="795" y="637"/>
                    </a:lnTo>
                    <a:lnTo>
                      <a:pt x="793" y="643"/>
                    </a:lnTo>
                    <a:lnTo>
                      <a:pt x="791" y="649"/>
                    </a:lnTo>
                    <a:lnTo>
                      <a:pt x="791" y="649"/>
                    </a:lnTo>
                    <a:lnTo>
                      <a:pt x="785" y="653"/>
                    </a:lnTo>
                    <a:lnTo>
                      <a:pt x="779" y="653"/>
                    </a:lnTo>
                    <a:lnTo>
                      <a:pt x="673" y="653"/>
                    </a:lnTo>
                    <a:lnTo>
                      <a:pt x="673" y="758"/>
                    </a:lnTo>
                    <a:lnTo>
                      <a:pt x="673" y="758"/>
                    </a:lnTo>
                    <a:lnTo>
                      <a:pt x="671" y="764"/>
                    </a:lnTo>
                    <a:lnTo>
                      <a:pt x="669" y="770"/>
                    </a:lnTo>
                    <a:lnTo>
                      <a:pt x="663" y="774"/>
                    </a:lnTo>
                    <a:lnTo>
                      <a:pt x="657" y="774"/>
                    </a:lnTo>
                    <a:lnTo>
                      <a:pt x="523" y="774"/>
                    </a:lnTo>
                    <a:lnTo>
                      <a:pt x="523" y="774"/>
                    </a:lnTo>
                    <a:lnTo>
                      <a:pt x="517" y="774"/>
                    </a:lnTo>
                    <a:lnTo>
                      <a:pt x="511" y="770"/>
                    </a:lnTo>
                    <a:lnTo>
                      <a:pt x="507" y="764"/>
                    </a:lnTo>
                    <a:lnTo>
                      <a:pt x="507" y="758"/>
                    </a:lnTo>
                    <a:lnTo>
                      <a:pt x="507" y="653"/>
                    </a:lnTo>
                    <a:lnTo>
                      <a:pt x="401" y="655"/>
                    </a:lnTo>
                    <a:lnTo>
                      <a:pt x="401" y="655"/>
                    </a:lnTo>
                    <a:lnTo>
                      <a:pt x="395" y="653"/>
                    </a:lnTo>
                    <a:lnTo>
                      <a:pt x="389" y="649"/>
                    </a:lnTo>
                    <a:lnTo>
                      <a:pt x="389" y="649"/>
                    </a:lnTo>
                    <a:lnTo>
                      <a:pt x="387" y="645"/>
                    </a:lnTo>
                    <a:lnTo>
                      <a:pt x="385" y="639"/>
                    </a:lnTo>
                    <a:lnTo>
                      <a:pt x="385" y="503"/>
                    </a:lnTo>
                    <a:lnTo>
                      <a:pt x="385" y="503"/>
                    </a:lnTo>
                    <a:lnTo>
                      <a:pt x="387" y="497"/>
                    </a:lnTo>
                    <a:lnTo>
                      <a:pt x="389" y="493"/>
                    </a:lnTo>
                    <a:lnTo>
                      <a:pt x="395" y="489"/>
                    </a:lnTo>
                    <a:lnTo>
                      <a:pt x="401" y="487"/>
                    </a:lnTo>
                    <a:lnTo>
                      <a:pt x="507" y="487"/>
                    </a:lnTo>
                    <a:lnTo>
                      <a:pt x="507" y="381"/>
                    </a:lnTo>
                    <a:lnTo>
                      <a:pt x="507" y="381"/>
                    </a:lnTo>
                    <a:lnTo>
                      <a:pt x="507" y="375"/>
                    </a:lnTo>
                    <a:lnTo>
                      <a:pt x="511" y="371"/>
                    </a:lnTo>
                    <a:lnTo>
                      <a:pt x="517" y="367"/>
                    </a:lnTo>
                    <a:lnTo>
                      <a:pt x="523" y="365"/>
                    </a:lnTo>
                    <a:lnTo>
                      <a:pt x="657" y="365"/>
                    </a:lnTo>
                    <a:lnTo>
                      <a:pt x="657" y="365"/>
                    </a:lnTo>
                    <a:lnTo>
                      <a:pt x="663" y="367"/>
                    </a:lnTo>
                    <a:lnTo>
                      <a:pt x="669" y="371"/>
                    </a:lnTo>
                    <a:lnTo>
                      <a:pt x="671" y="375"/>
                    </a:lnTo>
                    <a:lnTo>
                      <a:pt x="673" y="381"/>
                    </a:lnTo>
                    <a:lnTo>
                      <a:pt x="673" y="487"/>
                    </a:lnTo>
                    <a:lnTo>
                      <a:pt x="779" y="487"/>
                    </a:lnTo>
                    <a:lnTo>
                      <a:pt x="779" y="487"/>
                    </a:lnTo>
                    <a:lnTo>
                      <a:pt x="785" y="489"/>
                    </a:lnTo>
                    <a:lnTo>
                      <a:pt x="789" y="491"/>
                    </a:lnTo>
                    <a:lnTo>
                      <a:pt x="793" y="497"/>
                    </a:lnTo>
                    <a:lnTo>
                      <a:pt x="795" y="503"/>
                    </a:lnTo>
                    <a:lnTo>
                      <a:pt x="795" y="637"/>
                    </a:lnTo>
                    <a:close/>
                    <a:moveTo>
                      <a:pt x="795" y="637"/>
                    </a:moveTo>
                    <a:lnTo>
                      <a:pt x="795" y="637"/>
                    </a:lnTo>
                    <a:close/>
                  </a:path>
                </a:pathLst>
              </a:custGeom>
              <a:solidFill>
                <a:srgbClr val="0033CC"/>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101" name="그룹 100">
              <a:extLst>
                <a:ext uri="{FF2B5EF4-FFF2-40B4-BE49-F238E27FC236}">
                  <a16:creationId xmlns:a16="http://schemas.microsoft.com/office/drawing/2014/main" id="{717B9B22-4C26-485C-BDA6-43ED555E4DB3}"/>
                </a:ext>
              </a:extLst>
            </p:cNvPr>
            <p:cNvGrpSpPr/>
            <p:nvPr/>
          </p:nvGrpSpPr>
          <p:grpSpPr>
            <a:xfrm>
              <a:off x="3913518" y="4725625"/>
              <a:ext cx="467763" cy="307362"/>
              <a:chOff x="13914506" y="4344500"/>
              <a:chExt cx="481510" cy="316395"/>
            </a:xfrm>
          </p:grpSpPr>
          <p:grpSp>
            <p:nvGrpSpPr>
              <p:cNvPr id="102" name="그룹 101">
                <a:extLst>
                  <a:ext uri="{FF2B5EF4-FFF2-40B4-BE49-F238E27FC236}">
                    <a16:creationId xmlns:a16="http://schemas.microsoft.com/office/drawing/2014/main" id="{AB2A7987-34AD-43C9-884D-FD7F814BA9CF}"/>
                  </a:ext>
                </a:extLst>
              </p:cNvPr>
              <p:cNvGrpSpPr/>
              <p:nvPr/>
            </p:nvGrpSpPr>
            <p:grpSpPr>
              <a:xfrm>
                <a:off x="13914506" y="4344500"/>
                <a:ext cx="262110" cy="262110"/>
                <a:chOff x="11429561" y="3133641"/>
                <a:chExt cx="262747" cy="262747"/>
              </a:xfrm>
            </p:grpSpPr>
            <p:sp>
              <p:nvSpPr>
                <p:cNvPr id="104" name="눈물 방울 103">
                  <a:extLst>
                    <a:ext uri="{FF2B5EF4-FFF2-40B4-BE49-F238E27FC236}">
                      <a16:creationId xmlns:a16="http://schemas.microsoft.com/office/drawing/2014/main" id="{3B214E7E-CD5F-4100-A964-E9B53DA30FDF}"/>
                    </a:ext>
                  </a:extLst>
                </p:cNvPr>
                <p:cNvSpPr/>
                <p:nvPr/>
              </p:nvSpPr>
              <p:spPr>
                <a:xfrm rot="8100000">
                  <a:off x="11429561" y="3133641"/>
                  <a:ext cx="262747" cy="262747"/>
                </a:xfrm>
                <a:prstGeom prst="teardrop">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5" name="십자형 104">
                  <a:extLst>
                    <a:ext uri="{FF2B5EF4-FFF2-40B4-BE49-F238E27FC236}">
                      <a16:creationId xmlns:a16="http://schemas.microsoft.com/office/drawing/2014/main" id="{46657587-7437-4310-B0DA-CC3AEF4D9D1E}"/>
                    </a:ext>
                  </a:extLst>
                </p:cNvPr>
                <p:cNvSpPr/>
                <p:nvPr/>
              </p:nvSpPr>
              <p:spPr>
                <a:xfrm>
                  <a:off x="11489630" y="3193710"/>
                  <a:ext cx="142608" cy="142608"/>
                </a:xfrm>
                <a:prstGeom prst="plus">
                  <a:avLst>
                    <a:gd name="adj" fmla="val 3504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03" name="Freeform 5">
                <a:extLst>
                  <a:ext uri="{FF2B5EF4-FFF2-40B4-BE49-F238E27FC236}">
                    <a16:creationId xmlns:a16="http://schemas.microsoft.com/office/drawing/2014/main" id="{4CDDD394-7929-4F25-A5C0-091045EA6FA4}"/>
                  </a:ext>
                </a:extLst>
              </p:cNvPr>
              <p:cNvSpPr>
                <a:spLocks noEditPoints="1"/>
              </p:cNvSpPr>
              <p:nvPr/>
            </p:nvSpPr>
            <p:spPr bwMode="auto">
              <a:xfrm>
                <a:off x="14202014" y="4498460"/>
                <a:ext cx="194002" cy="162435"/>
              </a:xfrm>
              <a:custGeom>
                <a:avLst/>
                <a:gdLst>
                  <a:gd name="T0" fmla="*/ 1004 w 1180"/>
                  <a:gd name="T1" fmla="*/ 110 h 988"/>
                  <a:gd name="T2" fmla="*/ 900 w 1180"/>
                  <a:gd name="T3" fmla="*/ 100 h 988"/>
                  <a:gd name="T4" fmla="*/ 883 w 1180"/>
                  <a:gd name="T5" fmla="*/ 154 h 988"/>
                  <a:gd name="T6" fmla="*/ 795 w 1180"/>
                  <a:gd name="T7" fmla="*/ 68 h 988"/>
                  <a:gd name="T8" fmla="*/ 713 w 1180"/>
                  <a:gd name="T9" fmla="*/ 2 h 988"/>
                  <a:gd name="T10" fmla="*/ 445 w 1180"/>
                  <a:gd name="T11" fmla="*/ 8 h 988"/>
                  <a:gd name="T12" fmla="*/ 379 w 1180"/>
                  <a:gd name="T13" fmla="*/ 90 h 988"/>
                  <a:gd name="T14" fmla="*/ 297 w 1180"/>
                  <a:gd name="T15" fmla="*/ 116 h 988"/>
                  <a:gd name="T16" fmla="*/ 190 w 1180"/>
                  <a:gd name="T17" fmla="*/ 100 h 988"/>
                  <a:gd name="T18" fmla="*/ 174 w 1180"/>
                  <a:gd name="T19" fmla="*/ 116 h 988"/>
                  <a:gd name="T20" fmla="*/ 120 w 1180"/>
                  <a:gd name="T21" fmla="*/ 156 h 988"/>
                  <a:gd name="T22" fmla="*/ 56 w 1180"/>
                  <a:gd name="T23" fmla="*/ 188 h 988"/>
                  <a:gd name="T24" fmla="*/ 12 w 1180"/>
                  <a:gd name="T25" fmla="*/ 246 h 988"/>
                  <a:gd name="T26" fmla="*/ 0 w 1180"/>
                  <a:gd name="T27" fmla="*/ 836 h 988"/>
                  <a:gd name="T28" fmla="*/ 12 w 1180"/>
                  <a:gd name="T29" fmla="*/ 896 h 988"/>
                  <a:gd name="T30" fmla="*/ 56 w 1180"/>
                  <a:gd name="T31" fmla="*/ 954 h 988"/>
                  <a:gd name="T32" fmla="*/ 120 w 1180"/>
                  <a:gd name="T33" fmla="*/ 986 h 988"/>
                  <a:gd name="T34" fmla="*/ 1044 w 1180"/>
                  <a:gd name="T35" fmla="*/ 988 h 988"/>
                  <a:gd name="T36" fmla="*/ 1112 w 1180"/>
                  <a:gd name="T37" fmla="*/ 962 h 988"/>
                  <a:gd name="T38" fmla="*/ 1162 w 1180"/>
                  <a:gd name="T39" fmla="*/ 908 h 988"/>
                  <a:gd name="T40" fmla="*/ 1180 w 1180"/>
                  <a:gd name="T41" fmla="*/ 836 h 988"/>
                  <a:gd name="T42" fmla="*/ 1172 w 1180"/>
                  <a:gd name="T43" fmla="*/ 259 h 988"/>
                  <a:gd name="T44" fmla="*/ 1136 w 1180"/>
                  <a:gd name="T45" fmla="*/ 198 h 988"/>
                  <a:gd name="T46" fmla="*/ 1074 w 1180"/>
                  <a:gd name="T47" fmla="*/ 160 h 988"/>
                  <a:gd name="T48" fmla="*/ 441 w 1180"/>
                  <a:gd name="T49" fmla="*/ 112 h 988"/>
                  <a:gd name="T50" fmla="*/ 455 w 1180"/>
                  <a:gd name="T51" fmla="*/ 78 h 988"/>
                  <a:gd name="T52" fmla="*/ 691 w 1180"/>
                  <a:gd name="T53" fmla="*/ 64 h 988"/>
                  <a:gd name="T54" fmla="*/ 725 w 1180"/>
                  <a:gd name="T55" fmla="*/ 78 h 988"/>
                  <a:gd name="T56" fmla="*/ 739 w 1180"/>
                  <a:gd name="T57" fmla="*/ 154 h 988"/>
                  <a:gd name="T58" fmla="*/ 561 w 1180"/>
                  <a:gd name="T59" fmla="*/ 842 h 988"/>
                  <a:gd name="T60" fmla="*/ 437 w 1180"/>
                  <a:gd name="T61" fmla="*/ 796 h 988"/>
                  <a:gd name="T62" fmla="*/ 349 w 1180"/>
                  <a:gd name="T63" fmla="*/ 701 h 988"/>
                  <a:gd name="T64" fmla="*/ 317 w 1180"/>
                  <a:gd name="T65" fmla="*/ 571 h 988"/>
                  <a:gd name="T66" fmla="*/ 339 w 1180"/>
                  <a:gd name="T67" fmla="*/ 465 h 988"/>
                  <a:gd name="T68" fmla="*/ 417 w 1180"/>
                  <a:gd name="T69" fmla="*/ 361 h 988"/>
                  <a:gd name="T70" fmla="*/ 535 w 1180"/>
                  <a:gd name="T71" fmla="*/ 303 h 988"/>
                  <a:gd name="T72" fmla="*/ 645 w 1180"/>
                  <a:gd name="T73" fmla="*/ 303 h 988"/>
                  <a:gd name="T74" fmla="*/ 763 w 1180"/>
                  <a:gd name="T75" fmla="*/ 361 h 988"/>
                  <a:gd name="T76" fmla="*/ 841 w 1180"/>
                  <a:gd name="T77" fmla="*/ 465 h 988"/>
                  <a:gd name="T78" fmla="*/ 863 w 1180"/>
                  <a:gd name="T79" fmla="*/ 571 h 988"/>
                  <a:gd name="T80" fmla="*/ 829 w 1180"/>
                  <a:gd name="T81" fmla="*/ 701 h 988"/>
                  <a:gd name="T82" fmla="*/ 743 w 1180"/>
                  <a:gd name="T83" fmla="*/ 796 h 988"/>
                  <a:gd name="T84" fmla="*/ 617 w 1180"/>
                  <a:gd name="T85" fmla="*/ 842 h 988"/>
                  <a:gd name="T86" fmla="*/ 793 w 1180"/>
                  <a:gd name="T87" fmla="*/ 643 h 988"/>
                  <a:gd name="T88" fmla="*/ 673 w 1180"/>
                  <a:gd name="T89" fmla="*/ 653 h 988"/>
                  <a:gd name="T90" fmla="*/ 663 w 1180"/>
                  <a:gd name="T91" fmla="*/ 774 h 988"/>
                  <a:gd name="T92" fmla="*/ 511 w 1180"/>
                  <a:gd name="T93" fmla="*/ 770 h 988"/>
                  <a:gd name="T94" fmla="*/ 401 w 1180"/>
                  <a:gd name="T95" fmla="*/ 655 h 988"/>
                  <a:gd name="T96" fmla="*/ 385 w 1180"/>
                  <a:gd name="T97" fmla="*/ 639 h 988"/>
                  <a:gd name="T98" fmla="*/ 395 w 1180"/>
                  <a:gd name="T99" fmla="*/ 489 h 988"/>
                  <a:gd name="T100" fmla="*/ 507 w 1180"/>
                  <a:gd name="T101" fmla="*/ 375 h 988"/>
                  <a:gd name="T102" fmla="*/ 657 w 1180"/>
                  <a:gd name="T103" fmla="*/ 365 h 988"/>
                  <a:gd name="T104" fmla="*/ 673 w 1180"/>
                  <a:gd name="T105" fmla="*/ 487 h 988"/>
                  <a:gd name="T106" fmla="*/ 793 w 1180"/>
                  <a:gd name="T107" fmla="*/ 49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0" h="988">
                    <a:moveTo>
                      <a:pt x="1028" y="154"/>
                    </a:moveTo>
                    <a:lnTo>
                      <a:pt x="1006" y="154"/>
                    </a:lnTo>
                    <a:lnTo>
                      <a:pt x="1006" y="116"/>
                    </a:lnTo>
                    <a:lnTo>
                      <a:pt x="1006" y="116"/>
                    </a:lnTo>
                    <a:lnTo>
                      <a:pt x="1004" y="110"/>
                    </a:lnTo>
                    <a:lnTo>
                      <a:pt x="1000" y="106"/>
                    </a:lnTo>
                    <a:lnTo>
                      <a:pt x="996" y="102"/>
                    </a:lnTo>
                    <a:lnTo>
                      <a:pt x="990" y="100"/>
                    </a:lnTo>
                    <a:lnTo>
                      <a:pt x="900" y="100"/>
                    </a:lnTo>
                    <a:lnTo>
                      <a:pt x="900" y="100"/>
                    </a:lnTo>
                    <a:lnTo>
                      <a:pt x="894" y="102"/>
                    </a:lnTo>
                    <a:lnTo>
                      <a:pt x="888" y="106"/>
                    </a:lnTo>
                    <a:lnTo>
                      <a:pt x="883" y="110"/>
                    </a:lnTo>
                    <a:lnTo>
                      <a:pt x="883" y="116"/>
                    </a:lnTo>
                    <a:lnTo>
                      <a:pt x="883" y="154"/>
                    </a:lnTo>
                    <a:lnTo>
                      <a:pt x="803" y="154"/>
                    </a:lnTo>
                    <a:lnTo>
                      <a:pt x="803" y="112"/>
                    </a:lnTo>
                    <a:lnTo>
                      <a:pt x="803" y="112"/>
                    </a:lnTo>
                    <a:lnTo>
                      <a:pt x="801" y="90"/>
                    </a:lnTo>
                    <a:lnTo>
                      <a:pt x="795" y="68"/>
                    </a:lnTo>
                    <a:lnTo>
                      <a:pt x="783" y="50"/>
                    </a:lnTo>
                    <a:lnTo>
                      <a:pt x="771" y="32"/>
                    </a:lnTo>
                    <a:lnTo>
                      <a:pt x="753" y="20"/>
                    </a:lnTo>
                    <a:lnTo>
                      <a:pt x="735" y="8"/>
                    </a:lnTo>
                    <a:lnTo>
                      <a:pt x="713" y="2"/>
                    </a:lnTo>
                    <a:lnTo>
                      <a:pt x="691" y="0"/>
                    </a:lnTo>
                    <a:lnTo>
                      <a:pt x="489" y="0"/>
                    </a:lnTo>
                    <a:lnTo>
                      <a:pt x="489" y="0"/>
                    </a:lnTo>
                    <a:lnTo>
                      <a:pt x="467" y="2"/>
                    </a:lnTo>
                    <a:lnTo>
                      <a:pt x="445" y="8"/>
                    </a:lnTo>
                    <a:lnTo>
                      <a:pt x="427" y="20"/>
                    </a:lnTo>
                    <a:lnTo>
                      <a:pt x="409" y="32"/>
                    </a:lnTo>
                    <a:lnTo>
                      <a:pt x="395" y="50"/>
                    </a:lnTo>
                    <a:lnTo>
                      <a:pt x="385" y="68"/>
                    </a:lnTo>
                    <a:lnTo>
                      <a:pt x="379" y="90"/>
                    </a:lnTo>
                    <a:lnTo>
                      <a:pt x="377" y="112"/>
                    </a:lnTo>
                    <a:lnTo>
                      <a:pt x="377" y="154"/>
                    </a:lnTo>
                    <a:lnTo>
                      <a:pt x="297" y="154"/>
                    </a:lnTo>
                    <a:lnTo>
                      <a:pt x="297" y="116"/>
                    </a:lnTo>
                    <a:lnTo>
                      <a:pt x="297" y="116"/>
                    </a:lnTo>
                    <a:lnTo>
                      <a:pt x="294" y="110"/>
                    </a:lnTo>
                    <a:lnTo>
                      <a:pt x="292" y="106"/>
                    </a:lnTo>
                    <a:lnTo>
                      <a:pt x="286" y="102"/>
                    </a:lnTo>
                    <a:lnTo>
                      <a:pt x="280" y="100"/>
                    </a:lnTo>
                    <a:lnTo>
                      <a:pt x="190" y="100"/>
                    </a:lnTo>
                    <a:lnTo>
                      <a:pt x="190" y="100"/>
                    </a:lnTo>
                    <a:lnTo>
                      <a:pt x="184" y="102"/>
                    </a:lnTo>
                    <a:lnTo>
                      <a:pt x="180" y="106"/>
                    </a:lnTo>
                    <a:lnTo>
                      <a:pt x="176" y="110"/>
                    </a:lnTo>
                    <a:lnTo>
                      <a:pt x="174" y="116"/>
                    </a:lnTo>
                    <a:lnTo>
                      <a:pt x="174" y="154"/>
                    </a:lnTo>
                    <a:lnTo>
                      <a:pt x="152" y="154"/>
                    </a:lnTo>
                    <a:lnTo>
                      <a:pt x="152" y="154"/>
                    </a:lnTo>
                    <a:lnTo>
                      <a:pt x="136" y="154"/>
                    </a:lnTo>
                    <a:lnTo>
                      <a:pt x="120" y="156"/>
                    </a:lnTo>
                    <a:lnTo>
                      <a:pt x="106" y="160"/>
                    </a:lnTo>
                    <a:lnTo>
                      <a:pt x="92" y="166"/>
                    </a:lnTo>
                    <a:lnTo>
                      <a:pt x="80" y="172"/>
                    </a:lnTo>
                    <a:lnTo>
                      <a:pt x="66" y="178"/>
                    </a:lnTo>
                    <a:lnTo>
                      <a:pt x="56" y="188"/>
                    </a:lnTo>
                    <a:lnTo>
                      <a:pt x="44" y="198"/>
                    </a:lnTo>
                    <a:lnTo>
                      <a:pt x="34" y="208"/>
                    </a:lnTo>
                    <a:lnTo>
                      <a:pt x="26" y="220"/>
                    </a:lnTo>
                    <a:lnTo>
                      <a:pt x="18" y="232"/>
                    </a:lnTo>
                    <a:lnTo>
                      <a:pt x="12" y="246"/>
                    </a:lnTo>
                    <a:lnTo>
                      <a:pt x="6" y="259"/>
                    </a:lnTo>
                    <a:lnTo>
                      <a:pt x="4" y="273"/>
                    </a:lnTo>
                    <a:lnTo>
                      <a:pt x="0" y="289"/>
                    </a:lnTo>
                    <a:lnTo>
                      <a:pt x="0" y="303"/>
                    </a:lnTo>
                    <a:lnTo>
                      <a:pt x="0" y="836"/>
                    </a:lnTo>
                    <a:lnTo>
                      <a:pt x="0" y="836"/>
                    </a:lnTo>
                    <a:lnTo>
                      <a:pt x="0" y="852"/>
                    </a:lnTo>
                    <a:lnTo>
                      <a:pt x="4" y="868"/>
                    </a:lnTo>
                    <a:lnTo>
                      <a:pt x="6" y="882"/>
                    </a:lnTo>
                    <a:lnTo>
                      <a:pt x="12" y="896"/>
                    </a:lnTo>
                    <a:lnTo>
                      <a:pt x="18" y="908"/>
                    </a:lnTo>
                    <a:lnTo>
                      <a:pt x="26" y="922"/>
                    </a:lnTo>
                    <a:lnTo>
                      <a:pt x="34" y="934"/>
                    </a:lnTo>
                    <a:lnTo>
                      <a:pt x="44" y="944"/>
                    </a:lnTo>
                    <a:lnTo>
                      <a:pt x="56" y="954"/>
                    </a:lnTo>
                    <a:lnTo>
                      <a:pt x="66" y="962"/>
                    </a:lnTo>
                    <a:lnTo>
                      <a:pt x="80" y="970"/>
                    </a:lnTo>
                    <a:lnTo>
                      <a:pt x="92" y="976"/>
                    </a:lnTo>
                    <a:lnTo>
                      <a:pt x="106" y="982"/>
                    </a:lnTo>
                    <a:lnTo>
                      <a:pt x="120" y="986"/>
                    </a:lnTo>
                    <a:lnTo>
                      <a:pt x="136" y="988"/>
                    </a:lnTo>
                    <a:lnTo>
                      <a:pt x="152" y="988"/>
                    </a:lnTo>
                    <a:lnTo>
                      <a:pt x="1028" y="988"/>
                    </a:lnTo>
                    <a:lnTo>
                      <a:pt x="1028" y="988"/>
                    </a:lnTo>
                    <a:lnTo>
                      <a:pt x="1044" y="988"/>
                    </a:lnTo>
                    <a:lnTo>
                      <a:pt x="1058" y="986"/>
                    </a:lnTo>
                    <a:lnTo>
                      <a:pt x="1074" y="982"/>
                    </a:lnTo>
                    <a:lnTo>
                      <a:pt x="1088" y="976"/>
                    </a:lnTo>
                    <a:lnTo>
                      <a:pt x="1100" y="970"/>
                    </a:lnTo>
                    <a:lnTo>
                      <a:pt x="1112" y="962"/>
                    </a:lnTo>
                    <a:lnTo>
                      <a:pt x="1124" y="954"/>
                    </a:lnTo>
                    <a:lnTo>
                      <a:pt x="1136" y="944"/>
                    </a:lnTo>
                    <a:lnTo>
                      <a:pt x="1144" y="934"/>
                    </a:lnTo>
                    <a:lnTo>
                      <a:pt x="1154" y="922"/>
                    </a:lnTo>
                    <a:lnTo>
                      <a:pt x="1162" y="908"/>
                    </a:lnTo>
                    <a:lnTo>
                      <a:pt x="1168" y="896"/>
                    </a:lnTo>
                    <a:lnTo>
                      <a:pt x="1172" y="882"/>
                    </a:lnTo>
                    <a:lnTo>
                      <a:pt x="1176" y="868"/>
                    </a:lnTo>
                    <a:lnTo>
                      <a:pt x="1178" y="852"/>
                    </a:lnTo>
                    <a:lnTo>
                      <a:pt x="1180" y="836"/>
                    </a:lnTo>
                    <a:lnTo>
                      <a:pt x="1180" y="303"/>
                    </a:lnTo>
                    <a:lnTo>
                      <a:pt x="1180" y="303"/>
                    </a:lnTo>
                    <a:lnTo>
                      <a:pt x="1178" y="289"/>
                    </a:lnTo>
                    <a:lnTo>
                      <a:pt x="1176" y="273"/>
                    </a:lnTo>
                    <a:lnTo>
                      <a:pt x="1172" y="259"/>
                    </a:lnTo>
                    <a:lnTo>
                      <a:pt x="1168" y="246"/>
                    </a:lnTo>
                    <a:lnTo>
                      <a:pt x="1162" y="232"/>
                    </a:lnTo>
                    <a:lnTo>
                      <a:pt x="1154" y="220"/>
                    </a:lnTo>
                    <a:lnTo>
                      <a:pt x="1144" y="208"/>
                    </a:lnTo>
                    <a:lnTo>
                      <a:pt x="1136" y="198"/>
                    </a:lnTo>
                    <a:lnTo>
                      <a:pt x="1124" y="188"/>
                    </a:lnTo>
                    <a:lnTo>
                      <a:pt x="1112" y="178"/>
                    </a:lnTo>
                    <a:lnTo>
                      <a:pt x="1100" y="172"/>
                    </a:lnTo>
                    <a:lnTo>
                      <a:pt x="1088" y="166"/>
                    </a:lnTo>
                    <a:lnTo>
                      <a:pt x="1074" y="160"/>
                    </a:lnTo>
                    <a:lnTo>
                      <a:pt x="1058" y="156"/>
                    </a:lnTo>
                    <a:lnTo>
                      <a:pt x="1044" y="154"/>
                    </a:lnTo>
                    <a:lnTo>
                      <a:pt x="1028" y="154"/>
                    </a:lnTo>
                    <a:lnTo>
                      <a:pt x="1028" y="154"/>
                    </a:lnTo>
                    <a:close/>
                    <a:moveTo>
                      <a:pt x="441" y="112"/>
                    </a:moveTo>
                    <a:lnTo>
                      <a:pt x="441" y="112"/>
                    </a:lnTo>
                    <a:lnTo>
                      <a:pt x="441" y="102"/>
                    </a:lnTo>
                    <a:lnTo>
                      <a:pt x="445" y="94"/>
                    </a:lnTo>
                    <a:lnTo>
                      <a:pt x="449" y="86"/>
                    </a:lnTo>
                    <a:lnTo>
                      <a:pt x="455" y="78"/>
                    </a:lnTo>
                    <a:lnTo>
                      <a:pt x="461" y="72"/>
                    </a:lnTo>
                    <a:lnTo>
                      <a:pt x="471" y="68"/>
                    </a:lnTo>
                    <a:lnTo>
                      <a:pt x="479" y="64"/>
                    </a:lnTo>
                    <a:lnTo>
                      <a:pt x="489" y="64"/>
                    </a:lnTo>
                    <a:lnTo>
                      <a:pt x="691" y="64"/>
                    </a:lnTo>
                    <a:lnTo>
                      <a:pt x="691" y="64"/>
                    </a:lnTo>
                    <a:lnTo>
                      <a:pt x="701" y="64"/>
                    </a:lnTo>
                    <a:lnTo>
                      <a:pt x="709" y="68"/>
                    </a:lnTo>
                    <a:lnTo>
                      <a:pt x="717" y="72"/>
                    </a:lnTo>
                    <a:lnTo>
                      <a:pt x="725" y="78"/>
                    </a:lnTo>
                    <a:lnTo>
                      <a:pt x="731" y="86"/>
                    </a:lnTo>
                    <a:lnTo>
                      <a:pt x="735" y="94"/>
                    </a:lnTo>
                    <a:lnTo>
                      <a:pt x="739" y="102"/>
                    </a:lnTo>
                    <a:lnTo>
                      <a:pt x="739" y="112"/>
                    </a:lnTo>
                    <a:lnTo>
                      <a:pt x="739" y="154"/>
                    </a:lnTo>
                    <a:lnTo>
                      <a:pt x="441" y="154"/>
                    </a:lnTo>
                    <a:lnTo>
                      <a:pt x="441" y="112"/>
                    </a:lnTo>
                    <a:close/>
                    <a:moveTo>
                      <a:pt x="589" y="842"/>
                    </a:moveTo>
                    <a:lnTo>
                      <a:pt x="589" y="842"/>
                    </a:lnTo>
                    <a:lnTo>
                      <a:pt x="561" y="842"/>
                    </a:lnTo>
                    <a:lnTo>
                      <a:pt x="535" y="838"/>
                    </a:lnTo>
                    <a:lnTo>
                      <a:pt x="509" y="830"/>
                    </a:lnTo>
                    <a:lnTo>
                      <a:pt x="483" y="822"/>
                    </a:lnTo>
                    <a:lnTo>
                      <a:pt x="459" y="810"/>
                    </a:lnTo>
                    <a:lnTo>
                      <a:pt x="437" y="796"/>
                    </a:lnTo>
                    <a:lnTo>
                      <a:pt x="417" y="780"/>
                    </a:lnTo>
                    <a:lnTo>
                      <a:pt x="397" y="762"/>
                    </a:lnTo>
                    <a:lnTo>
                      <a:pt x="379" y="744"/>
                    </a:lnTo>
                    <a:lnTo>
                      <a:pt x="363" y="723"/>
                    </a:lnTo>
                    <a:lnTo>
                      <a:pt x="349" y="701"/>
                    </a:lnTo>
                    <a:lnTo>
                      <a:pt x="339" y="677"/>
                    </a:lnTo>
                    <a:lnTo>
                      <a:pt x="329" y="651"/>
                    </a:lnTo>
                    <a:lnTo>
                      <a:pt x="323" y="625"/>
                    </a:lnTo>
                    <a:lnTo>
                      <a:pt x="319" y="599"/>
                    </a:lnTo>
                    <a:lnTo>
                      <a:pt x="317" y="571"/>
                    </a:lnTo>
                    <a:lnTo>
                      <a:pt x="317" y="571"/>
                    </a:lnTo>
                    <a:lnTo>
                      <a:pt x="319" y="543"/>
                    </a:lnTo>
                    <a:lnTo>
                      <a:pt x="323" y="515"/>
                    </a:lnTo>
                    <a:lnTo>
                      <a:pt x="329" y="489"/>
                    </a:lnTo>
                    <a:lnTo>
                      <a:pt x="339" y="465"/>
                    </a:lnTo>
                    <a:lnTo>
                      <a:pt x="349" y="441"/>
                    </a:lnTo>
                    <a:lnTo>
                      <a:pt x="363" y="419"/>
                    </a:lnTo>
                    <a:lnTo>
                      <a:pt x="379" y="397"/>
                    </a:lnTo>
                    <a:lnTo>
                      <a:pt x="397" y="377"/>
                    </a:lnTo>
                    <a:lnTo>
                      <a:pt x="417" y="361"/>
                    </a:lnTo>
                    <a:lnTo>
                      <a:pt x="437" y="345"/>
                    </a:lnTo>
                    <a:lnTo>
                      <a:pt x="459" y="331"/>
                    </a:lnTo>
                    <a:lnTo>
                      <a:pt x="483" y="319"/>
                    </a:lnTo>
                    <a:lnTo>
                      <a:pt x="509" y="311"/>
                    </a:lnTo>
                    <a:lnTo>
                      <a:pt x="535" y="303"/>
                    </a:lnTo>
                    <a:lnTo>
                      <a:pt x="561" y="299"/>
                    </a:lnTo>
                    <a:lnTo>
                      <a:pt x="589" y="297"/>
                    </a:lnTo>
                    <a:lnTo>
                      <a:pt x="589" y="297"/>
                    </a:lnTo>
                    <a:lnTo>
                      <a:pt x="617" y="299"/>
                    </a:lnTo>
                    <a:lnTo>
                      <a:pt x="645" y="303"/>
                    </a:lnTo>
                    <a:lnTo>
                      <a:pt x="671" y="311"/>
                    </a:lnTo>
                    <a:lnTo>
                      <a:pt x="697" y="319"/>
                    </a:lnTo>
                    <a:lnTo>
                      <a:pt x="719" y="331"/>
                    </a:lnTo>
                    <a:lnTo>
                      <a:pt x="743" y="345"/>
                    </a:lnTo>
                    <a:lnTo>
                      <a:pt x="763" y="361"/>
                    </a:lnTo>
                    <a:lnTo>
                      <a:pt x="783" y="377"/>
                    </a:lnTo>
                    <a:lnTo>
                      <a:pt x="801" y="397"/>
                    </a:lnTo>
                    <a:lnTo>
                      <a:pt x="817" y="419"/>
                    </a:lnTo>
                    <a:lnTo>
                      <a:pt x="829" y="441"/>
                    </a:lnTo>
                    <a:lnTo>
                      <a:pt x="841" y="465"/>
                    </a:lnTo>
                    <a:lnTo>
                      <a:pt x="851" y="489"/>
                    </a:lnTo>
                    <a:lnTo>
                      <a:pt x="857" y="515"/>
                    </a:lnTo>
                    <a:lnTo>
                      <a:pt x="861" y="543"/>
                    </a:lnTo>
                    <a:lnTo>
                      <a:pt x="863" y="571"/>
                    </a:lnTo>
                    <a:lnTo>
                      <a:pt x="863" y="571"/>
                    </a:lnTo>
                    <a:lnTo>
                      <a:pt x="861" y="599"/>
                    </a:lnTo>
                    <a:lnTo>
                      <a:pt x="857" y="625"/>
                    </a:lnTo>
                    <a:lnTo>
                      <a:pt x="851" y="651"/>
                    </a:lnTo>
                    <a:lnTo>
                      <a:pt x="841" y="677"/>
                    </a:lnTo>
                    <a:lnTo>
                      <a:pt x="829" y="701"/>
                    </a:lnTo>
                    <a:lnTo>
                      <a:pt x="817" y="723"/>
                    </a:lnTo>
                    <a:lnTo>
                      <a:pt x="801" y="744"/>
                    </a:lnTo>
                    <a:lnTo>
                      <a:pt x="783" y="762"/>
                    </a:lnTo>
                    <a:lnTo>
                      <a:pt x="763" y="780"/>
                    </a:lnTo>
                    <a:lnTo>
                      <a:pt x="743" y="796"/>
                    </a:lnTo>
                    <a:lnTo>
                      <a:pt x="719" y="810"/>
                    </a:lnTo>
                    <a:lnTo>
                      <a:pt x="697" y="822"/>
                    </a:lnTo>
                    <a:lnTo>
                      <a:pt x="671" y="830"/>
                    </a:lnTo>
                    <a:lnTo>
                      <a:pt x="645" y="838"/>
                    </a:lnTo>
                    <a:lnTo>
                      <a:pt x="617" y="842"/>
                    </a:lnTo>
                    <a:lnTo>
                      <a:pt x="589" y="842"/>
                    </a:lnTo>
                    <a:lnTo>
                      <a:pt x="589" y="842"/>
                    </a:lnTo>
                    <a:close/>
                    <a:moveTo>
                      <a:pt x="795" y="637"/>
                    </a:moveTo>
                    <a:lnTo>
                      <a:pt x="795" y="637"/>
                    </a:lnTo>
                    <a:lnTo>
                      <a:pt x="793" y="643"/>
                    </a:lnTo>
                    <a:lnTo>
                      <a:pt x="791" y="649"/>
                    </a:lnTo>
                    <a:lnTo>
                      <a:pt x="791" y="649"/>
                    </a:lnTo>
                    <a:lnTo>
                      <a:pt x="785" y="653"/>
                    </a:lnTo>
                    <a:lnTo>
                      <a:pt x="779" y="653"/>
                    </a:lnTo>
                    <a:lnTo>
                      <a:pt x="673" y="653"/>
                    </a:lnTo>
                    <a:lnTo>
                      <a:pt x="673" y="758"/>
                    </a:lnTo>
                    <a:lnTo>
                      <a:pt x="673" y="758"/>
                    </a:lnTo>
                    <a:lnTo>
                      <a:pt x="671" y="764"/>
                    </a:lnTo>
                    <a:lnTo>
                      <a:pt x="669" y="770"/>
                    </a:lnTo>
                    <a:lnTo>
                      <a:pt x="663" y="774"/>
                    </a:lnTo>
                    <a:lnTo>
                      <a:pt x="657" y="774"/>
                    </a:lnTo>
                    <a:lnTo>
                      <a:pt x="523" y="774"/>
                    </a:lnTo>
                    <a:lnTo>
                      <a:pt x="523" y="774"/>
                    </a:lnTo>
                    <a:lnTo>
                      <a:pt x="517" y="774"/>
                    </a:lnTo>
                    <a:lnTo>
                      <a:pt x="511" y="770"/>
                    </a:lnTo>
                    <a:lnTo>
                      <a:pt x="507" y="764"/>
                    </a:lnTo>
                    <a:lnTo>
                      <a:pt x="507" y="758"/>
                    </a:lnTo>
                    <a:lnTo>
                      <a:pt x="507" y="653"/>
                    </a:lnTo>
                    <a:lnTo>
                      <a:pt x="401" y="655"/>
                    </a:lnTo>
                    <a:lnTo>
                      <a:pt x="401" y="655"/>
                    </a:lnTo>
                    <a:lnTo>
                      <a:pt x="395" y="653"/>
                    </a:lnTo>
                    <a:lnTo>
                      <a:pt x="389" y="649"/>
                    </a:lnTo>
                    <a:lnTo>
                      <a:pt x="389" y="649"/>
                    </a:lnTo>
                    <a:lnTo>
                      <a:pt x="387" y="645"/>
                    </a:lnTo>
                    <a:lnTo>
                      <a:pt x="385" y="639"/>
                    </a:lnTo>
                    <a:lnTo>
                      <a:pt x="385" y="503"/>
                    </a:lnTo>
                    <a:lnTo>
                      <a:pt x="385" y="503"/>
                    </a:lnTo>
                    <a:lnTo>
                      <a:pt x="387" y="497"/>
                    </a:lnTo>
                    <a:lnTo>
                      <a:pt x="389" y="493"/>
                    </a:lnTo>
                    <a:lnTo>
                      <a:pt x="395" y="489"/>
                    </a:lnTo>
                    <a:lnTo>
                      <a:pt x="401" y="487"/>
                    </a:lnTo>
                    <a:lnTo>
                      <a:pt x="507" y="487"/>
                    </a:lnTo>
                    <a:lnTo>
                      <a:pt x="507" y="381"/>
                    </a:lnTo>
                    <a:lnTo>
                      <a:pt x="507" y="381"/>
                    </a:lnTo>
                    <a:lnTo>
                      <a:pt x="507" y="375"/>
                    </a:lnTo>
                    <a:lnTo>
                      <a:pt x="511" y="371"/>
                    </a:lnTo>
                    <a:lnTo>
                      <a:pt x="517" y="367"/>
                    </a:lnTo>
                    <a:lnTo>
                      <a:pt x="523" y="365"/>
                    </a:lnTo>
                    <a:lnTo>
                      <a:pt x="657" y="365"/>
                    </a:lnTo>
                    <a:lnTo>
                      <a:pt x="657" y="365"/>
                    </a:lnTo>
                    <a:lnTo>
                      <a:pt x="663" y="367"/>
                    </a:lnTo>
                    <a:lnTo>
                      <a:pt x="669" y="371"/>
                    </a:lnTo>
                    <a:lnTo>
                      <a:pt x="671" y="375"/>
                    </a:lnTo>
                    <a:lnTo>
                      <a:pt x="673" y="381"/>
                    </a:lnTo>
                    <a:lnTo>
                      <a:pt x="673" y="487"/>
                    </a:lnTo>
                    <a:lnTo>
                      <a:pt x="779" y="487"/>
                    </a:lnTo>
                    <a:lnTo>
                      <a:pt x="779" y="487"/>
                    </a:lnTo>
                    <a:lnTo>
                      <a:pt x="785" y="489"/>
                    </a:lnTo>
                    <a:lnTo>
                      <a:pt x="789" y="491"/>
                    </a:lnTo>
                    <a:lnTo>
                      <a:pt x="793" y="497"/>
                    </a:lnTo>
                    <a:lnTo>
                      <a:pt x="795" y="503"/>
                    </a:lnTo>
                    <a:lnTo>
                      <a:pt x="795" y="637"/>
                    </a:lnTo>
                    <a:close/>
                    <a:moveTo>
                      <a:pt x="795" y="637"/>
                    </a:moveTo>
                    <a:lnTo>
                      <a:pt x="795" y="637"/>
                    </a:lnTo>
                    <a:close/>
                  </a:path>
                </a:pathLst>
              </a:custGeom>
              <a:solidFill>
                <a:srgbClr val="0033CC"/>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106" name="그룹 105">
              <a:extLst>
                <a:ext uri="{FF2B5EF4-FFF2-40B4-BE49-F238E27FC236}">
                  <a16:creationId xmlns:a16="http://schemas.microsoft.com/office/drawing/2014/main" id="{74039657-5D7F-4F09-B138-A23BE5984B45}"/>
                </a:ext>
              </a:extLst>
            </p:cNvPr>
            <p:cNvGrpSpPr/>
            <p:nvPr/>
          </p:nvGrpSpPr>
          <p:grpSpPr>
            <a:xfrm>
              <a:off x="5023885" y="4725625"/>
              <a:ext cx="467763" cy="307362"/>
              <a:chOff x="13914506" y="4344500"/>
              <a:chExt cx="481510" cy="316395"/>
            </a:xfrm>
          </p:grpSpPr>
          <p:grpSp>
            <p:nvGrpSpPr>
              <p:cNvPr id="107" name="그룹 106">
                <a:extLst>
                  <a:ext uri="{FF2B5EF4-FFF2-40B4-BE49-F238E27FC236}">
                    <a16:creationId xmlns:a16="http://schemas.microsoft.com/office/drawing/2014/main" id="{41E96F08-0288-4337-A091-CD5A12A219C0}"/>
                  </a:ext>
                </a:extLst>
              </p:cNvPr>
              <p:cNvGrpSpPr/>
              <p:nvPr/>
            </p:nvGrpSpPr>
            <p:grpSpPr>
              <a:xfrm>
                <a:off x="13914506" y="4344500"/>
                <a:ext cx="262110" cy="262110"/>
                <a:chOff x="11429561" y="3133641"/>
                <a:chExt cx="262747" cy="262747"/>
              </a:xfrm>
            </p:grpSpPr>
            <p:sp>
              <p:nvSpPr>
                <p:cNvPr id="109" name="눈물 방울 108">
                  <a:extLst>
                    <a:ext uri="{FF2B5EF4-FFF2-40B4-BE49-F238E27FC236}">
                      <a16:creationId xmlns:a16="http://schemas.microsoft.com/office/drawing/2014/main" id="{0E1A9B89-4E83-4730-A7F6-312431034613}"/>
                    </a:ext>
                  </a:extLst>
                </p:cNvPr>
                <p:cNvSpPr/>
                <p:nvPr/>
              </p:nvSpPr>
              <p:spPr>
                <a:xfrm rot="8100000">
                  <a:off x="11429561" y="3133641"/>
                  <a:ext cx="262747" cy="262747"/>
                </a:xfrm>
                <a:prstGeom prst="teardrop">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십자형 109">
                  <a:extLst>
                    <a:ext uri="{FF2B5EF4-FFF2-40B4-BE49-F238E27FC236}">
                      <a16:creationId xmlns:a16="http://schemas.microsoft.com/office/drawing/2014/main" id="{6101E640-B98C-4FE6-B32B-EB5810716FD7}"/>
                    </a:ext>
                  </a:extLst>
                </p:cNvPr>
                <p:cNvSpPr/>
                <p:nvPr/>
              </p:nvSpPr>
              <p:spPr>
                <a:xfrm>
                  <a:off x="11489630" y="3193710"/>
                  <a:ext cx="142608" cy="142608"/>
                </a:xfrm>
                <a:prstGeom prst="plus">
                  <a:avLst>
                    <a:gd name="adj" fmla="val 3504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08" name="Freeform 5">
                <a:extLst>
                  <a:ext uri="{FF2B5EF4-FFF2-40B4-BE49-F238E27FC236}">
                    <a16:creationId xmlns:a16="http://schemas.microsoft.com/office/drawing/2014/main" id="{FDFDF688-9BC4-4454-9F91-AB65D7FB3982}"/>
                  </a:ext>
                </a:extLst>
              </p:cNvPr>
              <p:cNvSpPr>
                <a:spLocks noEditPoints="1"/>
              </p:cNvSpPr>
              <p:nvPr/>
            </p:nvSpPr>
            <p:spPr bwMode="auto">
              <a:xfrm>
                <a:off x="14202014" y="4498460"/>
                <a:ext cx="194002" cy="162435"/>
              </a:xfrm>
              <a:custGeom>
                <a:avLst/>
                <a:gdLst>
                  <a:gd name="T0" fmla="*/ 1004 w 1180"/>
                  <a:gd name="T1" fmla="*/ 110 h 988"/>
                  <a:gd name="T2" fmla="*/ 900 w 1180"/>
                  <a:gd name="T3" fmla="*/ 100 h 988"/>
                  <a:gd name="T4" fmla="*/ 883 w 1180"/>
                  <a:gd name="T5" fmla="*/ 154 h 988"/>
                  <a:gd name="T6" fmla="*/ 795 w 1180"/>
                  <a:gd name="T7" fmla="*/ 68 h 988"/>
                  <a:gd name="T8" fmla="*/ 713 w 1180"/>
                  <a:gd name="T9" fmla="*/ 2 h 988"/>
                  <a:gd name="T10" fmla="*/ 445 w 1180"/>
                  <a:gd name="T11" fmla="*/ 8 h 988"/>
                  <a:gd name="T12" fmla="*/ 379 w 1180"/>
                  <a:gd name="T13" fmla="*/ 90 h 988"/>
                  <a:gd name="T14" fmla="*/ 297 w 1180"/>
                  <a:gd name="T15" fmla="*/ 116 h 988"/>
                  <a:gd name="T16" fmla="*/ 190 w 1180"/>
                  <a:gd name="T17" fmla="*/ 100 h 988"/>
                  <a:gd name="T18" fmla="*/ 174 w 1180"/>
                  <a:gd name="T19" fmla="*/ 116 h 988"/>
                  <a:gd name="T20" fmla="*/ 120 w 1180"/>
                  <a:gd name="T21" fmla="*/ 156 h 988"/>
                  <a:gd name="T22" fmla="*/ 56 w 1180"/>
                  <a:gd name="T23" fmla="*/ 188 h 988"/>
                  <a:gd name="T24" fmla="*/ 12 w 1180"/>
                  <a:gd name="T25" fmla="*/ 246 h 988"/>
                  <a:gd name="T26" fmla="*/ 0 w 1180"/>
                  <a:gd name="T27" fmla="*/ 836 h 988"/>
                  <a:gd name="T28" fmla="*/ 12 w 1180"/>
                  <a:gd name="T29" fmla="*/ 896 h 988"/>
                  <a:gd name="T30" fmla="*/ 56 w 1180"/>
                  <a:gd name="T31" fmla="*/ 954 h 988"/>
                  <a:gd name="T32" fmla="*/ 120 w 1180"/>
                  <a:gd name="T33" fmla="*/ 986 h 988"/>
                  <a:gd name="T34" fmla="*/ 1044 w 1180"/>
                  <a:gd name="T35" fmla="*/ 988 h 988"/>
                  <a:gd name="T36" fmla="*/ 1112 w 1180"/>
                  <a:gd name="T37" fmla="*/ 962 h 988"/>
                  <a:gd name="T38" fmla="*/ 1162 w 1180"/>
                  <a:gd name="T39" fmla="*/ 908 h 988"/>
                  <a:gd name="T40" fmla="*/ 1180 w 1180"/>
                  <a:gd name="T41" fmla="*/ 836 h 988"/>
                  <a:gd name="T42" fmla="*/ 1172 w 1180"/>
                  <a:gd name="T43" fmla="*/ 259 h 988"/>
                  <a:gd name="T44" fmla="*/ 1136 w 1180"/>
                  <a:gd name="T45" fmla="*/ 198 h 988"/>
                  <a:gd name="T46" fmla="*/ 1074 w 1180"/>
                  <a:gd name="T47" fmla="*/ 160 h 988"/>
                  <a:gd name="T48" fmla="*/ 441 w 1180"/>
                  <a:gd name="T49" fmla="*/ 112 h 988"/>
                  <a:gd name="T50" fmla="*/ 455 w 1180"/>
                  <a:gd name="T51" fmla="*/ 78 h 988"/>
                  <a:gd name="T52" fmla="*/ 691 w 1180"/>
                  <a:gd name="T53" fmla="*/ 64 h 988"/>
                  <a:gd name="T54" fmla="*/ 725 w 1180"/>
                  <a:gd name="T55" fmla="*/ 78 h 988"/>
                  <a:gd name="T56" fmla="*/ 739 w 1180"/>
                  <a:gd name="T57" fmla="*/ 154 h 988"/>
                  <a:gd name="T58" fmla="*/ 561 w 1180"/>
                  <a:gd name="T59" fmla="*/ 842 h 988"/>
                  <a:gd name="T60" fmla="*/ 437 w 1180"/>
                  <a:gd name="T61" fmla="*/ 796 h 988"/>
                  <a:gd name="T62" fmla="*/ 349 w 1180"/>
                  <a:gd name="T63" fmla="*/ 701 h 988"/>
                  <a:gd name="T64" fmla="*/ 317 w 1180"/>
                  <a:gd name="T65" fmla="*/ 571 h 988"/>
                  <a:gd name="T66" fmla="*/ 339 w 1180"/>
                  <a:gd name="T67" fmla="*/ 465 h 988"/>
                  <a:gd name="T68" fmla="*/ 417 w 1180"/>
                  <a:gd name="T69" fmla="*/ 361 h 988"/>
                  <a:gd name="T70" fmla="*/ 535 w 1180"/>
                  <a:gd name="T71" fmla="*/ 303 h 988"/>
                  <a:gd name="T72" fmla="*/ 645 w 1180"/>
                  <a:gd name="T73" fmla="*/ 303 h 988"/>
                  <a:gd name="T74" fmla="*/ 763 w 1180"/>
                  <a:gd name="T75" fmla="*/ 361 h 988"/>
                  <a:gd name="T76" fmla="*/ 841 w 1180"/>
                  <a:gd name="T77" fmla="*/ 465 h 988"/>
                  <a:gd name="T78" fmla="*/ 863 w 1180"/>
                  <a:gd name="T79" fmla="*/ 571 h 988"/>
                  <a:gd name="T80" fmla="*/ 829 w 1180"/>
                  <a:gd name="T81" fmla="*/ 701 h 988"/>
                  <a:gd name="T82" fmla="*/ 743 w 1180"/>
                  <a:gd name="T83" fmla="*/ 796 h 988"/>
                  <a:gd name="T84" fmla="*/ 617 w 1180"/>
                  <a:gd name="T85" fmla="*/ 842 h 988"/>
                  <a:gd name="T86" fmla="*/ 793 w 1180"/>
                  <a:gd name="T87" fmla="*/ 643 h 988"/>
                  <a:gd name="T88" fmla="*/ 673 w 1180"/>
                  <a:gd name="T89" fmla="*/ 653 h 988"/>
                  <a:gd name="T90" fmla="*/ 663 w 1180"/>
                  <a:gd name="T91" fmla="*/ 774 h 988"/>
                  <a:gd name="T92" fmla="*/ 511 w 1180"/>
                  <a:gd name="T93" fmla="*/ 770 h 988"/>
                  <a:gd name="T94" fmla="*/ 401 w 1180"/>
                  <a:gd name="T95" fmla="*/ 655 h 988"/>
                  <a:gd name="T96" fmla="*/ 385 w 1180"/>
                  <a:gd name="T97" fmla="*/ 639 h 988"/>
                  <a:gd name="T98" fmla="*/ 395 w 1180"/>
                  <a:gd name="T99" fmla="*/ 489 h 988"/>
                  <a:gd name="T100" fmla="*/ 507 w 1180"/>
                  <a:gd name="T101" fmla="*/ 375 h 988"/>
                  <a:gd name="T102" fmla="*/ 657 w 1180"/>
                  <a:gd name="T103" fmla="*/ 365 h 988"/>
                  <a:gd name="T104" fmla="*/ 673 w 1180"/>
                  <a:gd name="T105" fmla="*/ 487 h 988"/>
                  <a:gd name="T106" fmla="*/ 793 w 1180"/>
                  <a:gd name="T107" fmla="*/ 49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0" h="988">
                    <a:moveTo>
                      <a:pt x="1028" y="154"/>
                    </a:moveTo>
                    <a:lnTo>
                      <a:pt x="1006" y="154"/>
                    </a:lnTo>
                    <a:lnTo>
                      <a:pt x="1006" y="116"/>
                    </a:lnTo>
                    <a:lnTo>
                      <a:pt x="1006" y="116"/>
                    </a:lnTo>
                    <a:lnTo>
                      <a:pt x="1004" y="110"/>
                    </a:lnTo>
                    <a:lnTo>
                      <a:pt x="1000" y="106"/>
                    </a:lnTo>
                    <a:lnTo>
                      <a:pt x="996" y="102"/>
                    </a:lnTo>
                    <a:lnTo>
                      <a:pt x="990" y="100"/>
                    </a:lnTo>
                    <a:lnTo>
                      <a:pt x="900" y="100"/>
                    </a:lnTo>
                    <a:lnTo>
                      <a:pt x="900" y="100"/>
                    </a:lnTo>
                    <a:lnTo>
                      <a:pt x="894" y="102"/>
                    </a:lnTo>
                    <a:lnTo>
                      <a:pt x="888" y="106"/>
                    </a:lnTo>
                    <a:lnTo>
                      <a:pt x="883" y="110"/>
                    </a:lnTo>
                    <a:lnTo>
                      <a:pt x="883" y="116"/>
                    </a:lnTo>
                    <a:lnTo>
                      <a:pt x="883" y="154"/>
                    </a:lnTo>
                    <a:lnTo>
                      <a:pt x="803" y="154"/>
                    </a:lnTo>
                    <a:lnTo>
                      <a:pt x="803" y="112"/>
                    </a:lnTo>
                    <a:lnTo>
                      <a:pt x="803" y="112"/>
                    </a:lnTo>
                    <a:lnTo>
                      <a:pt x="801" y="90"/>
                    </a:lnTo>
                    <a:lnTo>
                      <a:pt x="795" y="68"/>
                    </a:lnTo>
                    <a:lnTo>
                      <a:pt x="783" y="50"/>
                    </a:lnTo>
                    <a:lnTo>
                      <a:pt x="771" y="32"/>
                    </a:lnTo>
                    <a:lnTo>
                      <a:pt x="753" y="20"/>
                    </a:lnTo>
                    <a:lnTo>
                      <a:pt x="735" y="8"/>
                    </a:lnTo>
                    <a:lnTo>
                      <a:pt x="713" y="2"/>
                    </a:lnTo>
                    <a:lnTo>
                      <a:pt x="691" y="0"/>
                    </a:lnTo>
                    <a:lnTo>
                      <a:pt x="489" y="0"/>
                    </a:lnTo>
                    <a:lnTo>
                      <a:pt x="489" y="0"/>
                    </a:lnTo>
                    <a:lnTo>
                      <a:pt x="467" y="2"/>
                    </a:lnTo>
                    <a:lnTo>
                      <a:pt x="445" y="8"/>
                    </a:lnTo>
                    <a:lnTo>
                      <a:pt x="427" y="20"/>
                    </a:lnTo>
                    <a:lnTo>
                      <a:pt x="409" y="32"/>
                    </a:lnTo>
                    <a:lnTo>
                      <a:pt x="395" y="50"/>
                    </a:lnTo>
                    <a:lnTo>
                      <a:pt x="385" y="68"/>
                    </a:lnTo>
                    <a:lnTo>
                      <a:pt x="379" y="90"/>
                    </a:lnTo>
                    <a:lnTo>
                      <a:pt x="377" y="112"/>
                    </a:lnTo>
                    <a:lnTo>
                      <a:pt x="377" y="154"/>
                    </a:lnTo>
                    <a:lnTo>
                      <a:pt x="297" y="154"/>
                    </a:lnTo>
                    <a:lnTo>
                      <a:pt x="297" y="116"/>
                    </a:lnTo>
                    <a:lnTo>
                      <a:pt x="297" y="116"/>
                    </a:lnTo>
                    <a:lnTo>
                      <a:pt x="294" y="110"/>
                    </a:lnTo>
                    <a:lnTo>
                      <a:pt x="292" y="106"/>
                    </a:lnTo>
                    <a:lnTo>
                      <a:pt x="286" y="102"/>
                    </a:lnTo>
                    <a:lnTo>
                      <a:pt x="280" y="100"/>
                    </a:lnTo>
                    <a:lnTo>
                      <a:pt x="190" y="100"/>
                    </a:lnTo>
                    <a:lnTo>
                      <a:pt x="190" y="100"/>
                    </a:lnTo>
                    <a:lnTo>
                      <a:pt x="184" y="102"/>
                    </a:lnTo>
                    <a:lnTo>
                      <a:pt x="180" y="106"/>
                    </a:lnTo>
                    <a:lnTo>
                      <a:pt x="176" y="110"/>
                    </a:lnTo>
                    <a:lnTo>
                      <a:pt x="174" y="116"/>
                    </a:lnTo>
                    <a:lnTo>
                      <a:pt x="174" y="154"/>
                    </a:lnTo>
                    <a:lnTo>
                      <a:pt x="152" y="154"/>
                    </a:lnTo>
                    <a:lnTo>
                      <a:pt x="152" y="154"/>
                    </a:lnTo>
                    <a:lnTo>
                      <a:pt x="136" y="154"/>
                    </a:lnTo>
                    <a:lnTo>
                      <a:pt x="120" y="156"/>
                    </a:lnTo>
                    <a:lnTo>
                      <a:pt x="106" y="160"/>
                    </a:lnTo>
                    <a:lnTo>
                      <a:pt x="92" y="166"/>
                    </a:lnTo>
                    <a:lnTo>
                      <a:pt x="80" y="172"/>
                    </a:lnTo>
                    <a:lnTo>
                      <a:pt x="66" y="178"/>
                    </a:lnTo>
                    <a:lnTo>
                      <a:pt x="56" y="188"/>
                    </a:lnTo>
                    <a:lnTo>
                      <a:pt x="44" y="198"/>
                    </a:lnTo>
                    <a:lnTo>
                      <a:pt x="34" y="208"/>
                    </a:lnTo>
                    <a:lnTo>
                      <a:pt x="26" y="220"/>
                    </a:lnTo>
                    <a:lnTo>
                      <a:pt x="18" y="232"/>
                    </a:lnTo>
                    <a:lnTo>
                      <a:pt x="12" y="246"/>
                    </a:lnTo>
                    <a:lnTo>
                      <a:pt x="6" y="259"/>
                    </a:lnTo>
                    <a:lnTo>
                      <a:pt x="4" y="273"/>
                    </a:lnTo>
                    <a:lnTo>
                      <a:pt x="0" y="289"/>
                    </a:lnTo>
                    <a:lnTo>
                      <a:pt x="0" y="303"/>
                    </a:lnTo>
                    <a:lnTo>
                      <a:pt x="0" y="836"/>
                    </a:lnTo>
                    <a:lnTo>
                      <a:pt x="0" y="836"/>
                    </a:lnTo>
                    <a:lnTo>
                      <a:pt x="0" y="852"/>
                    </a:lnTo>
                    <a:lnTo>
                      <a:pt x="4" y="868"/>
                    </a:lnTo>
                    <a:lnTo>
                      <a:pt x="6" y="882"/>
                    </a:lnTo>
                    <a:lnTo>
                      <a:pt x="12" y="896"/>
                    </a:lnTo>
                    <a:lnTo>
                      <a:pt x="18" y="908"/>
                    </a:lnTo>
                    <a:lnTo>
                      <a:pt x="26" y="922"/>
                    </a:lnTo>
                    <a:lnTo>
                      <a:pt x="34" y="934"/>
                    </a:lnTo>
                    <a:lnTo>
                      <a:pt x="44" y="944"/>
                    </a:lnTo>
                    <a:lnTo>
                      <a:pt x="56" y="954"/>
                    </a:lnTo>
                    <a:lnTo>
                      <a:pt x="66" y="962"/>
                    </a:lnTo>
                    <a:lnTo>
                      <a:pt x="80" y="970"/>
                    </a:lnTo>
                    <a:lnTo>
                      <a:pt x="92" y="976"/>
                    </a:lnTo>
                    <a:lnTo>
                      <a:pt x="106" y="982"/>
                    </a:lnTo>
                    <a:lnTo>
                      <a:pt x="120" y="986"/>
                    </a:lnTo>
                    <a:lnTo>
                      <a:pt x="136" y="988"/>
                    </a:lnTo>
                    <a:lnTo>
                      <a:pt x="152" y="988"/>
                    </a:lnTo>
                    <a:lnTo>
                      <a:pt x="1028" y="988"/>
                    </a:lnTo>
                    <a:lnTo>
                      <a:pt x="1028" y="988"/>
                    </a:lnTo>
                    <a:lnTo>
                      <a:pt x="1044" y="988"/>
                    </a:lnTo>
                    <a:lnTo>
                      <a:pt x="1058" y="986"/>
                    </a:lnTo>
                    <a:lnTo>
                      <a:pt x="1074" y="982"/>
                    </a:lnTo>
                    <a:lnTo>
                      <a:pt x="1088" y="976"/>
                    </a:lnTo>
                    <a:lnTo>
                      <a:pt x="1100" y="970"/>
                    </a:lnTo>
                    <a:lnTo>
                      <a:pt x="1112" y="962"/>
                    </a:lnTo>
                    <a:lnTo>
                      <a:pt x="1124" y="954"/>
                    </a:lnTo>
                    <a:lnTo>
                      <a:pt x="1136" y="944"/>
                    </a:lnTo>
                    <a:lnTo>
                      <a:pt x="1144" y="934"/>
                    </a:lnTo>
                    <a:lnTo>
                      <a:pt x="1154" y="922"/>
                    </a:lnTo>
                    <a:lnTo>
                      <a:pt x="1162" y="908"/>
                    </a:lnTo>
                    <a:lnTo>
                      <a:pt x="1168" y="896"/>
                    </a:lnTo>
                    <a:lnTo>
                      <a:pt x="1172" y="882"/>
                    </a:lnTo>
                    <a:lnTo>
                      <a:pt x="1176" y="868"/>
                    </a:lnTo>
                    <a:lnTo>
                      <a:pt x="1178" y="852"/>
                    </a:lnTo>
                    <a:lnTo>
                      <a:pt x="1180" y="836"/>
                    </a:lnTo>
                    <a:lnTo>
                      <a:pt x="1180" y="303"/>
                    </a:lnTo>
                    <a:lnTo>
                      <a:pt x="1180" y="303"/>
                    </a:lnTo>
                    <a:lnTo>
                      <a:pt x="1178" y="289"/>
                    </a:lnTo>
                    <a:lnTo>
                      <a:pt x="1176" y="273"/>
                    </a:lnTo>
                    <a:lnTo>
                      <a:pt x="1172" y="259"/>
                    </a:lnTo>
                    <a:lnTo>
                      <a:pt x="1168" y="246"/>
                    </a:lnTo>
                    <a:lnTo>
                      <a:pt x="1162" y="232"/>
                    </a:lnTo>
                    <a:lnTo>
                      <a:pt x="1154" y="220"/>
                    </a:lnTo>
                    <a:lnTo>
                      <a:pt x="1144" y="208"/>
                    </a:lnTo>
                    <a:lnTo>
                      <a:pt x="1136" y="198"/>
                    </a:lnTo>
                    <a:lnTo>
                      <a:pt x="1124" y="188"/>
                    </a:lnTo>
                    <a:lnTo>
                      <a:pt x="1112" y="178"/>
                    </a:lnTo>
                    <a:lnTo>
                      <a:pt x="1100" y="172"/>
                    </a:lnTo>
                    <a:lnTo>
                      <a:pt x="1088" y="166"/>
                    </a:lnTo>
                    <a:lnTo>
                      <a:pt x="1074" y="160"/>
                    </a:lnTo>
                    <a:lnTo>
                      <a:pt x="1058" y="156"/>
                    </a:lnTo>
                    <a:lnTo>
                      <a:pt x="1044" y="154"/>
                    </a:lnTo>
                    <a:lnTo>
                      <a:pt x="1028" y="154"/>
                    </a:lnTo>
                    <a:lnTo>
                      <a:pt x="1028" y="154"/>
                    </a:lnTo>
                    <a:close/>
                    <a:moveTo>
                      <a:pt x="441" y="112"/>
                    </a:moveTo>
                    <a:lnTo>
                      <a:pt x="441" y="112"/>
                    </a:lnTo>
                    <a:lnTo>
                      <a:pt x="441" y="102"/>
                    </a:lnTo>
                    <a:lnTo>
                      <a:pt x="445" y="94"/>
                    </a:lnTo>
                    <a:lnTo>
                      <a:pt x="449" y="86"/>
                    </a:lnTo>
                    <a:lnTo>
                      <a:pt x="455" y="78"/>
                    </a:lnTo>
                    <a:lnTo>
                      <a:pt x="461" y="72"/>
                    </a:lnTo>
                    <a:lnTo>
                      <a:pt x="471" y="68"/>
                    </a:lnTo>
                    <a:lnTo>
                      <a:pt x="479" y="64"/>
                    </a:lnTo>
                    <a:lnTo>
                      <a:pt x="489" y="64"/>
                    </a:lnTo>
                    <a:lnTo>
                      <a:pt x="691" y="64"/>
                    </a:lnTo>
                    <a:lnTo>
                      <a:pt x="691" y="64"/>
                    </a:lnTo>
                    <a:lnTo>
                      <a:pt x="701" y="64"/>
                    </a:lnTo>
                    <a:lnTo>
                      <a:pt x="709" y="68"/>
                    </a:lnTo>
                    <a:lnTo>
                      <a:pt x="717" y="72"/>
                    </a:lnTo>
                    <a:lnTo>
                      <a:pt x="725" y="78"/>
                    </a:lnTo>
                    <a:lnTo>
                      <a:pt x="731" y="86"/>
                    </a:lnTo>
                    <a:lnTo>
                      <a:pt x="735" y="94"/>
                    </a:lnTo>
                    <a:lnTo>
                      <a:pt x="739" y="102"/>
                    </a:lnTo>
                    <a:lnTo>
                      <a:pt x="739" y="112"/>
                    </a:lnTo>
                    <a:lnTo>
                      <a:pt x="739" y="154"/>
                    </a:lnTo>
                    <a:lnTo>
                      <a:pt x="441" y="154"/>
                    </a:lnTo>
                    <a:lnTo>
                      <a:pt x="441" y="112"/>
                    </a:lnTo>
                    <a:close/>
                    <a:moveTo>
                      <a:pt x="589" y="842"/>
                    </a:moveTo>
                    <a:lnTo>
                      <a:pt x="589" y="842"/>
                    </a:lnTo>
                    <a:lnTo>
                      <a:pt x="561" y="842"/>
                    </a:lnTo>
                    <a:lnTo>
                      <a:pt x="535" y="838"/>
                    </a:lnTo>
                    <a:lnTo>
                      <a:pt x="509" y="830"/>
                    </a:lnTo>
                    <a:lnTo>
                      <a:pt x="483" y="822"/>
                    </a:lnTo>
                    <a:lnTo>
                      <a:pt x="459" y="810"/>
                    </a:lnTo>
                    <a:lnTo>
                      <a:pt x="437" y="796"/>
                    </a:lnTo>
                    <a:lnTo>
                      <a:pt x="417" y="780"/>
                    </a:lnTo>
                    <a:lnTo>
                      <a:pt x="397" y="762"/>
                    </a:lnTo>
                    <a:lnTo>
                      <a:pt x="379" y="744"/>
                    </a:lnTo>
                    <a:lnTo>
                      <a:pt x="363" y="723"/>
                    </a:lnTo>
                    <a:lnTo>
                      <a:pt x="349" y="701"/>
                    </a:lnTo>
                    <a:lnTo>
                      <a:pt x="339" y="677"/>
                    </a:lnTo>
                    <a:lnTo>
                      <a:pt x="329" y="651"/>
                    </a:lnTo>
                    <a:lnTo>
                      <a:pt x="323" y="625"/>
                    </a:lnTo>
                    <a:lnTo>
                      <a:pt x="319" y="599"/>
                    </a:lnTo>
                    <a:lnTo>
                      <a:pt x="317" y="571"/>
                    </a:lnTo>
                    <a:lnTo>
                      <a:pt x="317" y="571"/>
                    </a:lnTo>
                    <a:lnTo>
                      <a:pt x="319" y="543"/>
                    </a:lnTo>
                    <a:lnTo>
                      <a:pt x="323" y="515"/>
                    </a:lnTo>
                    <a:lnTo>
                      <a:pt x="329" y="489"/>
                    </a:lnTo>
                    <a:lnTo>
                      <a:pt x="339" y="465"/>
                    </a:lnTo>
                    <a:lnTo>
                      <a:pt x="349" y="441"/>
                    </a:lnTo>
                    <a:lnTo>
                      <a:pt x="363" y="419"/>
                    </a:lnTo>
                    <a:lnTo>
                      <a:pt x="379" y="397"/>
                    </a:lnTo>
                    <a:lnTo>
                      <a:pt x="397" y="377"/>
                    </a:lnTo>
                    <a:lnTo>
                      <a:pt x="417" y="361"/>
                    </a:lnTo>
                    <a:lnTo>
                      <a:pt x="437" y="345"/>
                    </a:lnTo>
                    <a:lnTo>
                      <a:pt x="459" y="331"/>
                    </a:lnTo>
                    <a:lnTo>
                      <a:pt x="483" y="319"/>
                    </a:lnTo>
                    <a:lnTo>
                      <a:pt x="509" y="311"/>
                    </a:lnTo>
                    <a:lnTo>
                      <a:pt x="535" y="303"/>
                    </a:lnTo>
                    <a:lnTo>
                      <a:pt x="561" y="299"/>
                    </a:lnTo>
                    <a:lnTo>
                      <a:pt x="589" y="297"/>
                    </a:lnTo>
                    <a:lnTo>
                      <a:pt x="589" y="297"/>
                    </a:lnTo>
                    <a:lnTo>
                      <a:pt x="617" y="299"/>
                    </a:lnTo>
                    <a:lnTo>
                      <a:pt x="645" y="303"/>
                    </a:lnTo>
                    <a:lnTo>
                      <a:pt x="671" y="311"/>
                    </a:lnTo>
                    <a:lnTo>
                      <a:pt x="697" y="319"/>
                    </a:lnTo>
                    <a:lnTo>
                      <a:pt x="719" y="331"/>
                    </a:lnTo>
                    <a:lnTo>
                      <a:pt x="743" y="345"/>
                    </a:lnTo>
                    <a:lnTo>
                      <a:pt x="763" y="361"/>
                    </a:lnTo>
                    <a:lnTo>
                      <a:pt x="783" y="377"/>
                    </a:lnTo>
                    <a:lnTo>
                      <a:pt x="801" y="397"/>
                    </a:lnTo>
                    <a:lnTo>
                      <a:pt x="817" y="419"/>
                    </a:lnTo>
                    <a:lnTo>
                      <a:pt x="829" y="441"/>
                    </a:lnTo>
                    <a:lnTo>
                      <a:pt x="841" y="465"/>
                    </a:lnTo>
                    <a:lnTo>
                      <a:pt x="851" y="489"/>
                    </a:lnTo>
                    <a:lnTo>
                      <a:pt x="857" y="515"/>
                    </a:lnTo>
                    <a:lnTo>
                      <a:pt x="861" y="543"/>
                    </a:lnTo>
                    <a:lnTo>
                      <a:pt x="863" y="571"/>
                    </a:lnTo>
                    <a:lnTo>
                      <a:pt x="863" y="571"/>
                    </a:lnTo>
                    <a:lnTo>
                      <a:pt x="861" y="599"/>
                    </a:lnTo>
                    <a:lnTo>
                      <a:pt x="857" y="625"/>
                    </a:lnTo>
                    <a:lnTo>
                      <a:pt x="851" y="651"/>
                    </a:lnTo>
                    <a:lnTo>
                      <a:pt x="841" y="677"/>
                    </a:lnTo>
                    <a:lnTo>
                      <a:pt x="829" y="701"/>
                    </a:lnTo>
                    <a:lnTo>
                      <a:pt x="817" y="723"/>
                    </a:lnTo>
                    <a:lnTo>
                      <a:pt x="801" y="744"/>
                    </a:lnTo>
                    <a:lnTo>
                      <a:pt x="783" y="762"/>
                    </a:lnTo>
                    <a:lnTo>
                      <a:pt x="763" y="780"/>
                    </a:lnTo>
                    <a:lnTo>
                      <a:pt x="743" y="796"/>
                    </a:lnTo>
                    <a:lnTo>
                      <a:pt x="719" y="810"/>
                    </a:lnTo>
                    <a:lnTo>
                      <a:pt x="697" y="822"/>
                    </a:lnTo>
                    <a:lnTo>
                      <a:pt x="671" y="830"/>
                    </a:lnTo>
                    <a:lnTo>
                      <a:pt x="645" y="838"/>
                    </a:lnTo>
                    <a:lnTo>
                      <a:pt x="617" y="842"/>
                    </a:lnTo>
                    <a:lnTo>
                      <a:pt x="589" y="842"/>
                    </a:lnTo>
                    <a:lnTo>
                      <a:pt x="589" y="842"/>
                    </a:lnTo>
                    <a:close/>
                    <a:moveTo>
                      <a:pt x="795" y="637"/>
                    </a:moveTo>
                    <a:lnTo>
                      <a:pt x="795" y="637"/>
                    </a:lnTo>
                    <a:lnTo>
                      <a:pt x="793" y="643"/>
                    </a:lnTo>
                    <a:lnTo>
                      <a:pt x="791" y="649"/>
                    </a:lnTo>
                    <a:lnTo>
                      <a:pt x="791" y="649"/>
                    </a:lnTo>
                    <a:lnTo>
                      <a:pt x="785" y="653"/>
                    </a:lnTo>
                    <a:lnTo>
                      <a:pt x="779" y="653"/>
                    </a:lnTo>
                    <a:lnTo>
                      <a:pt x="673" y="653"/>
                    </a:lnTo>
                    <a:lnTo>
                      <a:pt x="673" y="758"/>
                    </a:lnTo>
                    <a:lnTo>
                      <a:pt x="673" y="758"/>
                    </a:lnTo>
                    <a:lnTo>
                      <a:pt x="671" y="764"/>
                    </a:lnTo>
                    <a:lnTo>
                      <a:pt x="669" y="770"/>
                    </a:lnTo>
                    <a:lnTo>
                      <a:pt x="663" y="774"/>
                    </a:lnTo>
                    <a:lnTo>
                      <a:pt x="657" y="774"/>
                    </a:lnTo>
                    <a:lnTo>
                      <a:pt x="523" y="774"/>
                    </a:lnTo>
                    <a:lnTo>
                      <a:pt x="523" y="774"/>
                    </a:lnTo>
                    <a:lnTo>
                      <a:pt x="517" y="774"/>
                    </a:lnTo>
                    <a:lnTo>
                      <a:pt x="511" y="770"/>
                    </a:lnTo>
                    <a:lnTo>
                      <a:pt x="507" y="764"/>
                    </a:lnTo>
                    <a:lnTo>
                      <a:pt x="507" y="758"/>
                    </a:lnTo>
                    <a:lnTo>
                      <a:pt x="507" y="653"/>
                    </a:lnTo>
                    <a:lnTo>
                      <a:pt x="401" y="655"/>
                    </a:lnTo>
                    <a:lnTo>
                      <a:pt x="401" y="655"/>
                    </a:lnTo>
                    <a:lnTo>
                      <a:pt x="395" y="653"/>
                    </a:lnTo>
                    <a:lnTo>
                      <a:pt x="389" y="649"/>
                    </a:lnTo>
                    <a:lnTo>
                      <a:pt x="389" y="649"/>
                    </a:lnTo>
                    <a:lnTo>
                      <a:pt x="387" y="645"/>
                    </a:lnTo>
                    <a:lnTo>
                      <a:pt x="385" y="639"/>
                    </a:lnTo>
                    <a:lnTo>
                      <a:pt x="385" y="503"/>
                    </a:lnTo>
                    <a:lnTo>
                      <a:pt x="385" y="503"/>
                    </a:lnTo>
                    <a:lnTo>
                      <a:pt x="387" y="497"/>
                    </a:lnTo>
                    <a:lnTo>
                      <a:pt x="389" y="493"/>
                    </a:lnTo>
                    <a:lnTo>
                      <a:pt x="395" y="489"/>
                    </a:lnTo>
                    <a:lnTo>
                      <a:pt x="401" y="487"/>
                    </a:lnTo>
                    <a:lnTo>
                      <a:pt x="507" y="487"/>
                    </a:lnTo>
                    <a:lnTo>
                      <a:pt x="507" y="381"/>
                    </a:lnTo>
                    <a:lnTo>
                      <a:pt x="507" y="381"/>
                    </a:lnTo>
                    <a:lnTo>
                      <a:pt x="507" y="375"/>
                    </a:lnTo>
                    <a:lnTo>
                      <a:pt x="511" y="371"/>
                    </a:lnTo>
                    <a:lnTo>
                      <a:pt x="517" y="367"/>
                    </a:lnTo>
                    <a:lnTo>
                      <a:pt x="523" y="365"/>
                    </a:lnTo>
                    <a:lnTo>
                      <a:pt x="657" y="365"/>
                    </a:lnTo>
                    <a:lnTo>
                      <a:pt x="657" y="365"/>
                    </a:lnTo>
                    <a:lnTo>
                      <a:pt x="663" y="367"/>
                    </a:lnTo>
                    <a:lnTo>
                      <a:pt x="669" y="371"/>
                    </a:lnTo>
                    <a:lnTo>
                      <a:pt x="671" y="375"/>
                    </a:lnTo>
                    <a:lnTo>
                      <a:pt x="673" y="381"/>
                    </a:lnTo>
                    <a:lnTo>
                      <a:pt x="673" y="487"/>
                    </a:lnTo>
                    <a:lnTo>
                      <a:pt x="779" y="487"/>
                    </a:lnTo>
                    <a:lnTo>
                      <a:pt x="779" y="487"/>
                    </a:lnTo>
                    <a:lnTo>
                      <a:pt x="785" y="489"/>
                    </a:lnTo>
                    <a:lnTo>
                      <a:pt x="789" y="491"/>
                    </a:lnTo>
                    <a:lnTo>
                      <a:pt x="793" y="497"/>
                    </a:lnTo>
                    <a:lnTo>
                      <a:pt x="795" y="503"/>
                    </a:lnTo>
                    <a:lnTo>
                      <a:pt x="795" y="637"/>
                    </a:lnTo>
                    <a:close/>
                    <a:moveTo>
                      <a:pt x="795" y="637"/>
                    </a:moveTo>
                    <a:lnTo>
                      <a:pt x="795" y="637"/>
                    </a:lnTo>
                    <a:close/>
                  </a:path>
                </a:pathLst>
              </a:custGeom>
              <a:solidFill>
                <a:srgbClr val="0033CC"/>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112" name="그룹 111">
              <a:extLst>
                <a:ext uri="{FF2B5EF4-FFF2-40B4-BE49-F238E27FC236}">
                  <a16:creationId xmlns:a16="http://schemas.microsoft.com/office/drawing/2014/main" id="{B0717C8C-02C7-4DEA-AB74-DD23839158D9}"/>
                </a:ext>
              </a:extLst>
            </p:cNvPr>
            <p:cNvGrpSpPr/>
            <p:nvPr/>
          </p:nvGrpSpPr>
          <p:grpSpPr>
            <a:xfrm>
              <a:off x="3882648" y="4040029"/>
              <a:ext cx="504031" cy="311588"/>
              <a:chOff x="13869552" y="3638755"/>
              <a:chExt cx="518844" cy="320745"/>
            </a:xfrm>
          </p:grpSpPr>
          <p:sp>
            <p:nvSpPr>
              <p:cNvPr id="113" name="Freeform 5">
                <a:extLst>
                  <a:ext uri="{FF2B5EF4-FFF2-40B4-BE49-F238E27FC236}">
                    <a16:creationId xmlns:a16="http://schemas.microsoft.com/office/drawing/2014/main" id="{727E24F8-E62C-4016-8C11-EAAA6250FF25}"/>
                  </a:ext>
                </a:extLst>
              </p:cNvPr>
              <p:cNvSpPr>
                <a:spLocks noEditPoints="1"/>
              </p:cNvSpPr>
              <p:nvPr/>
            </p:nvSpPr>
            <p:spPr bwMode="auto">
              <a:xfrm>
                <a:off x="14194394" y="3797065"/>
                <a:ext cx="194002" cy="162435"/>
              </a:xfrm>
              <a:custGeom>
                <a:avLst/>
                <a:gdLst>
                  <a:gd name="T0" fmla="*/ 1004 w 1180"/>
                  <a:gd name="T1" fmla="*/ 110 h 988"/>
                  <a:gd name="T2" fmla="*/ 900 w 1180"/>
                  <a:gd name="T3" fmla="*/ 100 h 988"/>
                  <a:gd name="T4" fmla="*/ 883 w 1180"/>
                  <a:gd name="T5" fmla="*/ 154 h 988"/>
                  <a:gd name="T6" fmla="*/ 795 w 1180"/>
                  <a:gd name="T7" fmla="*/ 68 h 988"/>
                  <a:gd name="T8" fmla="*/ 713 w 1180"/>
                  <a:gd name="T9" fmla="*/ 2 h 988"/>
                  <a:gd name="T10" fmla="*/ 445 w 1180"/>
                  <a:gd name="T11" fmla="*/ 8 h 988"/>
                  <a:gd name="T12" fmla="*/ 379 w 1180"/>
                  <a:gd name="T13" fmla="*/ 90 h 988"/>
                  <a:gd name="T14" fmla="*/ 297 w 1180"/>
                  <a:gd name="T15" fmla="*/ 116 h 988"/>
                  <a:gd name="T16" fmla="*/ 190 w 1180"/>
                  <a:gd name="T17" fmla="*/ 100 h 988"/>
                  <a:gd name="T18" fmla="*/ 174 w 1180"/>
                  <a:gd name="T19" fmla="*/ 116 h 988"/>
                  <a:gd name="T20" fmla="*/ 120 w 1180"/>
                  <a:gd name="T21" fmla="*/ 156 h 988"/>
                  <a:gd name="T22" fmla="*/ 56 w 1180"/>
                  <a:gd name="T23" fmla="*/ 188 h 988"/>
                  <a:gd name="T24" fmla="*/ 12 w 1180"/>
                  <a:gd name="T25" fmla="*/ 246 h 988"/>
                  <a:gd name="T26" fmla="*/ 0 w 1180"/>
                  <a:gd name="T27" fmla="*/ 836 h 988"/>
                  <a:gd name="T28" fmla="*/ 12 w 1180"/>
                  <a:gd name="T29" fmla="*/ 896 h 988"/>
                  <a:gd name="T30" fmla="*/ 56 w 1180"/>
                  <a:gd name="T31" fmla="*/ 954 h 988"/>
                  <a:gd name="T32" fmla="*/ 120 w 1180"/>
                  <a:gd name="T33" fmla="*/ 986 h 988"/>
                  <a:gd name="T34" fmla="*/ 1044 w 1180"/>
                  <a:gd name="T35" fmla="*/ 988 h 988"/>
                  <a:gd name="T36" fmla="*/ 1112 w 1180"/>
                  <a:gd name="T37" fmla="*/ 962 h 988"/>
                  <a:gd name="T38" fmla="*/ 1162 w 1180"/>
                  <a:gd name="T39" fmla="*/ 908 h 988"/>
                  <a:gd name="T40" fmla="*/ 1180 w 1180"/>
                  <a:gd name="T41" fmla="*/ 836 h 988"/>
                  <a:gd name="T42" fmla="*/ 1172 w 1180"/>
                  <a:gd name="T43" fmla="*/ 259 h 988"/>
                  <a:gd name="T44" fmla="*/ 1136 w 1180"/>
                  <a:gd name="T45" fmla="*/ 198 h 988"/>
                  <a:gd name="T46" fmla="*/ 1074 w 1180"/>
                  <a:gd name="T47" fmla="*/ 160 h 988"/>
                  <a:gd name="T48" fmla="*/ 441 w 1180"/>
                  <a:gd name="T49" fmla="*/ 112 h 988"/>
                  <a:gd name="T50" fmla="*/ 455 w 1180"/>
                  <a:gd name="T51" fmla="*/ 78 h 988"/>
                  <a:gd name="T52" fmla="*/ 691 w 1180"/>
                  <a:gd name="T53" fmla="*/ 64 h 988"/>
                  <a:gd name="T54" fmla="*/ 725 w 1180"/>
                  <a:gd name="T55" fmla="*/ 78 h 988"/>
                  <a:gd name="T56" fmla="*/ 739 w 1180"/>
                  <a:gd name="T57" fmla="*/ 154 h 988"/>
                  <a:gd name="T58" fmla="*/ 561 w 1180"/>
                  <a:gd name="T59" fmla="*/ 842 h 988"/>
                  <a:gd name="T60" fmla="*/ 437 w 1180"/>
                  <a:gd name="T61" fmla="*/ 796 h 988"/>
                  <a:gd name="T62" fmla="*/ 349 w 1180"/>
                  <a:gd name="T63" fmla="*/ 701 h 988"/>
                  <a:gd name="T64" fmla="*/ 317 w 1180"/>
                  <a:gd name="T65" fmla="*/ 571 h 988"/>
                  <a:gd name="T66" fmla="*/ 339 w 1180"/>
                  <a:gd name="T67" fmla="*/ 465 h 988"/>
                  <a:gd name="T68" fmla="*/ 417 w 1180"/>
                  <a:gd name="T69" fmla="*/ 361 h 988"/>
                  <a:gd name="T70" fmla="*/ 535 w 1180"/>
                  <a:gd name="T71" fmla="*/ 303 h 988"/>
                  <a:gd name="T72" fmla="*/ 645 w 1180"/>
                  <a:gd name="T73" fmla="*/ 303 h 988"/>
                  <a:gd name="T74" fmla="*/ 763 w 1180"/>
                  <a:gd name="T75" fmla="*/ 361 h 988"/>
                  <a:gd name="T76" fmla="*/ 841 w 1180"/>
                  <a:gd name="T77" fmla="*/ 465 h 988"/>
                  <a:gd name="T78" fmla="*/ 863 w 1180"/>
                  <a:gd name="T79" fmla="*/ 571 h 988"/>
                  <a:gd name="T80" fmla="*/ 829 w 1180"/>
                  <a:gd name="T81" fmla="*/ 701 h 988"/>
                  <a:gd name="T82" fmla="*/ 743 w 1180"/>
                  <a:gd name="T83" fmla="*/ 796 h 988"/>
                  <a:gd name="T84" fmla="*/ 617 w 1180"/>
                  <a:gd name="T85" fmla="*/ 842 h 988"/>
                  <a:gd name="T86" fmla="*/ 793 w 1180"/>
                  <a:gd name="T87" fmla="*/ 643 h 988"/>
                  <a:gd name="T88" fmla="*/ 673 w 1180"/>
                  <a:gd name="T89" fmla="*/ 653 h 988"/>
                  <a:gd name="T90" fmla="*/ 663 w 1180"/>
                  <a:gd name="T91" fmla="*/ 774 h 988"/>
                  <a:gd name="T92" fmla="*/ 511 w 1180"/>
                  <a:gd name="T93" fmla="*/ 770 h 988"/>
                  <a:gd name="T94" fmla="*/ 401 w 1180"/>
                  <a:gd name="T95" fmla="*/ 655 h 988"/>
                  <a:gd name="T96" fmla="*/ 385 w 1180"/>
                  <a:gd name="T97" fmla="*/ 639 h 988"/>
                  <a:gd name="T98" fmla="*/ 395 w 1180"/>
                  <a:gd name="T99" fmla="*/ 489 h 988"/>
                  <a:gd name="T100" fmla="*/ 507 w 1180"/>
                  <a:gd name="T101" fmla="*/ 375 h 988"/>
                  <a:gd name="T102" fmla="*/ 657 w 1180"/>
                  <a:gd name="T103" fmla="*/ 365 h 988"/>
                  <a:gd name="T104" fmla="*/ 673 w 1180"/>
                  <a:gd name="T105" fmla="*/ 487 h 988"/>
                  <a:gd name="T106" fmla="*/ 793 w 1180"/>
                  <a:gd name="T107" fmla="*/ 49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0" h="988">
                    <a:moveTo>
                      <a:pt x="1028" y="154"/>
                    </a:moveTo>
                    <a:lnTo>
                      <a:pt x="1006" y="154"/>
                    </a:lnTo>
                    <a:lnTo>
                      <a:pt x="1006" y="116"/>
                    </a:lnTo>
                    <a:lnTo>
                      <a:pt x="1006" y="116"/>
                    </a:lnTo>
                    <a:lnTo>
                      <a:pt x="1004" y="110"/>
                    </a:lnTo>
                    <a:lnTo>
                      <a:pt x="1000" y="106"/>
                    </a:lnTo>
                    <a:lnTo>
                      <a:pt x="996" y="102"/>
                    </a:lnTo>
                    <a:lnTo>
                      <a:pt x="990" y="100"/>
                    </a:lnTo>
                    <a:lnTo>
                      <a:pt x="900" y="100"/>
                    </a:lnTo>
                    <a:lnTo>
                      <a:pt x="900" y="100"/>
                    </a:lnTo>
                    <a:lnTo>
                      <a:pt x="894" y="102"/>
                    </a:lnTo>
                    <a:lnTo>
                      <a:pt x="888" y="106"/>
                    </a:lnTo>
                    <a:lnTo>
                      <a:pt x="883" y="110"/>
                    </a:lnTo>
                    <a:lnTo>
                      <a:pt x="883" y="116"/>
                    </a:lnTo>
                    <a:lnTo>
                      <a:pt x="883" y="154"/>
                    </a:lnTo>
                    <a:lnTo>
                      <a:pt x="803" y="154"/>
                    </a:lnTo>
                    <a:lnTo>
                      <a:pt x="803" y="112"/>
                    </a:lnTo>
                    <a:lnTo>
                      <a:pt x="803" y="112"/>
                    </a:lnTo>
                    <a:lnTo>
                      <a:pt x="801" y="90"/>
                    </a:lnTo>
                    <a:lnTo>
                      <a:pt x="795" y="68"/>
                    </a:lnTo>
                    <a:lnTo>
                      <a:pt x="783" y="50"/>
                    </a:lnTo>
                    <a:lnTo>
                      <a:pt x="771" y="32"/>
                    </a:lnTo>
                    <a:lnTo>
                      <a:pt x="753" y="20"/>
                    </a:lnTo>
                    <a:lnTo>
                      <a:pt x="735" y="8"/>
                    </a:lnTo>
                    <a:lnTo>
                      <a:pt x="713" y="2"/>
                    </a:lnTo>
                    <a:lnTo>
                      <a:pt x="691" y="0"/>
                    </a:lnTo>
                    <a:lnTo>
                      <a:pt x="489" y="0"/>
                    </a:lnTo>
                    <a:lnTo>
                      <a:pt x="489" y="0"/>
                    </a:lnTo>
                    <a:lnTo>
                      <a:pt x="467" y="2"/>
                    </a:lnTo>
                    <a:lnTo>
                      <a:pt x="445" y="8"/>
                    </a:lnTo>
                    <a:lnTo>
                      <a:pt x="427" y="20"/>
                    </a:lnTo>
                    <a:lnTo>
                      <a:pt x="409" y="32"/>
                    </a:lnTo>
                    <a:lnTo>
                      <a:pt x="395" y="50"/>
                    </a:lnTo>
                    <a:lnTo>
                      <a:pt x="385" y="68"/>
                    </a:lnTo>
                    <a:lnTo>
                      <a:pt x="379" y="90"/>
                    </a:lnTo>
                    <a:lnTo>
                      <a:pt x="377" y="112"/>
                    </a:lnTo>
                    <a:lnTo>
                      <a:pt x="377" y="154"/>
                    </a:lnTo>
                    <a:lnTo>
                      <a:pt x="297" y="154"/>
                    </a:lnTo>
                    <a:lnTo>
                      <a:pt x="297" y="116"/>
                    </a:lnTo>
                    <a:lnTo>
                      <a:pt x="297" y="116"/>
                    </a:lnTo>
                    <a:lnTo>
                      <a:pt x="294" y="110"/>
                    </a:lnTo>
                    <a:lnTo>
                      <a:pt x="292" y="106"/>
                    </a:lnTo>
                    <a:lnTo>
                      <a:pt x="286" y="102"/>
                    </a:lnTo>
                    <a:lnTo>
                      <a:pt x="280" y="100"/>
                    </a:lnTo>
                    <a:lnTo>
                      <a:pt x="190" y="100"/>
                    </a:lnTo>
                    <a:lnTo>
                      <a:pt x="190" y="100"/>
                    </a:lnTo>
                    <a:lnTo>
                      <a:pt x="184" y="102"/>
                    </a:lnTo>
                    <a:lnTo>
                      <a:pt x="180" y="106"/>
                    </a:lnTo>
                    <a:lnTo>
                      <a:pt x="176" y="110"/>
                    </a:lnTo>
                    <a:lnTo>
                      <a:pt x="174" y="116"/>
                    </a:lnTo>
                    <a:lnTo>
                      <a:pt x="174" y="154"/>
                    </a:lnTo>
                    <a:lnTo>
                      <a:pt x="152" y="154"/>
                    </a:lnTo>
                    <a:lnTo>
                      <a:pt x="152" y="154"/>
                    </a:lnTo>
                    <a:lnTo>
                      <a:pt x="136" y="154"/>
                    </a:lnTo>
                    <a:lnTo>
                      <a:pt x="120" y="156"/>
                    </a:lnTo>
                    <a:lnTo>
                      <a:pt x="106" y="160"/>
                    </a:lnTo>
                    <a:lnTo>
                      <a:pt x="92" y="166"/>
                    </a:lnTo>
                    <a:lnTo>
                      <a:pt x="80" y="172"/>
                    </a:lnTo>
                    <a:lnTo>
                      <a:pt x="66" y="178"/>
                    </a:lnTo>
                    <a:lnTo>
                      <a:pt x="56" y="188"/>
                    </a:lnTo>
                    <a:lnTo>
                      <a:pt x="44" y="198"/>
                    </a:lnTo>
                    <a:lnTo>
                      <a:pt x="34" y="208"/>
                    </a:lnTo>
                    <a:lnTo>
                      <a:pt x="26" y="220"/>
                    </a:lnTo>
                    <a:lnTo>
                      <a:pt x="18" y="232"/>
                    </a:lnTo>
                    <a:lnTo>
                      <a:pt x="12" y="246"/>
                    </a:lnTo>
                    <a:lnTo>
                      <a:pt x="6" y="259"/>
                    </a:lnTo>
                    <a:lnTo>
                      <a:pt x="4" y="273"/>
                    </a:lnTo>
                    <a:lnTo>
                      <a:pt x="0" y="289"/>
                    </a:lnTo>
                    <a:lnTo>
                      <a:pt x="0" y="303"/>
                    </a:lnTo>
                    <a:lnTo>
                      <a:pt x="0" y="836"/>
                    </a:lnTo>
                    <a:lnTo>
                      <a:pt x="0" y="836"/>
                    </a:lnTo>
                    <a:lnTo>
                      <a:pt x="0" y="852"/>
                    </a:lnTo>
                    <a:lnTo>
                      <a:pt x="4" y="868"/>
                    </a:lnTo>
                    <a:lnTo>
                      <a:pt x="6" y="882"/>
                    </a:lnTo>
                    <a:lnTo>
                      <a:pt x="12" y="896"/>
                    </a:lnTo>
                    <a:lnTo>
                      <a:pt x="18" y="908"/>
                    </a:lnTo>
                    <a:lnTo>
                      <a:pt x="26" y="922"/>
                    </a:lnTo>
                    <a:lnTo>
                      <a:pt x="34" y="934"/>
                    </a:lnTo>
                    <a:lnTo>
                      <a:pt x="44" y="944"/>
                    </a:lnTo>
                    <a:lnTo>
                      <a:pt x="56" y="954"/>
                    </a:lnTo>
                    <a:lnTo>
                      <a:pt x="66" y="962"/>
                    </a:lnTo>
                    <a:lnTo>
                      <a:pt x="80" y="970"/>
                    </a:lnTo>
                    <a:lnTo>
                      <a:pt x="92" y="976"/>
                    </a:lnTo>
                    <a:lnTo>
                      <a:pt x="106" y="982"/>
                    </a:lnTo>
                    <a:lnTo>
                      <a:pt x="120" y="986"/>
                    </a:lnTo>
                    <a:lnTo>
                      <a:pt x="136" y="988"/>
                    </a:lnTo>
                    <a:lnTo>
                      <a:pt x="152" y="988"/>
                    </a:lnTo>
                    <a:lnTo>
                      <a:pt x="1028" y="988"/>
                    </a:lnTo>
                    <a:lnTo>
                      <a:pt x="1028" y="988"/>
                    </a:lnTo>
                    <a:lnTo>
                      <a:pt x="1044" y="988"/>
                    </a:lnTo>
                    <a:lnTo>
                      <a:pt x="1058" y="986"/>
                    </a:lnTo>
                    <a:lnTo>
                      <a:pt x="1074" y="982"/>
                    </a:lnTo>
                    <a:lnTo>
                      <a:pt x="1088" y="976"/>
                    </a:lnTo>
                    <a:lnTo>
                      <a:pt x="1100" y="970"/>
                    </a:lnTo>
                    <a:lnTo>
                      <a:pt x="1112" y="962"/>
                    </a:lnTo>
                    <a:lnTo>
                      <a:pt x="1124" y="954"/>
                    </a:lnTo>
                    <a:lnTo>
                      <a:pt x="1136" y="944"/>
                    </a:lnTo>
                    <a:lnTo>
                      <a:pt x="1144" y="934"/>
                    </a:lnTo>
                    <a:lnTo>
                      <a:pt x="1154" y="922"/>
                    </a:lnTo>
                    <a:lnTo>
                      <a:pt x="1162" y="908"/>
                    </a:lnTo>
                    <a:lnTo>
                      <a:pt x="1168" y="896"/>
                    </a:lnTo>
                    <a:lnTo>
                      <a:pt x="1172" y="882"/>
                    </a:lnTo>
                    <a:lnTo>
                      <a:pt x="1176" y="868"/>
                    </a:lnTo>
                    <a:lnTo>
                      <a:pt x="1178" y="852"/>
                    </a:lnTo>
                    <a:lnTo>
                      <a:pt x="1180" y="836"/>
                    </a:lnTo>
                    <a:lnTo>
                      <a:pt x="1180" y="303"/>
                    </a:lnTo>
                    <a:lnTo>
                      <a:pt x="1180" y="303"/>
                    </a:lnTo>
                    <a:lnTo>
                      <a:pt x="1178" y="289"/>
                    </a:lnTo>
                    <a:lnTo>
                      <a:pt x="1176" y="273"/>
                    </a:lnTo>
                    <a:lnTo>
                      <a:pt x="1172" y="259"/>
                    </a:lnTo>
                    <a:lnTo>
                      <a:pt x="1168" y="246"/>
                    </a:lnTo>
                    <a:lnTo>
                      <a:pt x="1162" y="232"/>
                    </a:lnTo>
                    <a:lnTo>
                      <a:pt x="1154" y="220"/>
                    </a:lnTo>
                    <a:lnTo>
                      <a:pt x="1144" y="208"/>
                    </a:lnTo>
                    <a:lnTo>
                      <a:pt x="1136" y="198"/>
                    </a:lnTo>
                    <a:lnTo>
                      <a:pt x="1124" y="188"/>
                    </a:lnTo>
                    <a:lnTo>
                      <a:pt x="1112" y="178"/>
                    </a:lnTo>
                    <a:lnTo>
                      <a:pt x="1100" y="172"/>
                    </a:lnTo>
                    <a:lnTo>
                      <a:pt x="1088" y="166"/>
                    </a:lnTo>
                    <a:lnTo>
                      <a:pt x="1074" y="160"/>
                    </a:lnTo>
                    <a:lnTo>
                      <a:pt x="1058" y="156"/>
                    </a:lnTo>
                    <a:lnTo>
                      <a:pt x="1044" y="154"/>
                    </a:lnTo>
                    <a:lnTo>
                      <a:pt x="1028" y="154"/>
                    </a:lnTo>
                    <a:lnTo>
                      <a:pt x="1028" y="154"/>
                    </a:lnTo>
                    <a:close/>
                    <a:moveTo>
                      <a:pt x="441" y="112"/>
                    </a:moveTo>
                    <a:lnTo>
                      <a:pt x="441" y="112"/>
                    </a:lnTo>
                    <a:lnTo>
                      <a:pt x="441" y="102"/>
                    </a:lnTo>
                    <a:lnTo>
                      <a:pt x="445" y="94"/>
                    </a:lnTo>
                    <a:lnTo>
                      <a:pt x="449" y="86"/>
                    </a:lnTo>
                    <a:lnTo>
                      <a:pt x="455" y="78"/>
                    </a:lnTo>
                    <a:lnTo>
                      <a:pt x="461" y="72"/>
                    </a:lnTo>
                    <a:lnTo>
                      <a:pt x="471" y="68"/>
                    </a:lnTo>
                    <a:lnTo>
                      <a:pt x="479" y="64"/>
                    </a:lnTo>
                    <a:lnTo>
                      <a:pt x="489" y="64"/>
                    </a:lnTo>
                    <a:lnTo>
                      <a:pt x="691" y="64"/>
                    </a:lnTo>
                    <a:lnTo>
                      <a:pt x="691" y="64"/>
                    </a:lnTo>
                    <a:lnTo>
                      <a:pt x="701" y="64"/>
                    </a:lnTo>
                    <a:lnTo>
                      <a:pt x="709" y="68"/>
                    </a:lnTo>
                    <a:lnTo>
                      <a:pt x="717" y="72"/>
                    </a:lnTo>
                    <a:lnTo>
                      <a:pt x="725" y="78"/>
                    </a:lnTo>
                    <a:lnTo>
                      <a:pt x="731" y="86"/>
                    </a:lnTo>
                    <a:lnTo>
                      <a:pt x="735" y="94"/>
                    </a:lnTo>
                    <a:lnTo>
                      <a:pt x="739" y="102"/>
                    </a:lnTo>
                    <a:lnTo>
                      <a:pt x="739" y="112"/>
                    </a:lnTo>
                    <a:lnTo>
                      <a:pt x="739" y="154"/>
                    </a:lnTo>
                    <a:lnTo>
                      <a:pt x="441" y="154"/>
                    </a:lnTo>
                    <a:lnTo>
                      <a:pt x="441" y="112"/>
                    </a:lnTo>
                    <a:close/>
                    <a:moveTo>
                      <a:pt x="589" y="842"/>
                    </a:moveTo>
                    <a:lnTo>
                      <a:pt x="589" y="842"/>
                    </a:lnTo>
                    <a:lnTo>
                      <a:pt x="561" y="842"/>
                    </a:lnTo>
                    <a:lnTo>
                      <a:pt x="535" y="838"/>
                    </a:lnTo>
                    <a:lnTo>
                      <a:pt x="509" y="830"/>
                    </a:lnTo>
                    <a:lnTo>
                      <a:pt x="483" y="822"/>
                    </a:lnTo>
                    <a:lnTo>
                      <a:pt x="459" y="810"/>
                    </a:lnTo>
                    <a:lnTo>
                      <a:pt x="437" y="796"/>
                    </a:lnTo>
                    <a:lnTo>
                      <a:pt x="417" y="780"/>
                    </a:lnTo>
                    <a:lnTo>
                      <a:pt x="397" y="762"/>
                    </a:lnTo>
                    <a:lnTo>
                      <a:pt x="379" y="744"/>
                    </a:lnTo>
                    <a:lnTo>
                      <a:pt x="363" y="723"/>
                    </a:lnTo>
                    <a:lnTo>
                      <a:pt x="349" y="701"/>
                    </a:lnTo>
                    <a:lnTo>
                      <a:pt x="339" y="677"/>
                    </a:lnTo>
                    <a:lnTo>
                      <a:pt x="329" y="651"/>
                    </a:lnTo>
                    <a:lnTo>
                      <a:pt x="323" y="625"/>
                    </a:lnTo>
                    <a:lnTo>
                      <a:pt x="319" y="599"/>
                    </a:lnTo>
                    <a:lnTo>
                      <a:pt x="317" y="571"/>
                    </a:lnTo>
                    <a:lnTo>
                      <a:pt x="317" y="571"/>
                    </a:lnTo>
                    <a:lnTo>
                      <a:pt x="319" y="543"/>
                    </a:lnTo>
                    <a:lnTo>
                      <a:pt x="323" y="515"/>
                    </a:lnTo>
                    <a:lnTo>
                      <a:pt x="329" y="489"/>
                    </a:lnTo>
                    <a:lnTo>
                      <a:pt x="339" y="465"/>
                    </a:lnTo>
                    <a:lnTo>
                      <a:pt x="349" y="441"/>
                    </a:lnTo>
                    <a:lnTo>
                      <a:pt x="363" y="419"/>
                    </a:lnTo>
                    <a:lnTo>
                      <a:pt x="379" y="397"/>
                    </a:lnTo>
                    <a:lnTo>
                      <a:pt x="397" y="377"/>
                    </a:lnTo>
                    <a:lnTo>
                      <a:pt x="417" y="361"/>
                    </a:lnTo>
                    <a:lnTo>
                      <a:pt x="437" y="345"/>
                    </a:lnTo>
                    <a:lnTo>
                      <a:pt x="459" y="331"/>
                    </a:lnTo>
                    <a:lnTo>
                      <a:pt x="483" y="319"/>
                    </a:lnTo>
                    <a:lnTo>
                      <a:pt x="509" y="311"/>
                    </a:lnTo>
                    <a:lnTo>
                      <a:pt x="535" y="303"/>
                    </a:lnTo>
                    <a:lnTo>
                      <a:pt x="561" y="299"/>
                    </a:lnTo>
                    <a:lnTo>
                      <a:pt x="589" y="297"/>
                    </a:lnTo>
                    <a:lnTo>
                      <a:pt x="589" y="297"/>
                    </a:lnTo>
                    <a:lnTo>
                      <a:pt x="617" y="299"/>
                    </a:lnTo>
                    <a:lnTo>
                      <a:pt x="645" y="303"/>
                    </a:lnTo>
                    <a:lnTo>
                      <a:pt x="671" y="311"/>
                    </a:lnTo>
                    <a:lnTo>
                      <a:pt x="697" y="319"/>
                    </a:lnTo>
                    <a:lnTo>
                      <a:pt x="719" y="331"/>
                    </a:lnTo>
                    <a:lnTo>
                      <a:pt x="743" y="345"/>
                    </a:lnTo>
                    <a:lnTo>
                      <a:pt x="763" y="361"/>
                    </a:lnTo>
                    <a:lnTo>
                      <a:pt x="783" y="377"/>
                    </a:lnTo>
                    <a:lnTo>
                      <a:pt x="801" y="397"/>
                    </a:lnTo>
                    <a:lnTo>
                      <a:pt x="817" y="419"/>
                    </a:lnTo>
                    <a:lnTo>
                      <a:pt x="829" y="441"/>
                    </a:lnTo>
                    <a:lnTo>
                      <a:pt x="841" y="465"/>
                    </a:lnTo>
                    <a:lnTo>
                      <a:pt x="851" y="489"/>
                    </a:lnTo>
                    <a:lnTo>
                      <a:pt x="857" y="515"/>
                    </a:lnTo>
                    <a:lnTo>
                      <a:pt x="861" y="543"/>
                    </a:lnTo>
                    <a:lnTo>
                      <a:pt x="863" y="571"/>
                    </a:lnTo>
                    <a:lnTo>
                      <a:pt x="863" y="571"/>
                    </a:lnTo>
                    <a:lnTo>
                      <a:pt x="861" y="599"/>
                    </a:lnTo>
                    <a:lnTo>
                      <a:pt x="857" y="625"/>
                    </a:lnTo>
                    <a:lnTo>
                      <a:pt x="851" y="651"/>
                    </a:lnTo>
                    <a:lnTo>
                      <a:pt x="841" y="677"/>
                    </a:lnTo>
                    <a:lnTo>
                      <a:pt x="829" y="701"/>
                    </a:lnTo>
                    <a:lnTo>
                      <a:pt x="817" y="723"/>
                    </a:lnTo>
                    <a:lnTo>
                      <a:pt x="801" y="744"/>
                    </a:lnTo>
                    <a:lnTo>
                      <a:pt x="783" y="762"/>
                    </a:lnTo>
                    <a:lnTo>
                      <a:pt x="763" y="780"/>
                    </a:lnTo>
                    <a:lnTo>
                      <a:pt x="743" y="796"/>
                    </a:lnTo>
                    <a:lnTo>
                      <a:pt x="719" y="810"/>
                    </a:lnTo>
                    <a:lnTo>
                      <a:pt x="697" y="822"/>
                    </a:lnTo>
                    <a:lnTo>
                      <a:pt x="671" y="830"/>
                    </a:lnTo>
                    <a:lnTo>
                      <a:pt x="645" y="838"/>
                    </a:lnTo>
                    <a:lnTo>
                      <a:pt x="617" y="842"/>
                    </a:lnTo>
                    <a:lnTo>
                      <a:pt x="589" y="842"/>
                    </a:lnTo>
                    <a:lnTo>
                      <a:pt x="589" y="842"/>
                    </a:lnTo>
                    <a:close/>
                    <a:moveTo>
                      <a:pt x="795" y="637"/>
                    </a:moveTo>
                    <a:lnTo>
                      <a:pt x="795" y="637"/>
                    </a:lnTo>
                    <a:lnTo>
                      <a:pt x="793" y="643"/>
                    </a:lnTo>
                    <a:lnTo>
                      <a:pt x="791" y="649"/>
                    </a:lnTo>
                    <a:lnTo>
                      <a:pt x="791" y="649"/>
                    </a:lnTo>
                    <a:lnTo>
                      <a:pt x="785" y="653"/>
                    </a:lnTo>
                    <a:lnTo>
                      <a:pt x="779" y="653"/>
                    </a:lnTo>
                    <a:lnTo>
                      <a:pt x="673" y="653"/>
                    </a:lnTo>
                    <a:lnTo>
                      <a:pt x="673" y="758"/>
                    </a:lnTo>
                    <a:lnTo>
                      <a:pt x="673" y="758"/>
                    </a:lnTo>
                    <a:lnTo>
                      <a:pt x="671" y="764"/>
                    </a:lnTo>
                    <a:lnTo>
                      <a:pt x="669" y="770"/>
                    </a:lnTo>
                    <a:lnTo>
                      <a:pt x="663" y="774"/>
                    </a:lnTo>
                    <a:lnTo>
                      <a:pt x="657" y="774"/>
                    </a:lnTo>
                    <a:lnTo>
                      <a:pt x="523" y="774"/>
                    </a:lnTo>
                    <a:lnTo>
                      <a:pt x="523" y="774"/>
                    </a:lnTo>
                    <a:lnTo>
                      <a:pt x="517" y="774"/>
                    </a:lnTo>
                    <a:lnTo>
                      <a:pt x="511" y="770"/>
                    </a:lnTo>
                    <a:lnTo>
                      <a:pt x="507" y="764"/>
                    </a:lnTo>
                    <a:lnTo>
                      <a:pt x="507" y="758"/>
                    </a:lnTo>
                    <a:lnTo>
                      <a:pt x="507" y="653"/>
                    </a:lnTo>
                    <a:lnTo>
                      <a:pt x="401" y="655"/>
                    </a:lnTo>
                    <a:lnTo>
                      <a:pt x="401" y="655"/>
                    </a:lnTo>
                    <a:lnTo>
                      <a:pt x="395" y="653"/>
                    </a:lnTo>
                    <a:lnTo>
                      <a:pt x="389" y="649"/>
                    </a:lnTo>
                    <a:lnTo>
                      <a:pt x="389" y="649"/>
                    </a:lnTo>
                    <a:lnTo>
                      <a:pt x="387" y="645"/>
                    </a:lnTo>
                    <a:lnTo>
                      <a:pt x="385" y="639"/>
                    </a:lnTo>
                    <a:lnTo>
                      <a:pt x="385" y="503"/>
                    </a:lnTo>
                    <a:lnTo>
                      <a:pt x="385" y="503"/>
                    </a:lnTo>
                    <a:lnTo>
                      <a:pt x="387" y="497"/>
                    </a:lnTo>
                    <a:lnTo>
                      <a:pt x="389" y="493"/>
                    </a:lnTo>
                    <a:lnTo>
                      <a:pt x="395" y="489"/>
                    </a:lnTo>
                    <a:lnTo>
                      <a:pt x="401" y="487"/>
                    </a:lnTo>
                    <a:lnTo>
                      <a:pt x="507" y="487"/>
                    </a:lnTo>
                    <a:lnTo>
                      <a:pt x="507" y="381"/>
                    </a:lnTo>
                    <a:lnTo>
                      <a:pt x="507" y="381"/>
                    </a:lnTo>
                    <a:lnTo>
                      <a:pt x="507" y="375"/>
                    </a:lnTo>
                    <a:lnTo>
                      <a:pt x="511" y="371"/>
                    </a:lnTo>
                    <a:lnTo>
                      <a:pt x="517" y="367"/>
                    </a:lnTo>
                    <a:lnTo>
                      <a:pt x="523" y="365"/>
                    </a:lnTo>
                    <a:lnTo>
                      <a:pt x="657" y="365"/>
                    </a:lnTo>
                    <a:lnTo>
                      <a:pt x="657" y="365"/>
                    </a:lnTo>
                    <a:lnTo>
                      <a:pt x="663" y="367"/>
                    </a:lnTo>
                    <a:lnTo>
                      <a:pt x="669" y="371"/>
                    </a:lnTo>
                    <a:lnTo>
                      <a:pt x="671" y="375"/>
                    </a:lnTo>
                    <a:lnTo>
                      <a:pt x="673" y="381"/>
                    </a:lnTo>
                    <a:lnTo>
                      <a:pt x="673" y="487"/>
                    </a:lnTo>
                    <a:lnTo>
                      <a:pt x="779" y="487"/>
                    </a:lnTo>
                    <a:lnTo>
                      <a:pt x="779" y="487"/>
                    </a:lnTo>
                    <a:lnTo>
                      <a:pt x="785" y="489"/>
                    </a:lnTo>
                    <a:lnTo>
                      <a:pt x="789" y="491"/>
                    </a:lnTo>
                    <a:lnTo>
                      <a:pt x="793" y="497"/>
                    </a:lnTo>
                    <a:lnTo>
                      <a:pt x="795" y="503"/>
                    </a:lnTo>
                    <a:lnTo>
                      <a:pt x="795" y="637"/>
                    </a:lnTo>
                    <a:close/>
                    <a:moveTo>
                      <a:pt x="795" y="637"/>
                    </a:moveTo>
                    <a:lnTo>
                      <a:pt x="795" y="637"/>
                    </a:lnTo>
                    <a:close/>
                  </a:path>
                </a:pathLst>
              </a:custGeom>
              <a:solidFill>
                <a:srgbClr val="0033CC"/>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14" name="Freeform 35">
                <a:extLst>
                  <a:ext uri="{FF2B5EF4-FFF2-40B4-BE49-F238E27FC236}">
                    <a16:creationId xmlns:a16="http://schemas.microsoft.com/office/drawing/2014/main" id="{1C8185BB-6CFC-4273-A7CA-B3E86286C85B}"/>
                  </a:ext>
                </a:extLst>
              </p:cNvPr>
              <p:cNvSpPr>
                <a:spLocks/>
              </p:cNvSpPr>
              <p:nvPr/>
            </p:nvSpPr>
            <p:spPr bwMode="auto">
              <a:xfrm>
                <a:off x="13869552" y="3638755"/>
                <a:ext cx="332461" cy="305505"/>
              </a:xfrm>
              <a:custGeom>
                <a:avLst/>
                <a:gdLst>
                  <a:gd name="T0" fmla="*/ 1165 w 2220"/>
                  <a:gd name="T1" fmla="*/ 21 h 2040"/>
                  <a:gd name="T2" fmla="*/ 1151 w 2220"/>
                  <a:gd name="T3" fmla="*/ 11 h 2040"/>
                  <a:gd name="T4" fmla="*/ 1124 w 2220"/>
                  <a:gd name="T5" fmla="*/ 1 h 2040"/>
                  <a:gd name="T6" fmla="*/ 1096 w 2220"/>
                  <a:gd name="T7" fmla="*/ 1 h 2040"/>
                  <a:gd name="T8" fmla="*/ 1069 w 2220"/>
                  <a:gd name="T9" fmla="*/ 11 h 2040"/>
                  <a:gd name="T10" fmla="*/ 37 w 2220"/>
                  <a:gd name="T11" fmla="*/ 761 h 2040"/>
                  <a:gd name="T12" fmla="*/ 30 w 2220"/>
                  <a:gd name="T13" fmla="*/ 766 h 2040"/>
                  <a:gd name="T14" fmla="*/ 20 w 2220"/>
                  <a:gd name="T15" fmla="*/ 776 h 2040"/>
                  <a:gd name="T16" fmla="*/ 11 w 2220"/>
                  <a:gd name="T17" fmla="*/ 788 h 2040"/>
                  <a:gd name="T18" fmla="*/ 3 w 2220"/>
                  <a:gd name="T19" fmla="*/ 807 h 2040"/>
                  <a:gd name="T20" fmla="*/ 0 w 2220"/>
                  <a:gd name="T21" fmla="*/ 835 h 2040"/>
                  <a:gd name="T22" fmla="*/ 5 w 2220"/>
                  <a:gd name="T23" fmla="*/ 862 h 2040"/>
                  <a:gd name="T24" fmla="*/ 18 w 2220"/>
                  <a:gd name="T25" fmla="*/ 888 h 2040"/>
                  <a:gd name="T26" fmla="*/ 38 w 2220"/>
                  <a:gd name="T27" fmla="*/ 909 h 2040"/>
                  <a:gd name="T28" fmla="*/ 63 w 2220"/>
                  <a:gd name="T29" fmla="*/ 923 h 2040"/>
                  <a:gd name="T30" fmla="*/ 77 w 2220"/>
                  <a:gd name="T31" fmla="*/ 927 h 2040"/>
                  <a:gd name="T32" fmla="*/ 92 w 2220"/>
                  <a:gd name="T33" fmla="*/ 928 h 2040"/>
                  <a:gd name="T34" fmla="*/ 278 w 2220"/>
                  <a:gd name="T35" fmla="*/ 1948 h 2040"/>
                  <a:gd name="T36" fmla="*/ 278 w 2220"/>
                  <a:gd name="T37" fmla="*/ 1957 h 2040"/>
                  <a:gd name="T38" fmla="*/ 281 w 2220"/>
                  <a:gd name="T39" fmla="*/ 1977 h 2040"/>
                  <a:gd name="T40" fmla="*/ 287 w 2220"/>
                  <a:gd name="T41" fmla="*/ 1993 h 2040"/>
                  <a:gd name="T42" fmla="*/ 297 w 2220"/>
                  <a:gd name="T43" fmla="*/ 2009 h 2040"/>
                  <a:gd name="T44" fmla="*/ 309 w 2220"/>
                  <a:gd name="T45" fmla="*/ 2020 h 2040"/>
                  <a:gd name="T46" fmla="*/ 324 w 2220"/>
                  <a:gd name="T47" fmla="*/ 2030 h 2040"/>
                  <a:gd name="T48" fmla="*/ 340 w 2220"/>
                  <a:gd name="T49" fmla="*/ 2037 h 2040"/>
                  <a:gd name="T50" fmla="*/ 360 w 2220"/>
                  <a:gd name="T51" fmla="*/ 2040 h 2040"/>
                  <a:gd name="T52" fmla="*/ 1850 w 2220"/>
                  <a:gd name="T53" fmla="*/ 2040 h 2040"/>
                  <a:gd name="T54" fmla="*/ 1860 w 2220"/>
                  <a:gd name="T55" fmla="*/ 2040 h 2040"/>
                  <a:gd name="T56" fmla="*/ 1880 w 2220"/>
                  <a:gd name="T57" fmla="*/ 2037 h 2040"/>
                  <a:gd name="T58" fmla="*/ 1896 w 2220"/>
                  <a:gd name="T59" fmla="*/ 2030 h 2040"/>
                  <a:gd name="T60" fmla="*/ 1911 w 2220"/>
                  <a:gd name="T61" fmla="*/ 2020 h 2040"/>
                  <a:gd name="T62" fmla="*/ 1923 w 2220"/>
                  <a:gd name="T63" fmla="*/ 2009 h 2040"/>
                  <a:gd name="T64" fmla="*/ 1933 w 2220"/>
                  <a:gd name="T65" fmla="*/ 1993 h 2040"/>
                  <a:gd name="T66" fmla="*/ 1939 w 2220"/>
                  <a:gd name="T67" fmla="*/ 1977 h 2040"/>
                  <a:gd name="T68" fmla="*/ 1943 w 2220"/>
                  <a:gd name="T69" fmla="*/ 1957 h 2040"/>
                  <a:gd name="T70" fmla="*/ 1943 w 2220"/>
                  <a:gd name="T71" fmla="*/ 928 h 2040"/>
                  <a:gd name="T72" fmla="*/ 2128 w 2220"/>
                  <a:gd name="T73" fmla="*/ 928 h 2040"/>
                  <a:gd name="T74" fmla="*/ 2143 w 2220"/>
                  <a:gd name="T75" fmla="*/ 927 h 2040"/>
                  <a:gd name="T76" fmla="*/ 2157 w 2220"/>
                  <a:gd name="T77" fmla="*/ 923 h 2040"/>
                  <a:gd name="T78" fmla="*/ 2182 w 2220"/>
                  <a:gd name="T79" fmla="*/ 909 h 2040"/>
                  <a:gd name="T80" fmla="*/ 2202 w 2220"/>
                  <a:gd name="T81" fmla="*/ 888 h 2040"/>
                  <a:gd name="T82" fmla="*/ 2215 w 2220"/>
                  <a:gd name="T83" fmla="*/ 862 h 2040"/>
                  <a:gd name="T84" fmla="*/ 2220 w 2220"/>
                  <a:gd name="T85" fmla="*/ 835 h 2040"/>
                  <a:gd name="T86" fmla="*/ 2217 w 2220"/>
                  <a:gd name="T87" fmla="*/ 807 h 2040"/>
                  <a:gd name="T88" fmla="*/ 2209 w 2220"/>
                  <a:gd name="T89" fmla="*/ 788 h 2040"/>
                  <a:gd name="T90" fmla="*/ 2200 w 2220"/>
                  <a:gd name="T91" fmla="*/ 776 h 2040"/>
                  <a:gd name="T92" fmla="*/ 2190 w 2220"/>
                  <a:gd name="T93" fmla="*/ 766 h 2040"/>
                  <a:gd name="T94" fmla="*/ 2183 w 2220"/>
                  <a:gd name="T95" fmla="*/ 761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20" h="2040">
                    <a:moveTo>
                      <a:pt x="2183" y="761"/>
                    </a:moveTo>
                    <a:lnTo>
                      <a:pt x="1165" y="21"/>
                    </a:lnTo>
                    <a:lnTo>
                      <a:pt x="1165" y="21"/>
                    </a:lnTo>
                    <a:lnTo>
                      <a:pt x="1151" y="11"/>
                    </a:lnTo>
                    <a:lnTo>
                      <a:pt x="1138" y="4"/>
                    </a:lnTo>
                    <a:lnTo>
                      <a:pt x="1124" y="1"/>
                    </a:lnTo>
                    <a:lnTo>
                      <a:pt x="1110" y="0"/>
                    </a:lnTo>
                    <a:lnTo>
                      <a:pt x="1096" y="1"/>
                    </a:lnTo>
                    <a:lnTo>
                      <a:pt x="1082" y="4"/>
                    </a:lnTo>
                    <a:lnTo>
                      <a:pt x="1069" y="11"/>
                    </a:lnTo>
                    <a:lnTo>
                      <a:pt x="1055" y="21"/>
                    </a:lnTo>
                    <a:lnTo>
                      <a:pt x="37" y="761"/>
                    </a:lnTo>
                    <a:lnTo>
                      <a:pt x="37" y="761"/>
                    </a:lnTo>
                    <a:lnTo>
                      <a:pt x="30" y="766"/>
                    </a:lnTo>
                    <a:lnTo>
                      <a:pt x="25" y="771"/>
                    </a:lnTo>
                    <a:lnTo>
                      <a:pt x="20" y="776"/>
                    </a:lnTo>
                    <a:lnTo>
                      <a:pt x="15" y="782"/>
                    </a:lnTo>
                    <a:lnTo>
                      <a:pt x="11" y="788"/>
                    </a:lnTo>
                    <a:lnTo>
                      <a:pt x="8" y="794"/>
                    </a:lnTo>
                    <a:lnTo>
                      <a:pt x="3" y="807"/>
                    </a:lnTo>
                    <a:lnTo>
                      <a:pt x="0" y="821"/>
                    </a:lnTo>
                    <a:lnTo>
                      <a:pt x="0" y="835"/>
                    </a:lnTo>
                    <a:lnTo>
                      <a:pt x="2" y="849"/>
                    </a:lnTo>
                    <a:lnTo>
                      <a:pt x="5" y="862"/>
                    </a:lnTo>
                    <a:lnTo>
                      <a:pt x="12" y="875"/>
                    </a:lnTo>
                    <a:lnTo>
                      <a:pt x="18" y="888"/>
                    </a:lnTo>
                    <a:lnTo>
                      <a:pt x="28" y="899"/>
                    </a:lnTo>
                    <a:lnTo>
                      <a:pt x="38" y="909"/>
                    </a:lnTo>
                    <a:lnTo>
                      <a:pt x="50" y="916"/>
                    </a:lnTo>
                    <a:lnTo>
                      <a:pt x="63" y="923"/>
                    </a:lnTo>
                    <a:lnTo>
                      <a:pt x="70" y="925"/>
                    </a:lnTo>
                    <a:lnTo>
                      <a:pt x="77" y="927"/>
                    </a:lnTo>
                    <a:lnTo>
                      <a:pt x="85" y="928"/>
                    </a:lnTo>
                    <a:lnTo>
                      <a:pt x="92" y="928"/>
                    </a:lnTo>
                    <a:lnTo>
                      <a:pt x="278" y="928"/>
                    </a:lnTo>
                    <a:lnTo>
                      <a:pt x="278" y="1948"/>
                    </a:lnTo>
                    <a:lnTo>
                      <a:pt x="278" y="1948"/>
                    </a:lnTo>
                    <a:lnTo>
                      <a:pt x="278" y="1957"/>
                    </a:lnTo>
                    <a:lnTo>
                      <a:pt x="280" y="1967"/>
                    </a:lnTo>
                    <a:lnTo>
                      <a:pt x="281" y="1977"/>
                    </a:lnTo>
                    <a:lnTo>
                      <a:pt x="284" y="1986"/>
                    </a:lnTo>
                    <a:lnTo>
                      <a:pt x="287" y="1993"/>
                    </a:lnTo>
                    <a:lnTo>
                      <a:pt x="293" y="2001"/>
                    </a:lnTo>
                    <a:lnTo>
                      <a:pt x="297" y="2009"/>
                    </a:lnTo>
                    <a:lnTo>
                      <a:pt x="302" y="2015"/>
                    </a:lnTo>
                    <a:lnTo>
                      <a:pt x="309" y="2020"/>
                    </a:lnTo>
                    <a:lnTo>
                      <a:pt x="317" y="2026"/>
                    </a:lnTo>
                    <a:lnTo>
                      <a:pt x="324" y="2030"/>
                    </a:lnTo>
                    <a:lnTo>
                      <a:pt x="332" y="2033"/>
                    </a:lnTo>
                    <a:lnTo>
                      <a:pt x="340" y="2037"/>
                    </a:lnTo>
                    <a:lnTo>
                      <a:pt x="350" y="2038"/>
                    </a:lnTo>
                    <a:lnTo>
                      <a:pt x="360" y="2040"/>
                    </a:lnTo>
                    <a:lnTo>
                      <a:pt x="370" y="2040"/>
                    </a:lnTo>
                    <a:lnTo>
                      <a:pt x="1850" y="2040"/>
                    </a:lnTo>
                    <a:lnTo>
                      <a:pt x="1850" y="2040"/>
                    </a:lnTo>
                    <a:lnTo>
                      <a:pt x="1860" y="2040"/>
                    </a:lnTo>
                    <a:lnTo>
                      <a:pt x="1870" y="2038"/>
                    </a:lnTo>
                    <a:lnTo>
                      <a:pt x="1880" y="2037"/>
                    </a:lnTo>
                    <a:lnTo>
                      <a:pt x="1888" y="2033"/>
                    </a:lnTo>
                    <a:lnTo>
                      <a:pt x="1896" y="2030"/>
                    </a:lnTo>
                    <a:lnTo>
                      <a:pt x="1903" y="2026"/>
                    </a:lnTo>
                    <a:lnTo>
                      <a:pt x="1911" y="2020"/>
                    </a:lnTo>
                    <a:lnTo>
                      <a:pt x="1918" y="2015"/>
                    </a:lnTo>
                    <a:lnTo>
                      <a:pt x="1923" y="2009"/>
                    </a:lnTo>
                    <a:lnTo>
                      <a:pt x="1928" y="2001"/>
                    </a:lnTo>
                    <a:lnTo>
                      <a:pt x="1933" y="1993"/>
                    </a:lnTo>
                    <a:lnTo>
                      <a:pt x="1936" y="1986"/>
                    </a:lnTo>
                    <a:lnTo>
                      <a:pt x="1939" y="1977"/>
                    </a:lnTo>
                    <a:lnTo>
                      <a:pt x="1940" y="1967"/>
                    </a:lnTo>
                    <a:lnTo>
                      <a:pt x="1943" y="1957"/>
                    </a:lnTo>
                    <a:lnTo>
                      <a:pt x="1943" y="1948"/>
                    </a:lnTo>
                    <a:lnTo>
                      <a:pt x="1943" y="928"/>
                    </a:lnTo>
                    <a:lnTo>
                      <a:pt x="2128" y="928"/>
                    </a:lnTo>
                    <a:lnTo>
                      <a:pt x="2128" y="928"/>
                    </a:lnTo>
                    <a:lnTo>
                      <a:pt x="2135" y="928"/>
                    </a:lnTo>
                    <a:lnTo>
                      <a:pt x="2143" y="927"/>
                    </a:lnTo>
                    <a:lnTo>
                      <a:pt x="2150" y="925"/>
                    </a:lnTo>
                    <a:lnTo>
                      <a:pt x="2157" y="923"/>
                    </a:lnTo>
                    <a:lnTo>
                      <a:pt x="2170" y="916"/>
                    </a:lnTo>
                    <a:lnTo>
                      <a:pt x="2182" y="909"/>
                    </a:lnTo>
                    <a:lnTo>
                      <a:pt x="2192" y="899"/>
                    </a:lnTo>
                    <a:lnTo>
                      <a:pt x="2202" y="888"/>
                    </a:lnTo>
                    <a:lnTo>
                      <a:pt x="2208" y="875"/>
                    </a:lnTo>
                    <a:lnTo>
                      <a:pt x="2215" y="862"/>
                    </a:lnTo>
                    <a:lnTo>
                      <a:pt x="2218" y="849"/>
                    </a:lnTo>
                    <a:lnTo>
                      <a:pt x="2220" y="835"/>
                    </a:lnTo>
                    <a:lnTo>
                      <a:pt x="2220" y="821"/>
                    </a:lnTo>
                    <a:lnTo>
                      <a:pt x="2217" y="807"/>
                    </a:lnTo>
                    <a:lnTo>
                      <a:pt x="2212" y="794"/>
                    </a:lnTo>
                    <a:lnTo>
                      <a:pt x="2209" y="788"/>
                    </a:lnTo>
                    <a:lnTo>
                      <a:pt x="2205" y="782"/>
                    </a:lnTo>
                    <a:lnTo>
                      <a:pt x="2200" y="776"/>
                    </a:lnTo>
                    <a:lnTo>
                      <a:pt x="2195" y="771"/>
                    </a:lnTo>
                    <a:lnTo>
                      <a:pt x="2190" y="766"/>
                    </a:lnTo>
                    <a:lnTo>
                      <a:pt x="2183" y="761"/>
                    </a:lnTo>
                    <a:lnTo>
                      <a:pt x="2183" y="761"/>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115" name="그룹 114">
              <a:extLst>
                <a:ext uri="{FF2B5EF4-FFF2-40B4-BE49-F238E27FC236}">
                  <a16:creationId xmlns:a16="http://schemas.microsoft.com/office/drawing/2014/main" id="{B6245C23-77A3-4A71-8779-F49EBE3C85A5}"/>
                </a:ext>
              </a:extLst>
            </p:cNvPr>
            <p:cNvGrpSpPr/>
            <p:nvPr/>
          </p:nvGrpSpPr>
          <p:grpSpPr>
            <a:xfrm>
              <a:off x="7117518" y="4741146"/>
              <a:ext cx="504031" cy="311588"/>
              <a:chOff x="13869552" y="3638755"/>
              <a:chExt cx="518844" cy="320745"/>
            </a:xfrm>
          </p:grpSpPr>
          <p:sp>
            <p:nvSpPr>
              <p:cNvPr id="116" name="Freeform 5">
                <a:extLst>
                  <a:ext uri="{FF2B5EF4-FFF2-40B4-BE49-F238E27FC236}">
                    <a16:creationId xmlns:a16="http://schemas.microsoft.com/office/drawing/2014/main" id="{B4697640-1EB3-4E06-8914-98243097DFBA}"/>
                  </a:ext>
                </a:extLst>
              </p:cNvPr>
              <p:cNvSpPr>
                <a:spLocks noEditPoints="1"/>
              </p:cNvSpPr>
              <p:nvPr/>
            </p:nvSpPr>
            <p:spPr bwMode="auto">
              <a:xfrm>
                <a:off x="14194394" y="3797065"/>
                <a:ext cx="194002" cy="162435"/>
              </a:xfrm>
              <a:custGeom>
                <a:avLst/>
                <a:gdLst>
                  <a:gd name="T0" fmla="*/ 1004 w 1180"/>
                  <a:gd name="T1" fmla="*/ 110 h 988"/>
                  <a:gd name="T2" fmla="*/ 900 w 1180"/>
                  <a:gd name="T3" fmla="*/ 100 h 988"/>
                  <a:gd name="T4" fmla="*/ 883 w 1180"/>
                  <a:gd name="T5" fmla="*/ 154 h 988"/>
                  <a:gd name="T6" fmla="*/ 795 w 1180"/>
                  <a:gd name="T7" fmla="*/ 68 h 988"/>
                  <a:gd name="T8" fmla="*/ 713 w 1180"/>
                  <a:gd name="T9" fmla="*/ 2 h 988"/>
                  <a:gd name="T10" fmla="*/ 445 w 1180"/>
                  <a:gd name="T11" fmla="*/ 8 h 988"/>
                  <a:gd name="T12" fmla="*/ 379 w 1180"/>
                  <a:gd name="T13" fmla="*/ 90 h 988"/>
                  <a:gd name="T14" fmla="*/ 297 w 1180"/>
                  <a:gd name="T15" fmla="*/ 116 h 988"/>
                  <a:gd name="T16" fmla="*/ 190 w 1180"/>
                  <a:gd name="T17" fmla="*/ 100 h 988"/>
                  <a:gd name="T18" fmla="*/ 174 w 1180"/>
                  <a:gd name="T19" fmla="*/ 116 h 988"/>
                  <a:gd name="T20" fmla="*/ 120 w 1180"/>
                  <a:gd name="T21" fmla="*/ 156 h 988"/>
                  <a:gd name="T22" fmla="*/ 56 w 1180"/>
                  <a:gd name="T23" fmla="*/ 188 h 988"/>
                  <a:gd name="T24" fmla="*/ 12 w 1180"/>
                  <a:gd name="T25" fmla="*/ 246 h 988"/>
                  <a:gd name="T26" fmla="*/ 0 w 1180"/>
                  <a:gd name="T27" fmla="*/ 836 h 988"/>
                  <a:gd name="T28" fmla="*/ 12 w 1180"/>
                  <a:gd name="T29" fmla="*/ 896 h 988"/>
                  <a:gd name="T30" fmla="*/ 56 w 1180"/>
                  <a:gd name="T31" fmla="*/ 954 h 988"/>
                  <a:gd name="T32" fmla="*/ 120 w 1180"/>
                  <a:gd name="T33" fmla="*/ 986 h 988"/>
                  <a:gd name="T34" fmla="*/ 1044 w 1180"/>
                  <a:gd name="T35" fmla="*/ 988 h 988"/>
                  <a:gd name="T36" fmla="*/ 1112 w 1180"/>
                  <a:gd name="T37" fmla="*/ 962 h 988"/>
                  <a:gd name="T38" fmla="*/ 1162 w 1180"/>
                  <a:gd name="T39" fmla="*/ 908 h 988"/>
                  <a:gd name="T40" fmla="*/ 1180 w 1180"/>
                  <a:gd name="T41" fmla="*/ 836 h 988"/>
                  <a:gd name="T42" fmla="*/ 1172 w 1180"/>
                  <a:gd name="T43" fmla="*/ 259 h 988"/>
                  <a:gd name="T44" fmla="*/ 1136 w 1180"/>
                  <a:gd name="T45" fmla="*/ 198 h 988"/>
                  <a:gd name="T46" fmla="*/ 1074 w 1180"/>
                  <a:gd name="T47" fmla="*/ 160 h 988"/>
                  <a:gd name="T48" fmla="*/ 441 w 1180"/>
                  <a:gd name="T49" fmla="*/ 112 h 988"/>
                  <a:gd name="T50" fmla="*/ 455 w 1180"/>
                  <a:gd name="T51" fmla="*/ 78 h 988"/>
                  <a:gd name="T52" fmla="*/ 691 w 1180"/>
                  <a:gd name="T53" fmla="*/ 64 h 988"/>
                  <a:gd name="T54" fmla="*/ 725 w 1180"/>
                  <a:gd name="T55" fmla="*/ 78 h 988"/>
                  <a:gd name="T56" fmla="*/ 739 w 1180"/>
                  <a:gd name="T57" fmla="*/ 154 h 988"/>
                  <a:gd name="T58" fmla="*/ 561 w 1180"/>
                  <a:gd name="T59" fmla="*/ 842 h 988"/>
                  <a:gd name="T60" fmla="*/ 437 w 1180"/>
                  <a:gd name="T61" fmla="*/ 796 h 988"/>
                  <a:gd name="T62" fmla="*/ 349 w 1180"/>
                  <a:gd name="T63" fmla="*/ 701 h 988"/>
                  <a:gd name="T64" fmla="*/ 317 w 1180"/>
                  <a:gd name="T65" fmla="*/ 571 h 988"/>
                  <a:gd name="T66" fmla="*/ 339 w 1180"/>
                  <a:gd name="T67" fmla="*/ 465 h 988"/>
                  <a:gd name="T68" fmla="*/ 417 w 1180"/>
                  <a:gd name="T69" fmla="*/ 361 h 988"/>
                  <a:gd name="T70" fmla="*/ 535 w 1180"/>
                  <a:gd name="T71" fmla="*/ 303 h 988"/>
                  <a:gd name="T72" fmla="*/ 645 w 1180"/>
                  <a:gd name="T73" fmla="*/ 303 h 988"/>
                  <a:gd name="T74" fmla="*/ 763 w 1180"/>
                  <a:gd name="T75" fmla="*/ 361 h 988"/>
                  <a:gd name="T76" fmla="*/ 841 w 1180"/>
                  <a:gd name="T77" fmla="*/ 465 h 988"/>
                  <a:gd name="T78" fmla="*/ 863 w 1180"/>
                  <a:gd name="T79" fmla="*/ 571 h 988"/>
                  <a:gd name="T80" fmla="*/ 829 w 1180"/>
                  <a:gd name="T81" fmla="*/ 701 h 988"/>
                  <a:gd name="T82" fmla="*/ 743 w 1180"/>
                  <a:gd name="T83" fmla="*/ 796 h 988"/>
                  <a:gd name="T84" fmla="*/ 617 w 1180"/>
                  <a:gd name="T85" fmla="*/ 842 h 988"/>
                  <a:gd name="T86" fmla="*/ 793 w 1180"/>
                  <a:gd name="T87" fmla="*/ 643 h 988"/>
                  <a:gd name="T88" fmla="*/ 673 w 1180"/>
                  <a:gd name="T89" fmla="*/ 653 h 988"/>
                  <a:gd name="T90" fmla="*/ 663 w 1180"/>
                  <a:gd name="T91" fmla="*/ 774 h 988"/>
                  <a:gd name="T92" fmla="*/ 511 w 1180"/>
                  <a:gd name="T93" fmla="*/ 770 h 988"/>
                  <a:gd name="T94" fmla="*/ 401 w 1180"/>
                  <a:gd name="T95" fmla="*/ 655 h 988"/>
                  <a:gd name="T96" fmla="*/ 385 w 1180"/>
                  <a:gd name="T97" fmla="*/ 639 h 988"/>
                  <a:gd name="T98" fmla="*/ 395 w 1180"/>
                  <a:gd name="T99" fmla="*/ 489 h 988"/>
                  <a:gd name="T100" fmla="*/ 507 w 1180"/>
                  <a:gd name="T101" fmla="*/ 375 h 988"/>
                  <a:gd name="T102" fmla="*/ 657 w 1180"/>
                  <a:gd name="T103" fmla="*/ 365 h 988"/>
                  <a:gd name="T104" fmla="*/ 673 w 1180"/>
                  <a:gd name="T105" fmla="*/ 487 h 988"/>
                  <a:gd name="T106" fmla="*/ 793 w 1180"/>
                  <a:gd name="T107" fmla="*/ 497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80" h="988">
                    <a:moveTo>
                      <a:pt x="1028" y="154"/>
                    </a:moveTo>
                    <a:lnTo>
                      <a:pt x="1006" y="154"/>
                    </a:lnTo>
                    <a:lnTo>
                      <a:pt x="1006" y="116"/>
                    </a:lnTo>
                    <a:lnTo>
                      <a:pt x="1006" y="116"/>
                    </a:lnTo>
                    <a:lnTo>
                      <a:pt x="1004" y="110"/>
                    </a:lnTo>
                    <a:lnTo>
                      <a:pt x="1000" y="106"/>
                    </a:lnTo>
                    <a:lnTo>
                      <a:pt x="996" y="102"/>
                    </a:lnTo>
                    <a:lnTo>
                      <a:pt x="990" y="100"/>
                    </a:lnTo>
                    <a:lnTo>
                      <a:pt x="900" y="100"/>
                    </a:lnTo>
                    <a:lnTo>
                      <a:pt x="900" y="100"/>
                    </a:lnTo>
                    <a:lnTo>
                      <a:pt x="894" y="102"/>
                    </a:lnTo>
                    <a:lnTo>
                      <a:pt x="888" y="106"/>
                    </a:lnTo>
                    <a:lnTo>
                      <a:pt x="883" y="110"/>
                    </a:lnTo>
                    <a:lnTo>
                      <a:pt x="883" y="116"/>
                    </a:lnTo>
                    <a:lnTo>
                      <a:pt x="883" y="154"/>
                    </a:lnTo>
                    <a:lnTo>
                      <a:pt x="803" y="154"/>
                    </a:lnTo>
                    <a:lnTo>
                      <a:pt x="803" y="112"/>
                    </a:lnTo>
                    <a:lnTo>
                      <a:pt x="803" y="112"/>
                    </a:lnTo>
                    <a:lnTo>
                      <a:pt x="801" y="90"/>
                    </a:lnTo>
                    <a:lnTo>
                      <a:pt x="795" y="68"/>
                    </a:lnTo>
                    <a:lnTo>
                      <a:pt x="783" y="50"/>
                    </a:lnTo>
                    <a:lnTo>
                      <a:pt x="771" y="32"/>
                    </a:lnTo>
                    <a:lnTo>
                      <a:pt x="753" y="20"/>
                    </a:lnTo>
                    <a:lnTo>
                      <a:pt x="735" y="8"/>
                    </a:lnTo>
                    <a:lnTo>
                      <a:pt x="713" y="2"/>
                    </a:lnTo>
                    <a:lnTo>
                      <a:pt x="691" y="0"/>
                    </a:lnTo>
                    <a:lnTo>
                      <a:pt x="489" y="0"/>
                    </a:lnTo>
                    <a:lnTo>
                      <a:pt x="489" y="0"/>
                    </a:lnTo>
                    <a:lnTo>
                      <a:pt x="467" y="2"/>
                    </a:lnTo>
                    <a:lnTo>
                      <a:pt x="445" y="8"/>
                    </a:lnTo>
                    <a:lnTo>
                      <a:pt x="427" y="20"/>
                    </a:lnTo>
                    <a:lnTo>
                      <a:pt x="409" y="32"/>
                    </a:lnTo>
                    <a:lnTo>
                      <a:pt x="395" y="50"/>
                    </a:lnTo>
                    <a:lnTo>
                      <a:pt x="385" y="68"/>
                    </a:lnTo>
                    <a:lnTo>
                      <a:pt x="379" y="90"/>
                    </a:lnTo>
                    <a:lnTo>
                      <a:pt x="377" y="112"/>
                    </a:lnTo>
                    <a:lnTo>
                      <a:pt x="377" y="154"/>
                    </a:lnTo>
                    <a:lnTo>
                      <a:pt x="297" y="154"/>
                    </a:lnTo>
                    <a:lnTo>
                      <a:pt x="297" y="116"/>
                    </a:lnTo>
                    <a:lnTo>
                      <a:pt x="297" y="116"/>
                    </a:lnTo>
                    <a:lnTo>
                      <a:pt x="294" y="110"/>
                    </a:lnTo>
                    <a:lnTo>
                      <a:pt x="292" y="106"/>
                    </a:lnTo>
                    <a:lnTo>
                      <a:pt x="286" y="102"/>
                    </a:lnTo>
                    <a:lnTo>
                      <a:pt x="280" y="100"/>
                    </a:lnTo>
                    <a:lnTo>
                      <a:pt x="190" y="100"/>
                    </a:lnTo>
                    <a:lnTo>
                      <a:pt x="190" y="100"/>
                    </a:lnTo>
                    <a:lnTo>
                      <a:pt x="184" y="102"/>
                    </a:lnTo>
                    <a:lnTo>
                      <a:pt x="180" y="106"/>
                    </a:lnTo>
                    <a:lnTo>
                      <a:pt x="176" y="110"/>
                    </a:lnTo>
                    <a:lnTo>
                      <a:pt x="174" y="116"/>
                    </a:lnTo>
                    <a:lnTo>
                      <a:pt x="174" y="154"/>
                    </a:lnTo>
                    <a:lnTo>
                      <a:pt x="152" y="154"/>
                    </a:lnTo>
                    <a:lnTo>
                      <a:pt x="152" y="154"/>
                    </a:lnTo>
                    <a:lnTo>
                      <a:pt x="136" y="154"/>
                    </a:lnTo>
                    <a:lnTo>
                      <a:pt x="120" y="156"/>
                    </a:lnTo>
                    <a:lnTo>
                      <a:pt x="106" y="160"/>
                    </a:lnTo>
                    <a:lnTo>
                      <a:pt x="92" y="166"/>
                    </a:lnTo>
                    <a:lnTo>
                      <a:pt x="80" y="172"/>
                    </a:lnTo>
                    <a:lnTo>
                      <a:pt x="66" y="178"/>
                    </a:lnTo>
                    <a:lnTo>
                      <a:pt x="56" y="188"/>
                    </a:lnTo>
                    <a:lnTo>
                      <a:pt x="44" y="198"/>
                    </a:lnTo>
                    <a:lnTo>
                      <a:pt x="34" y="208"/>
                    </a:lnTo>
                    <a:lnTo>
                      <a:pt x="26" y="220"/>
                    </a:lnTo>
                    <a:lnTo>
                      <a:pt x="18" y="232"/>
                    </a:lnTo>
                    <a:lnTo>
                      <a:pt x="12" y="246"/>
                    </a:lnTo>
                    <a:lnTo>
                      <a:pt x="6" y="259"/>
                    </a:lnTo>
                    <a:lnTo>
                      <a:pt x="4" y="273"/>
                    </a:lnTo>
                    <a:lnTo>
                      <a:pt x="0" y="289"/>
                    </a:lnTo>
                    <a:lnTo>
                      <a:pt x="0" y="303"/>
                    </a:lnTo>
                    <a:lnTo>
                      <a:pt x="0" y="836"/>
                    </a:lnTo>
                    <a:lnTo>
                      <a:pt x="0" y="836"/>
                    </a:lnTo>
                    <a:lnTo>
                      <a:pt x="0" y="852"/>
                    </a:lnTo>
                    <a:lnTo>
                      <a:pt x="4" y="868"/>
                    </a:lnTo>
                    <a:lnTo>
                      <a:pt x="6" y="882"/>
                    </a:lnTo>
                    <a:lnTo>
                      <a:pt x="12" y="896"/>
                    </a:lnTo>
                    <a:lnTo>
                      <a:pt x="18" y="908"/>
                    </a:lnTo>
                    <a:lnTo>
                      <a:pt x="26" y="922"/>
                    </a:lnTo>
                    <a:lnTo>
                      <a:pt x="34" y="934"/>
                    </a:lnTo>
                    <a:lnTo>
                      <a:pt x="44" y="944"/>
                    </a:lnTo>
                    <a:lnTo>
                      <a:pt x="56" y="954"/>
                    </a:lnTo>
                    <a:lnTo>
                      <a:pt x="66" y="962"/>
                    </a:lnTo>
                    <a:lnTo>
                      <a:pt x="80" y="970"/>
                    </a:lnTo>
                    <a:lnTo>
                      <a:pt x="92" y="976"/>
                    </a:lnTo>
                    <a:lnTo>
                      <a:pt x="106" y="982"/>
                    </a:lnTo>
                    <a:lnTo>
                      <a:pt x="120" y="986"/>
                    </a:lnTo>
                    <a:lnTo>
                      <a:pt x="136" y="988"/>
                    </a:lnTo>
                    <a:lnTo>
                      <a:pt x="152" y="988"/>
                    </a:lnTo>
                    <a:lnTo>
                      <a:pt x="1028" y="988"/>
                    </a:lnTo>
                    <a:lnTo>
                      <a:pt x="1028" y="988"/>
                    </a:lnTo>
                    <a:lnTo>
                      <a:pt x="1044" y="988"/>
                    </a:lnTo>
                    <a:lnTo>
                      <a:pt x="1058" y="986"/>
                    </a:lnTo>
                    <a:lnTo>
                      <a:pt x="1074" y="982"/>
                    </a:lnTo>
                    <a:lnTo>
                      <a:pt x="1088" y="976"/>
                    </a:lnTo>
                    <a:lnTo>
                      <a:pt x="1100" y="970"/>
                    </a:lnTo>
                    <a:lnTo>
                      <a:pt x="1112" y="962"/>
                    </a:lnTo>
                    <a:lnTo>
                      <a:pt x="1124" y="954"/>
                    </a:lnTo>
                    <a:lnTo>
                      <a:pt x="1136" y="944"/>
                    </a:lnTo>
                    <a:lnTo>
                      <a:pt x="1144" y="934"/>
                    </a:lnTo>
                    <a:lnTo>
                      <a:pt x="1154" y="922"/>
                    </a:lnTo>
                    <a:lnTo>
                      <a:pt x="1162" y="908"/>
                    </a:lnTo>
                    <a:lnTo>
                      <a:pt x="1168" y="896"/>
                    </a:lnTo>
                    <a:lnTo>
                      <a:pt x="1172" y="882"/>
                    </a:lnTo>
                    <a:lnTo>
                      <a:pt x="1176" y="868"/>
                    </a:lnTo>
                    <a:lnTo>
                      <a:pt x="1178" y="852"/>
                    </a:lnTo>
                    <a:lnTo>
                      <a:pt x="1180" y="836"/>
                    </a:lnTo>
                    <a:lnTo>
                      <a:pt x="1180" y="303"/>
                    </a:lnTo>
                    <a:lnTo>
                      <a:pt x="1180" y="303"/>
                    </a:lnTo>
                    <a:lnTo>
                      <a:pt x="1178" y="289"/>
                    </a:lnTo>
                    <a:lnTo>
                      <a:pt x="1176" y="273"/>
                    </a:lnTo>
                    <a:lnTo>
                      <a:pt x="1172" y="259"/>
                    </a:lnTo>
                    <a:lnTo>
                      <a:pt x="1168" y="246"/>
                    </a:lnTo>
                    <a:lnTo>
                      <a:pt x="1162" y="232"/>
                    </a:lnTo>
                    <a:lnTo>
                      <a:pt x="1154" y="220"/>
                    </a:lnTo>
                    <a:lnTo>
                      <a:pt x="1144" y="208"/>
                    </a:lnTo>
                    <a:lnTo>
                      <a:pt x="1136" y="198"/>
                    </a:lnTo>
                    <a:lnTo>
                      <a:pt x="1124" y="188"/>
                    </a:lnTo>
                    <a:lnTo>
                      <a:pt x="1112" y="178"/>
                    </a:lnTo>
                    <a:lnTo>
                      <a:pt x="1100" y="172"/>
                    </a:lnTo>
                    <a:lnTo>
                      <a:pt x="1088" y="166"/>
                    </a:lnTo>
                    <a:lnTo>
                      <a:pt x="1074" y="160"/>
                    </a:lnTo>
                    <a:lnTo>
                      <a:pt x="1058" y="156"/>
                    </a:lnTo>
                    <a:lnTo>
                      <a:pt x="1044" y="154"/>
                    </a:lnTo>
                    <a:lnTo>
                      <a:pt x="1028" y="154"/>
                    </a:lnTo>
                    <a:lnTo>
                      <a:pt x="1028" y="154"/>
                    </a:lnTo>
                    <a:close/>
                    <a:moveTo>
                      <a:pt x="441" y="112"/>
                    </a:moveTo>
                    <a:lnTo>
                      <a:pt x="441" y="112"/>
                    </a:lnTo>
                    <a:lnTo>
                      <a:pt x="441" y="102"/>
                    </a:lnTo>
                    <a:lnTo>
                      <a:pt x="445" y="94"/>
                    </a:lnTo>
                    <a:lnTo>
                      <a:pt x="449" y="86"/>
                    </a:lnTo>
                    <a:lnTo>
                      <a:pt x="455" y="78"/>
                    </a:lnTo>
                    <a:lnTo>
                      <a:pt x="461" y="72"/>
                    </a:lnTo>
                    <a:lnTo>
                      <a:pt x="471" y="68"/>
                    </a:lnTo>
                    <a:lnTo>
                      <a:pt x="479" y="64"/>
                    </a:lnTo>
                    <a:lnTo>
                      <a:pt x="489" y="64"/>
                    </a:lnTo>
                    <a:lnTo>
                      <a:pt x="691" y="64"/>
                    </a:lnTo>
                    <a:lnTo>
                      <a:pt x="691" y="64"/>
                    </a:lnTo>
                    <a:lnTo>
                      <a:pt x="701" y="64"/>
                    </a:lnTo>
                    <a:lnTo>
                      <a:pt x="709" y="68"/>
                    </a:lnTo>
                    <a:lnTo>
                      <a:pt x="717" y="72"/>
                    </a:lnTo>
                    <a:lnTo>
                      <a:pt x="725" y="78"/>
                    </a:lnTo>
                    <a:lnTo>
                      <a:pt x="731" y="86"/>
                    </a:lnTo>
                    <a:lnTo>
                      <a:pt x="735" y="94"/>
                    </a:lnTo>
                    <a:lnTo>
                      <a:pt x="739" y="102"/>
                    </a:lnTo>
                    <a:lnTo>
                      <a:pt x="739" y="112"/>
                    </a:lnTo>
                    <a:lnTo>
                      <a:pt x="739" y="154"/>
                    </a:lnTo>
                    <a:lnTo>
                      <a:pt x="441" y="154"/>
                    </a:lnTo>
                    <a:lnTo>
                      <a:pt x="441" y="112"/>
                    </a:lnTo>
                    <a:close/>
                    <a:moveTo>
                      <a:pt x="589" y="842"/>
                    </a:moveTo>
                    <a:lnTo>
                      <a:pt x="589" y="842"/>
                    </a:lnTo>
                    <a:lnTo>
                      <a:pt x="561" y="842"/>
                    </a:lnTo>
                    <a:lnTo>
                      <a:pt x="535" y="838"/>
                    </a:lnTo>
                    <a:lnTo>
                      <a:pt x="509" y="830"/>
                    </a:lnTo>
                    <a:lnTo>
                      <a:pt x="483" y="822"/>
                    </a:lnTo>
                    <a:lnTo>
                      <a:pt x="459" y="810"/>
                    </a:lnTo>
                    <a:lnTo>
                      <a:pt x="437" y="796"/>
                    </a:lnTo>
                    <a:lnTo>
                      <a:pt x="417" y="780"/>
                    </a:lnTo>
                    <a:lnTo>
                      <a:pt x="397" y="762"/>
                    </a:lnTo>
                    <a:lnTo>
                      <a:pt x="379" y="744"/>
                    </a:lnTo>
                    <a:lnTo>
                      <a:pt x="363" y="723"/>
                    </a:lnTo>
                    <a:lnTo>
                      <a:pt x="349" y="701"/>
                    </a:lnTo>
                    <a:lnTo>
                      <a:pt x="339" y="677"/>
                    </a:lnTo>
                    <a:lnTo>
                      <a:pt x="329" y="651"/>
                    </a:lnTo>
                    <a:lnTo>
                      <a:pt x="323" y="625"/>
                    </a:lnTo>
                    <a:lnTo>
                      <a:pt x="319" y="599"/>
                    </a:lnTo>
                    <a:lnTo>
                      <a:pt x="317" y="571"/>
                    </a:lnTo>
                    <a:lnTo>
                      <a:pt x="317" y="571"/>
                    </a:lnTo>
                    <a:lnTo>
                      <a:pt x="319" y="543"/>
                    </a:lnTo>
                    <a:lnTo>
                      <a:pt x="323" y="515"/>
                    </a:lnTo>
                    <a:lnTo>
                      <a:pt x="329" y="489"/>
                    </a:lnTo>
                    <a:lnTo>
                      <a:pt x="339" y="465"/>
                    </a:lnTo>
                    <a:lnTo>
                      <a:pt x="349" y="441"/>
                    </a:lnTo>
                    <a:lnTo>
                      <a:pt x="363" y="419"/>
                    </a:lnTo>
                    <a:lnTo>
                      <a:pt x="379" y="397"/>
                    </a:lnTo>
                    <a:lnTo>
                      <a:pt x="397" y="377"/>
                    </a:lnTo>
                    <a:lnTo>
                      <a:pt x="417" y="361"/>
                    </a:lnTo>
                    <a:lnTo>
                      <a:pt x="437" y="345"/>
                    </a:lnTo>
                    <a:lnTo>
                      <a:pt x="459" y="331"/>
                    </a:lnTo>
                    <a:lnTo>
                      <a:pt x="483" y="319"/>
                    </a:lnTo>
                    <a:lnTo>
                      <a:pt x="509" y="311"/>
                    </a:lnTo>
                    <a:lnTo>
                      <a:pt x="535" y="303"/>
                    </a:lnTo>
                    <a:lnTo>
                      <a:pt x="561" y="299"/>
                    </a:lnTo>
                    <a:lnTo>
                      <a:pt x="589" y="297"/>
                    </a:lnTo>
                    <a:lnTo>
                      <a:pt x="589" y="297"/>
                    </a:lnTo>
                    <a:lnTo>
                      <a:pt x="617" y="299"/>
                    </a:lnTo>
                    <a:lnTo>
                      <a:pt x="645" y="303"/>
                    </a:lnTo>
                    <a:lnTo>
                      <a:pt x="671" y="311"/>
                    </a:lnTo>
                    <a:lnTo>
                      <a:pt x="697" y="319"/>
                    </a:lnTo>
                    <a:lnTo>
                      <a:pt x="719" y="331"/>
                    </a:lnTo>
                    <a:lnTo>
                      <a:pt x="743" y="345"/>
                    </a:lnTo>
                    <a:lnTo>
                      <a:pt x="763" y="361"/>
                    </a:lnTo>
                    <a:lnTo>
                      <a:pt x="783" y="377"/>
                    </a:lnTo>
                    <a:lnTo>
                      <a:pt x="801" y="397"/>
                    </a:lnTo>
                    <a:lnTo>
                      <a:pt x="817" y="419"/>
                    </a:lnTo>
                    <a:lnTo>
                      <a:pt x="829" y="441"/>
                    </a:lnTo>
                    <a:lnTo>
                      <a:pt x="841" y="465"/>
                    </a:lnTo>
                    <a:lnTo>
                      <a:pt x="851" y="489"/>
                    </a:lnTo>
                    <a:lnTo>
                      <a:pt x="857" y="515"/>
                    </a:lnTo>
                    <a:lnTo>
                      <a:pt x="861" y="543"/>
                    </a:lnTo>
                    <a:lnTo>
                      <a:pt x="863" y="571"/>
                    </a:lnTo>
                    <a:lnTo>
                      <a:pt x="863" y="571"/>
                    </a:lnTo>
                    <a:lnTo>
                      <a:pt x="861" y="599"/>
                    </a:lnTo>
                    <a:lnTo>
                      <a:pt x="857" y="625"/>
                    </a:lnTo>
                    <a:lnTo>
                      <a:pt x="851" y="651"/>
                    </a:lnTo>
                    <a:lnTo>
                      <a:pt x="841" y="677"/>
                    </a:lnTo>
                    <a:lnTo>
                      <a:pt x="829" y="701"/>
                    </a:lnTo>
                    <a:lnTo>
                      <a:pt x="817" y="723"/>
                    </a:lnTo>
                    <a:lnTo>
                      <a:pt x="801" y="744"/>
                    </a:lnTo>
                    <a:lnTo>
                      <a:pt x="783" y="762"/>
                    </a:lnTo>
                    <a:lnTo>
                      <a:pt x="763" y="780"/>
                    </a:lnTo>
                    <a:lnTo>
                      <a:pt x="743" y="796"/>
                    </a:lnTo>
                    <a:lnTo>
                      <a:pt x="719" y="810"/>
                    </a:lnTo>
                    <a:lnTo>
                      <a:pt x="697" y="822"/>
                    </a:lnTo>
                    <a:lnTo>
                      <a:pt x="671" y="830"/>
                    </a:lnTo>
                    <a:lnTo>
                      <a:pt x="645" y="838"/>
                    </a:lnTo>
                    <a:lnTo>
                      <a:pt x="617" y="842"/>
                    </a:lnTo>
                    <a:lnTo>
                      <a:pt x="589" y="842"/>
                    </a:lnTo>
                    <a:lnTo>
                      <a:pt x="589" y="842"/>
                    </a:lnTo>
                    <a:close/>
                    <a:moveTo>
                      <a:pt x="795" y="637"/>
                    </a:moveTo>
                    <a:lnTo>
                      <a:pt x="795" y="637"/>
                    </a:lnTo>
                    <a:lnTo>
                      <a:pt x="793" y="643"/>
                    </a:lnTo>
                    <a:lnTo>
                      <a:pt x="791" y="649"/>
                    </a:lnTo>
                    <a:lnTo>
                      <a:pt x="791" y="649"/>
                    </a:lnTo>
                    <a:lnTo>
                      <a:pt x="785" y="653"/>
                    </a:lnTo>
                    <a:lnTo>
                      <a:pt x="779" y="653"/>
                    </a:lnTo>
                    <a:lnTo>
                      <a:pt x="673" y="653"/>
                    </a:lnTo>
                    <a:lnTo>
                      <a:pt x="673" y="758"/>
                    </a:lnTo>
                    <a:lnTo>
                      <a:pt x="673" y="758"/>
                    </a:lnTo>
                    <a:lnTo>
                      <a:pt x="671" y="764"/>
                    </a:lnTo>
                    <a:lnTo>
                      <a:pt x="669" y="770"/>
                    </a:lnTo>
                    <a:lnTo>
                      <a:pt x="663" y="774"/>
                    </a:lnTo>
                    <a:lnTo>
                      <a:pt x="657" y="774"/>
                    </a:lnTo>
                    <a:lnTo>
                      <a:pt x="523" y="774"/>
                    </a:lnTo>
                    <a:lnTo>
                      <a:pt x="523" y="774"/>
                    </a:lnTo>
                    <a:lnTo>
                      <a:pt x="517" y="774"/>
                    </a:lnTo>
                    <a:lnTo>
                      <a:pt x="511" y="770"/>
                    </a:lnTo>
                    <a:lnTo>
                      <a:pt x="507" y="764"/>
                    </a:lnTo>
                    <a:lnTo>
                      <a:pt x="507" y="758"/>
                    </a:lnTo>
                    <a:lnTo>
                      <a:pt x="507" y="653"/>
                    </a:lnTo>
                    <a:lnTo>
                      <a:pt x="401" y="655"/>
                    </a:lnTo>
                    <a:lnTo>
                      <a:pt x="401" y="655"/>
                    </a:lnTo>
                    <a:lnTo>
                      <a:pt x="395" y="653"/>
                    </a:lnTo>
                    <a:lnTo>
                      <a:pt x="389" y="649"/>
                    </a:lnTo>
                    <a:lnTo>
                      <a:pt x="389" y="649"/>
                    </a:lnTo>
                    <a:lnTo>
                      <a:pt x="387" y="645"/>
                    </a:lnTo>
                    <a:lnTo>
                      <a:pt x="385" y="639"/>
                    </a:lnTo>
                    <a:lnTo>
                      <a:pt x="385" y="503"/>
                    </a:lnTo>
                    <a:lnTo>
                      <a:pt x="385" y="503"/>
                    </a:lnTo>
                    <a:lnTo>
                      <a:pt x="387" y="497"/>
                    </a:lnTo>
                    <a:lnTo>
                      <a:pt x="389" y="493"/>
                    </a:lnTo>
                    <a:lnTo>
                      <a:pt x="395" y="489"/>
                    </a:lnTo>
                    <a:lnTo>
                      <a:pt x="401" y="487"/>
                    </a:lnTo>
                    <a:lnTo>
                      <a:pt x="507" y="487"/>
                    </a:lnTo>
                    <a:lnTo>
                      <a:pt x="507" y="381"/>
                    </a:lnTo>
                    <a:lnTo>
                      <a:pt x="507" y="381"/>
                    </a:lnTo>
                    <a:lnTo>
                      <a:pt x="507" y="375"/>
                    </a:lnTo>
                    <a:lnTo>
                      <a:pt x="511" y="371"/>
                    </a:lnTo>
                    <a:lnTo>
                      <a:pt x="517" y="367"/>
                    </a:lnTo>
                    <a:lnTo>
                      <a:pt x="523" y="365"/>
                    </a:lnTo>
                    <a:lnTo>
                      <a:pt x="657" y="365"/>
                    </a:lnTo>
                    <a:lnTo>
                      <a:pt x="657" y="365"/>
                    </a:lnTo>
                    <a:lnTo>
                      <a:pt x="663" y="367"/>
                    </a:lnTo>
                    <a:lnTo>
                      <a:pt x="669" y="371"/>
                    </a:lnTo>
                    <a:lnTo>
                      <a:pt x="671" y="375"/>
                    </a:lnTo>
                    <a:lnTo>
                      <a:pt x="673" y="381"/>
                    </a:lnTo>
                    <a:lnTo>
                      <a:pt x="673" y="487"/>
                    </a:lnTo>
                    <a:lnTo>
                      <a:pt x="779" y="487"/>
                    </a:lnTo>
                    <a:lnTo>
                      <a:pt x="779" y="487"/>
                    </a:lnTo>
                    <a:lnTo>
                      <a:pt x="785" y="489"/>
                    </a:lnTo>
                    <a:lnTo>
                      <a:pt x="789" y="491"/>
                    </a:lnTo>
                    <a:lnTo>
                      <a:pt x="793" y="497"/>
                    </a:lnTo>
                    <a:lnTo>
                      <a:pt x="795" y="503"/>
                    </a:lnTo>
                    <a:lnTo>
                      <a:pt x="795" y="637"/>
                    </a:lnTo>
                    <a:close/>
                    <a:moveTo>
                      <a:pt x="795" y="637"/>
                    </a:moveTo>
                    <a:lnTo>
                      <a:pt x="795" y="637"/>
                    </a:lnTo>
                    <a:close/>
                  </a:path>
                </a:pathLst>
              </a:custGeom>
              <a:solidFill>
                <a:srgbClr val="0033CC"/>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17" name="Freeform 35">
                <a:extLst>
                  <a:ext uri="{FF2B5EF4-FFF2-40B4-BE49-F238E27FC236}">
                    <a16:creationId xmlns:a16="http://schemas.microsoft.com/office/drawing/2014/main" id="{82211EB2-41D9-41A8-BB51-78C0779077DA}"/>
                  </a:ext>
                </a:extLst>
              </p:cNvPr>
              <p:cNvSpPr>
                <a:spLocks/>
              </p:cNvSpPr>
              <p:nvPr/>
            </p:nvSpPr>
            <p:spPr bwMode="auto">
              <a:xfrm>
                <a:off x="13869552" y="3638755"/>
                <a:ext cx="332461" cy="305505"/>
              </a:xfrm>
              <a:custGeom>
                <a:avLst/>
                <a:gdLst>
                  <a:gd name="T0" fmla="*/ 1165 w 2220"/>
                  <a:gd name="T1" fmla="*/ 21 h 2040"/>
                  <a:gd name="T2" fmla="*/ 1151 w 2220"/>
                  <a:gd name="T3" fmla="*/ 11 h 2040"/>
                  <a:gd name="T4" fmla="*/ 1124 w 2220"/>
                  <a:gd name="T5" fmla="*/ 1 h 2040"/>
                  <a:gd name="T6" fmla="*/ 1096 w 2220"/>
                  <a:gd name="T7" fmla="*/ 1 h 2040"/>
                  <a:gd name="T8" fmla="*/ 1069 w 2220"/>
                  <a:gd name="T9" fmla="*/ 11 h 2040"/>
                  <a:gd name="T10" fmla="*/ 37 w 2220"/>
                  <a:gd name="T11" fmla="*/ 761 h 2040"/>
                  <a:gd name="T12" fmla="*/ 30 w 2220"/>
                  <a:gd name="T13" fmla="*/ 766 h 2040"/>
                  <a:gd name="T14" fmla="*/ 20 w 2220"/>
                  <a:gd name="T15" fmla="*/ 776 h 2040"/>
                  <a:gd name="T16" fmla="*/ 11 w 2220"/>
                  <a:gd name="T17" fmla="*/ 788 h 2040"/>
                  <a:gd name="T18" fmla="*/ 3 w 2220"/>
                  <a:gd name="T19" fmla="*/ 807 h 2040"/>
                  <a:gd name="T20" fmla="*/ 0 w 2220"/>
                  <a:gd name="T21" fmla="*/ 835 h 2040"/>
                  <a:gd name="T22" fmla="*/ 5 w 2220"/>
                  <a:gd name="T23" fmla="*/ 862 h 2040"/>
                  <a:gd name="T24" fmla="*/ 18 w 2220"/>
                  <a:gd name="T25" fmla="*/ 888 h 2040"/>
                  <a:gd name="T26" fmla="*/ 38 w 2220"/>
                  <a:gd name="T27" fmla="*/ 909 h 2040"/>
                  <a:gd name="T28" fmla="*/ 63 w 2220"/>
                  <a:gd name="T29" fmla="*/ 923 h 2040"/>
                  <a:gd name="T30" fmla="*/ 77 w 2220"/>
                  <a:gd name="T31" fmla="*/ 927 h 2040"/>
                  <a:gd name="T32" fmla="*/ 92 w 2220"/>
                  <a:gd name="T33" fmla="*/ 928 h 2040"/>
                  <a:gd name="T34" fmla="*/ 278 w 2220"/>
                  <a:gd name="T35" fmla="*/ 1948 h 2040"/>
                  <a:gd name="T36" fmla="*/ 278 w 2220"/>
                  <a:gd name="T37" fmla="*/ 1957 h 2040"/>
                  <a:gd name="T38" fmla="*/ 281 w 2220"/>
                  <a:gd name="T39" fmla="*/ 1977 h 2040"/>
                  <a:gd name="T40" fmla="*/ 287 w 2220"/>
                  <a:gd name="T41" fmla="*/ 1993 h 2040"/>
                  <a:gd name="T42" fmla="*/ 297 w 2220"/>
                  <a:gd name="T43" fmla="*/ 2009 h 2040"/>
                  <a:gd name="T44" fmla="*/ 309 w 2220"/>
                  <a:gd name="T45" fmla="*/ 2020 h 2040"/>
                  <a:gd name="T46" fmla="*/ 324 w 2220"/>
                  <a:gd name="T47" fmla="*/ 2030 h 2040"/>
                  <a:gd name="T48" fmla="*/ 340 w 2220"/>
                  <a:gd name="T49" fmla="*/ 2037 h 2040"/>
                  <a:gd name="T50" fmla="*/ 360 w 2220"/>
                  <a:gd name="T51" fmla="*/ 2040 h 2040"/>
                  <a:gd name="T52" fmla="*/ 1850 w 2220"/>
                  <a:gd name="T53" fmla="*/ 2040 h 2040"/>
                  <a:gd name="T54" fmla="*/ 1860 w 2220"/>
                  <a:gd name="T55" fmla="*/ 2040 h 2040"/>
                  <a:gd name="T56" fmla="*/ 1880 w 2220"/>
                  <a:gd name="T57" fmla="*/ 2037 h 2040"/>
                  <a:gd name="T58" fmla="*/ 1896 w 2220"/>
                  <a:gd name="T59" fmla="*/ 2030 h 2040"/>
                  <a:gd name="T60" fmla="*/ 1911 w 2220"/>
                  <a:gd name="T61" fmla="*/ 2020 h 2040"/>
                  <a:gd name="T62" fmla="*/ 1923 w 2220"/>
                  <a:gd name="T63" fmla="*/ 2009 h 2040"/>
                  <a:gd name="T64" fmla="*/ 1933 w 2220"/>
                  <a:gd name="T65" fmla="*/ 1993 h 2040"/>
                  <a:gd name="T66" fmla="*/ 1939 w 2220"/>
                  <a:gd name="T67" fmla="*/ 1977 h 2040"/>
                  <a:gd name="T68" fmla="*/ 1943 w 2220"/>
                  <a:gd name="T69" fmla="*/ 1957 h 2040"/>
                  <a:gd name="T70" fmla="*/ 1943 w 2220"/>
                  <a:gd name="T71" fmla="*/ 928 h 2040"/>
                  <a:gd name="T72" fmla="*/ 2128 w 2220"/>
                  <a:gd name="T73" fmla="*/ 928 h 2040"/>
                  <a:gd name="T74" fmla="*/ 2143 w 2220"/>
                  <a:gd name="T75" fmla="*/ 927 h 2040"/>
                  <a:gd name="T76" fmla="*/ 2157 w 2220"/>
                  <a:gd name="T77" fmla="*/ 923 h 2040"/>
                  <a:gd name="T78" fmla="*/ 2182 w 2220"/>
                  <a:gd name="T79" fmla="*/ 909 h 2040"/>
                  <a:gd name="T80" fmla="*/ 2202 w 2220"/>
                  <a:gd name="T81" fmla="*/ 888 h 2040"/>
                  <a:gd name="T82" fmla="*/ 2215 w 2220"/>
                  <a:gd name="T83" fmla="*/ 862 h 2040"/>
                  <a:gd name="T84" fmla="*/ 2220 w 2220"/>
                  <a:gd name="T85" fmla="*/ 835 h 2040"/>
                  <a:gd name="T86" fmla="*/ 2217 w 2220"/>
                  <a:gd name="T87" fmla="*/ 807 h 2040"/>
                  <a:gd name="T88" fmla="*/ 2209 w 2220"/>
                  <a:gd name="T89" fmla="*/ 788 h 2040"/>
                  <a:gd name="T90" fmla="*/ 2200 w 2220"/>
                  <a:gd name="T91" fmla="*/ 776 h 2040"/>
                  <a:gd name="T92" fmla="*/ 2190 w 2220"/>
                  <a:gd name="T93" fmla="*/ 766 h 2040"/>
                  <a:gd name="T94" fmla="*/ 2183 w 2220"/>
                  <a:gd name="T95" fmla="*/ 761 h 20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20" h="2040">
                    <a:moveTo>
                      <a:pt x="2183" y="761"/>
                    </a:moveTo>
                    <a:lnTo>
                      <a:pt x="1165" y="21"/>
                    </a:lnTo>
                    <a:lnTo>
                      <a:pt x="1165" y="21"/>
                    </a:lnTo>
                    <a:lnTo>
                      <a:pt x="1151" y="11"/>
                    </a:lnTo>
                    <a:lnTo>
                      <a:pt x="1138" y="4"/>
                    </a:lnTo>
                    <a:lnTo>
                      <a:pt x="1124" y="1"/>
                    </a:lnTo>
                    <a:lnTo>
                      <a:pt x="1110" y="0"/>
                    </a:lnTo>
                    <a:lnTo>
                      <a:pt x="1096" y="1"/>
                    </a:lnTo>
                    <a:lnTo>
                      <a:pt x="1082" y="4"/>
                    </a:lnTo>
                    <a:lnTo>
                      <a:pt x="1069" y="11"/>
                    </a:lnTo>
                    <a:lnTo>
                      <a:pt x="1055" y="21"/>
                    </a:lnTo>
                    <a:lnTo>
                      <a:pt x="37" y="761"/>
                    </a:lnTo>
                    <a:lnTo>
                      <a:pt x="37" y="761"/>
                    </a:lnTo>
                    <a:lnTo>
                      <a:pt x="30" y="766"/>
                    </a:lnTo>
                    <a:lnTo>
                      <a:pt x="25" y="771"/>
                    </a:lnTo>
                    <a:lnTo>
                      <a:pt x="20" y="776"/>
                    </a:lnTo>
                    <a:lnTo>
                      <a:pt x="15" y="782"/>
                    </a:lnTo>
                    <a:lnTo>
                      <a:pt x="11" y="788"/>
                    </a:lnTo>
                    <a:lnTo>
                      <a:pt x="8" y="794"/>
                    </a:lnTo>
                    <a:lnTo>
                      <a:pt x="3" y="807"/>
                    </a:lnTo>
                    <a:lnTo>
                      <a:pt x="0" y="821"/>
                    </a:lnTo>
                    <a:lnTo>
                      <a:pt x="0" y="835"/>
                    </a:lnTo>
                    <a:lnTo>
                      <a:pt x="2" y="849"/>
                    </a:lnTo>
                    <a:lnTo>
                      <a:pt x="5" y="862"/>
                    </a:lnTo>
                    <a:lnTo>
                      <a:pt x="12" y="875"/>
                    </a:lnTo>
                    <a:lnTo>
                      <a:pt x="18" y="888"/>
                    </a:lnTo>
                    <a:lnTo>
                      <a:pt x="28" y="899"/>
                    </a:lnTo>
                    <a:lnTo>
                      <a:pt x="38" y="909"/>
                    </a:lnTo>
                    <a:lnTo>
                      <a:pt x="50" y="916"/>
                    </a:lnTo>
                    <a:lnTo>
                      <a:pt x="63" y="923"/>
                    </a:lnTo>
                    <a:lnTo>
                      <a:pt x="70" y="925"/>
                    </a:lnTo>
                    <a:lnTo>
                      <a:pt x="77" y="927"/>
                    </a:lnTo>
                    <a:lnTo>
                      <a:pt x="85" y="928"/>
                    </a:lnTo>
                    <a:lnTo>
                      <a:pt x="92" y="928"/>
                    </a:lnTo>
                    <a:lnTo>
                      <a:pt x="278" y="928"/>
                    </a:lnTo>
                    <a:lnTo>
                      <a:pt x="278" y="1948"/>
                    </a:lnTo>
                    <a:lnTo>
                      <a:pt x="278" y="1948"/>
                    </a:lnTo>
                    <a:lnTo>
                      <a:pt x="278" y="1957"/>
                    </a:lnTo>
                    <a:lnTo>
                      <a:pt x="280" y="1967"/>
                    </a:lnTo>
                    <a:lnTo>
                      <a:pt x="281" y="1977"/>
                    </a:lnTo>
                    <a:lnTo>
                      <a:pt x="284" y="1986"/>
                    </a:lnTo>
                    <a:lnTo>
                      <a:pt x="287" y="1993"/>
                    </a:lnTo>
                    <a:lnTo>
                      <a:pt x="293" y="2001"/>
                    </a:lnTo>
                    <a:lnTo>
                      <a:pt x="297" y="2009"/>
                    </a:lnTo>
                    <a:lnTo>
                      <a:pt x="302" y="2015"/>
                    </a:lnTo>
                    <a:lnTo>
                      <a:pt x="309" y="2020"/>
                    </a:lnTo>
                    <a:lnTo>
                      <a:pt x="317" y="2026"/>
                    </a:lnTo>
                    <a:lnTo>
                      <a:pt x="324" y="2030"/>
                    </a:lnTo>
                    <a:lnTo>
                      <a:pt x="332" y="2033"/>
                    </a:lnTo>
                    <a:lnTo>
                      <a:pt x="340" y="2037"/>
                    </a:lnTo>
                    <a:lnTo>
                      <a:pt x="350" y="2038"/>
                    </a:lnTo>
                    <a:lnTo>
                      <a:pt x="360" y="2040"/>
                    </a:lnTo>
                    <a:lnTo>
                      <a:pt x="370" y="2040"/>
                    </a:lnTo>
                    <a:lnTo>
                      <a:pt x="1850" y="2040"/>
                    </a:lnTo>
                    <a:lnTo>
                      <a:pt x="1850" y="2040"/>
                    </a:lnTo>
                    <a:lnTo>
                      <a:pt x="1860" y="2040"/>
                    </a:lnTo>
                    <a:lnTo>
                      <a:pt x="1870" y="2038"/>
                    </a:lnTo>
                    <a:lnTo>
                      <a:pt x="1880" y="2037"/>
                    </a:lnTo>
                    <a:lnTo>
                      <a:pt x="1888" y="2033"/>
                    </a:lnTo>
                    <a:lnTo>
                      <a:pt x="1896" y="2030"/>
                    </a:lnTo>
                    <a:lnTo>
                      <a:pt x="1903" y="2026"/>
                    </a:lnTo>
                    <a:lnTo>
                      <a:pt x="1911" y="2020"/>
                    </a:lnTo>
                    <a:lnTo>
                      <a:pt x="1918" y="2015"/>
                    </a:lnTo>
                    <a:lnTo>
                      <a:pt x="1923" y="2009"/>
                    </a:lnTo>
                    <a:lnTo>
                      <a:pt x="1928" y="2001"/>
                    </a:lnTo>
                    <a:lnTo>
                      <a:pt x="1933" y="1993"/>
                    </a:lnTo>
                    <a:lnTo>
                      <a:pt x="1936" y="1986"/>
                    </a:lnTo>
                    <a:lnTo>
                      <a:pt x="1939" y="1977"/>
                    </a:lnTo>
                    <a:lnTo>
                      <a:pt x="1940" y="1967"/>
                    </a:lnTo>
                    <a:lnTo>
                      <a:pt x="1943" y="1957"/>
                    </a:lnTo>
                    <a:lnTo>
                      <a:pt x="1943" y="1948"/>
                    </a:lnTo>
                    <a:lnTo>
                      <a:pt x="1943" y="928"/>
                    </a:lnTo>
                    <a:lnTo>
                      <a:pt x="2128" y="928"/>
                    </a:lnTo>
                    <a:lnTo>
                      <a:pt x="2128" y="928"/>
                    </a:lnTo>
                    <a:lnTo>
                      <a:pt x="2135" y="928"/>
                    </a:lnTo>
                    <a:lnTo>
                      <a:pt x="2143" y="927"/>
                    </a:lnTo>
                    <a:lnTo>
                      <a:pt x="2150" y="925"/>
                    </a:lnTo>
                    <a:lnTo>
                      <a:pt x="2157" y="923"/>
                    </a:lnTo>
                    <a:lnTo>
                      <a:pt x="2170" y="916"/>
                    </a:lnTo>
                    <a:lnTo>
                      <a:pt x="2182" y="909"/>
                    </a:lnTo>
                    <a:lnTo>
                      <a:pt x="2192" y="899"/>
                    </a:lnTo>
                    <a:lnTo>
                      <a:pt x="2202" y="888"/>
                    </a:lnTo>
                    <a:lnTo>
                      <a:pt x="2208" y="875"/>
                    </a:lnTo>
                    <a:lnTo>
                      <a:pt x="2215" y="862"/>
                    </a:lnTo>
                    <a:lnTo>
                      <a:pt x="2218" y="849"/>
                    </a:lnTo>
                    <a:lnTo>
                      <a:pt x="2220" y="835"/>
                    </a:lnTo>
                    <a:lnTo>
                      <a:pt x="2220" y="821"/>
                    </a:lnTo>
                    <a:lnTo>
                      <a:pt x="2217" y="807"/>
                    </a:lnTo>
                    <a:lnTo>
                      <a:pt x="2212" y="794"/>
                    </a:lnTo>
                    <a:lnTo>
                      <a:pt x="2209" y="788"/>
                    </a:lnTo>
                    <a:lnTo>
                      <a:pt x="2205" y="782"/>
                    </a:lnTo>
                    <a:lnTo>
                      <a:pt x="2200" y="776"/>
                    </a:lnTo>
                    <a:lnTo>
                      <a:pt x="2195" y="771"/>
                    </a:lnTo>
                    <a:lnTo>
                      <a:pt x="2190" y="766"/>
                    </a:lnTo>
                    <a:lnTo>
                      <a:pt x="2183" y="761"/>
                    </a:lnTo>
                    <a:lnTo>
                      <a:pt x="2183" y="761"/>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grpSp>
        <p:sp>
          <p:nvSpPr>
            <p:cNvPr id="128" name="Freeform 40">
              <a:extLst>
                <a:ext uri="{FF2B5EF4-FFF2-40B4-BE49-F238E27FC236}">
                  <a16:creationId xmlns:a16="http://schemas.microsoft.com/office/drawing/2014/main" id="{2E2BA9C8-EA99-47BD-A46C-ED17E6265264}"/>
                </a:ext>
              </a:extLst>
            </p:cNvPr>
            <p:cNvSpPr>
              <a:spLocks/>
            </p:cNvSpPr>
            <p:nvPr/>
          </p:nvSpPr>
          <p:spPr bwMode="auto">
            <a:xfrm>
              <a:off x="6038509" y="4132493"/>
              <a:ext cx="369137" cy="239191"/>
            </a:xfrm>
            <a:custGeom>
              <a:avLst/>
              <a:gdLst>
                <a:gd name="T0" fmla="*/ 257 w 301"/>
                <a:gd name="T1" fmla="*/ 90 h 194"/>
                <a:gd name="T2" fmla="*/ 258 w 301"/>
                <a:gd name="T3" fmla="*/ 82 h 194"/>
                <a:gd name="T4" fmla="*/ 212 w 301"/>
                <a:gd name="T5" fmla="*/ 36 h 194"/>
                <a:gd name="T6" fmla="*/ 196 w 301"/>
                <a:gd name="T7" fmla="*/ 39 h 194"/>
                <a:gd name="T8" fmla="*/ 124 w 301"/>
                <a:gd name="T9" fmla="*/ 0 h 194"/>
                <a:gd name="T10" fmla="*/ 39 w 301"/>
                <a:gd name="T11" fmla="*/ 85 h 194"/>
                <a:gd name="T12" fmla="*/ 40 w 301"/>
                <a:gd name="T13" fmla="*/ 91 h 194"/>
                <a:gd name="T14" fmla="*/ 0 w 301"/>
                <a:gd name="T15" fmla="*/ 142 h 194"/>
                <a:gd name="T16" fmla="*/ 52 w 301"/>
                <a:gd name="T17" fmla="*/ 194 h 194"/>
                <a:gd name="T18" fmla="*/ 248 w 301"/>
                <a:gd name="T19" fmla="*/ 194 h 194"/>
                <a:gd name="T20" fmla="*/ 301 w 301"/>
                <a:gd name="T21" fmla="*/ 142 h 194"/>
                <a:gd name="T22" fmla="*/ 257 w 301"/>
                <a:gd name="T23" fmla="*/ 9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1" h="194">
                  <a:moveTo>
                    <a:pt x="257" y="90"/>
                  </a:moveTo>
                  <a:cubicBezTo>
                    <a:pt x="258" y="88"/>
                    <a:pt x="258" y="85"/>
                    <a:pt x="258" y="82"/>
                  </a:cubicBezTo>
                  <a:cubicBezTo>
                    <a:pt x="258" y="57"/>
                    <a:pt x="237" y="36"/>
                    <a:pt x="212" y="36"/>
                  </a:cubicBezTo>
                  <a:cubicBezTo>
                    <a:pt x="206" y="36"/>
                    <a:pt x="201" y="37"/>
                    <a:pt x="196" y="39"/>
                  </a:cubicBezTo>
                  <a:cubicBezTo>
                    <a:pt x="181" y="15"/>
                    <a:pt x="154" y="0"/>
                    <a:pt x="124" y="0"/>
                  </a:cubicBezTo>
                  <a:cubicBezTo>
                    <a:pt x="77" y="0"/>
                    <a:pt x="39" y="38"/>
                    <a:pt x="39" y="85"/>
                  </a:cubicBezTo>
                  <a:cubicBezTo>
                    <a:pt x="39" y="87"/>
                    <a:pt x="40" y="89"/>
                    <a:pt x="40" y="91"/>
                  </a:cubicBezTo>
                  <a:cubicBezTo>
                    <a:pt x="17" y="97"/>
                    <a:pt x="0" y="117"/>
                    <a:pt x="0" y="142"/>
                  </a:cubicBezTo>
                  <a:cubicBezTo>
                    <a:pt x="0" y="171"/>
                    <a:pt x="24" y="194"/>
                    <a:pt x="52" y="194"/>
                  </a:cubicBezTo>
                  <a:cubicBezTo>
                    <a:pt x="248" y="194"/>
                    <a:pt x="248" y="194"/>
                    <a:pt x="248" y="194"/>
                  </a:cubicBezTo>
                  <a:cubicBezTo>
                    <a:pt x="277" y="194"/>
                    <a:pt x="301" y="171"/>
                    <a:pt x="301" y="142"/>
                  </a:cubicBezTo>
                  <a:cubicBezTo>
                    <a:pt x="301" y="116"/>
                    <a:pt x="282" y="95"/>
                    <a:pt x="257" y="90"/>
                  </a:cubicBezTo>
                  <a:close/>
                </a:path>
              </a:pathLst>
            </a:custGeom>
            <a:solidFill>
              <a:srgbClr val="00B050"/>
            </a:solidFill>
            <a:ln w="127000">
              <a:noFill/>
              <a:round/>
              <a:headEnd/>
              <a:tailEnd/>
            </a:ln>
          </p:spPr>
          <p:txBody>
            <a:bodyPr vert="horz" wrap="square" lIns="91440" tIns="45720" rIns="91440" bIns="45720" numCol="1" anchor="t" anchorCtr="0" compatLnSpc="1">
              <a:prstTxWarp prst="textNoShape">
                <a:avLst/>
              </a:prstTxWarp>
            </a:bodyPr>
            <a:lstStyle/>
            <a:p>
              <a:endParaRPr lang="ko-KR" altLang="en-US">
                <a:ln>
                  <a:solidFill>
                    <a:prstClr val="white">
                      <a:alpha val="0"/>
                    </a:prstClr>
                  </a:solidFill>
                </a:ln>
                <a:solidFill>
                  <a:prstClr val="black"/>
                </a:solidFill>
              </a:endParaRPr>
            </a:p>
          </p:txBody>
        </p:sp>
        <p:grpSp>
          <p:nvGrpSpPr>
            <p:cNvPr id="6" name="Group 5">
              <a:extLst>
                <a:ext uri="{FF2B5EF4-FFF2-40B4-BE49-F238E27FC236}">
                  <a16:creationId xmlns:a16="http://schemas.microsoft.com/office/drawing/2014/main" id="{5099BEFC-1AC5-4F8F-A984-A958718EB2A7}"/>
                </a:ext>
              </a:extLst>
            </p:cNvPr>
            <p:cNvGrpSpPr/>
            <p:nvPr/>
          </p:nvGrpSpPr>
          <p:grpSpPr>
            <a:xfrm>
              <a:off x="8444148" y="5440559"/>
              <a:ext cx="904249" cy="607859"/>
              <a:chOff x="8328853" y="5440559"/>
              <a:chExt cx="904249" cy="607859"/>
            </a:xfrm>
          </p:grpSpPr>
          <p:sp>
            <p:nvSpPr>
              <p:cNvPr id="141" name="직사각형 140">
                <a:extLst>
                  <a:ext uri="{FF2B5EF4-FFF2-40B4-BE49-F238E27FC236}">
                    <a16:creationId xmlns:a16="http://schemas.microsoft.com/office/drawing/2014/main" id="{8F1493A7-50C6-47E2-8BF5-A37F3931D225}"/>
                  </a:ext>
                </a:extLst>
              </p:cNvPr>
              <p:cNvSpPr/>
              <p:nvPr/>
            </p:nvSpPr>
            <p:spPr>
              <a:xfrm>
                <a:off x="8708988" y="5440559"/>
                <a:ext cx="524114" cy="6078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300"/>
                  </a:spcAft>
                </a:pPr>
                <a:r>
                  <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rPr>
                  <a:t>Dispatch</a:t>
                </a:r>
              </a:p>
              <a:p>
                <a:pPr>
                  <a:spcAft>
                    <a:spcPts val="300"/>
                  </a:spcAft>
                </a:pPr>
                <a:r>
                  <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rPr>
                  <a:t>Visit</a:t>
                </a:r>
              </a:p>
              <a:p>
                <a:pPr>
                  <a:spcAft>
                    <a:spcPts val="300"/>
                  </a:spcAft>
                </a:pPr>
                <a:r>
                  <a:rPr lang="en-US" altLang="ko-KR" sz="800" b="1" dirty="0">
                    <a:solidFill>
                      <a:schemeClr val="tx1">
                        <a:lumMod val="75000"/>
                        <a:lumOff val="25000"/>
                      </a:schemeClr>
                    </a:solidFill>
                    <a:latin typeface="SamsungOne 700" panose="020B0803030303020204" pitchFamily="34" charset="0"/>
                  </a:rPr>
                  <a:t>Receive</a:t>
                </a:r>
                <a:endPar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endParaRPr>
              </a:p>
              <a:p>
                <a:pPr>
                  <a:spcAft>
                    <a:spcPts val="300"/>
                  </a:spcAft>
                </a:pPr>
                <a:r>
                  <a:rPr lang="en-US" altLang="ko-KR" sz="800" b="1" dirty="0">
                    <a:solidFill>
                      <a:schemeClr val="tx1">
                        <a:lumMod val="75000"/>
                        <a:lumOff val="25000"/>
                      </a:schemeClr>
                    </a:solidFill>
                    <a:latin typeface="SamsungOne 700" panose="020B0803030303020204" pitchFamily="34" charset="0"/>
                  </a:rPr>
                  <a:t>Send</a:t>
                </a:r>
                <a:endParaRPr lang="en-US" altLang="ko-KR" sz="800" b="1" dirty="0">
                  <a:solidFill>
                    <a:schemeClr val="tx1">
                      <a:lumMod val="75000"/>
                      <a:lumOff val="25000"/>
                    </a:schemeClr>
                  </a:solidFill>
                  <a:latin typeface="SamsungOne 700" panose="020B0803030303020204" pitchFamily="34" charset="0"/>
                  <a:ea typeface="SamsungOne 700" panose="020B0803030303020204" pitchFamily="34" charset="0"/>
                </a:endParaRPr>
              </a:p>
            </p:txBody>
          </p:sp>
          <p:grpSp>
            <p:nvGrpSpPr>
              <p:cNvPr id="5" name="Group 4">
                <a:extLst>
                  <a:ext uri="{FF2B5EF4-FFF2-40B4-BE49-F238E27FC236}">
                    <a16:creationId xmlns:a16="http://schemas.microsoft.com/office/drawing/2014/main" id="{03D80A6F-0931-44D0-A691-64CFDCA7B298}"/>
                  </a:ext>
                </a:extLst>
              </p:cNvPr>
              <p:cNvGrpSpPr/>
              <p:nvPr/>
            </p:nvGrpSpPr>
            <p:grpSpPr>
              <a:xfrm>
                <a:off x="8328853" y="5511622"/>
                <a:ext cx="301338" cy="464473"/>
                <a:chOff x="8195297" y="5511622"/>
                <a:chExt cx="434894" cy="464473"/>
              </a:xfrm>
            </p:grpSpPr>
            <p:sp>
              <p:nvSpPr>
                <p:cNvPr id="142" name="자유형: 도형 141">
                  <a:extLst>
                    <a:ext uri="{FF2B5EF4-FFF2-40B4-BE49-F238E27FC236}">
                      <a16:creationId xmlns:a16="http://schemas.microsoft.com/office/drawing/2014/main" id="{45FD82C2-664C-4604-979A-9E0BA55C6C76}"/>
                    </a:ext>
                  </a:extLst>
                </p:cNvPr>
                <p:cNvSpPr/>
                <p:nvPr/>
              </p:nvSpPr>
              <p:spPr>
                <a:xfrm>
                  <a:off x="8195297" y="5511622"/>
                  <a:ext cx="434894" cy="0"/>
                </a:xfrm>
                <a:custGeom>
                  <a:avLst/>
                  <a:gdLst>
                    <a:gd name="connsiteX0" fmla="*/ 0 w 447675"/>
                    <a:gd name="connsiteY0" fmla="*/ 0 h 0"/>
                    <a:gd name="connsiteX1" fmla="*/ 447675 w 447675"/>
                    <a:gd name="connsiteY1" fmla="*/ 0 h 0"/>
                  </a:gdLst>
                  <a:ahLst/>
                  <a:cxnLst>
                    <a:cxn ang="0">
                      <a:pos x="connsiteX0" y="connsiteY0"/>
                    </a:cxn>
                    <a:cxn ang="0">
                      <a:pos x="connsiteX1" y="connsiteY1"/>
                    </a:cxn>
                  </a:cxnLst>
                  <a:rect l="l" t="t" r="r" b="b"/>
                  <a:pathLst>
                    <a:path w="447675">
                      <a:moveTo>
                        <a:pt x="0" y="0"/>
                      </a:moveTo>
                      <a:lnTo>
                        <a:pt x="447675" y="0"/>
                      </a:lnTo>
                    </a:path>
                  </a:pathLst>
                </a:cu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43" name="자유형: 도형 142">
                  <a:extLst>
                    <a:ext uri="{FF2B5EF4-FFF2-40B4-BE49-F238E27FC236}">
                      <a16:creationId xmlns:a16="http://schemas.microsoft.com/office/drawing/2014/main" id="{A2CFC90B-4FBF-463F-88E9-420CEBC733EB}"/>
                    </a:ext>
                  </a:extLst>
                </p:cNvPr>
                <p:cNvSpPr/>
                <p:nvPr/>
              </p:nvSpPr>
              <p:spPr>
                <a:xfrm>
                  <a:off x="8195297" y="5666447"/>
                  <a:ext cx="434894" cy="0"/>
                </a:xfrm>
                <a:custGeom>
                  <a:avLst/>
                  <a:gdLst>
                    <a:gd name="connsiteX0" fmla="*/ 0 w 447675"/>
                    <a:gd name="connsiteY0" fmla="*/ 0 h 0"/>
                    <a:gd name="connsiteX1" fmla="*/ 447675 w 447675"/>
                    <a:gd name="connsiteY1" fmla="*/ 0 h 0"/>
                  </a:gdLst>
                  <a:ahLst/>
                  <a:cxnLst>
                    <a:cxn ang="0">
                      <a:pos x="connsiteX0" y="connsiteY0"/>
                    </a:cxn>
                    <a:cxn ang="0">
                      <a:pos x="connsiteX1" y="connsiteY1"/>
                    </a:cxn>
                  </a:cxnLst>
                  <a:rect l="l" t="t" r="r" b="b"/>
                  <a:pathLst>
                    <a:path w="447675">
                      <a:moveTo>
                        <a:pt x="0" y="0"/>
                      </a:moveTo>
                      <a:lnTo>
                        <a:pt x="447675" y="0"/>
                      </a:lnTo>
                    </a:path>
                  </a:pathLst>
                </a:custGeom>
                <a:noFill/>
                <a:ln>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44" name="자유형: 도형 143">
                  <a:extLst>
                    <a:ext uri="{FF2B5EF4-FFF2-40B4-BE49-F238E27FC236}">
                      <a16:creationId xmlns:a16="http://schemas.microsoft.com/office/drawing/2014/main" id="{F89F465A-5AFA-4A29-A359-6D954A09BE57}"/>
                    </a:ext>
                  </a:extLst>
                </p:cNvPr>
                <p:cNvSpPr/>
                <p:nvPr/>
              </p:nvSpPr>
              <p:spPr>
                <a:xfrm>
                  <a:off x="8195297" y="5821271"/>
                  <a:ext cx="434894" cy="0"/>
                </a:xfrm>
                <a:custGeom>
                  <a:avLst/>
                  <a:gdLst>
                    <a:gd name="connsiteX0" fmla="*/ 0 w 447675"/>
                    <a:gd name="connsiteY0" fmla="*/ 0 h 0"/>
                    <a:gd name="connsiteX1" fmla="*/ 447675 w 447675"/>
                    <a:gd name="connsiteY1" fmla="*/ 0 h 0"/>
                  </a:gdLst>
                  <a:ahLst/>
                  <a:cxnLst>
                    <a:cxn ang="0">
                      <a:pos x="connsiteX0" y="connsiteY0"/>
                    </a:cxn>
                    <a:cxn ang="0">
                      <a:pos x="connsiteX1" y="connsiteY1"/>
                    </a:cxn>
                  </a:cxnLst>
                  <a:rect l="l" t="t" r="r" b="b"/>
                  <a:pathLst>
                    <a:path w="447675">
                      <a:moveTo>
                        <a:pt x="0" y="0"/>
                      </a:moveTo>
                      <a:lnTo>
                        <a:pt x="447675" y="0"/>
                      </a:lnTo>
                    </a:path>
                  </a:pathLst>
                </a:custGeom>
                <a:noFill/>
                <a:ln>
                  <a:solidFill>
                    <a:srgbClr val="FFB54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45" name="자유형: 도형 144">
                  <a:extLst>
                    <a:ext uri="{FF2B5EF4-FFF2-40B4-BE49-F238E27FC236}">
                      <a16:creationId xmlns:a16="http://schemas.microsoft.com/office/drawing/2014/main" id="{BF08CB51-4AF1-4D42-9901-13568BDEDB25}"/>
                    </a:ext>
                  </a:extLst>
                </p:cNvPr>
                <p:cNvSpPr/>
                <p:nvPr/>
              </p:nvSpPr>
              <p:spPr>
                <a:xfrm>
                  <a:off x="8195297" y="5976095"/>
                  <a:ext cx="434894" cy="0"/>
                </a:xfrm>
                <a:custGeom>
                  <a:avLst/>
                  <a:gdLst>
                    <a:gd name="connsiteX0" fmla="*/ 0 w 447675"/>
                    <a:gd name="connsiteY0" fmla="*/ 0 h 0"/>
                    <a:gd name="connsiteX1" fmla="*/ 447675 w 447675"/>
                    <a:gd name="connsiteY1" fmla="*/ 0 h 0"/>
                  </a:gdLst>
                  <a:ahLst/>
                  <a:cxnLst>
                    <a:cxn ang="0">
                      <a:pos x="connsiteX0" y="connsiteY0"/>
                    </a:cxn>
                    <a:cxn ang="0">
                      <a:pos x="connsiteX1" y="connsiteY1"/>
                    </a:cxn>
                  </a:cxnLst>
                  <a:rect l="l" t="t" r="r" b="b"/>
                  <a:pathLst>
                    <a:path w="447675">
                      <a:moveTo>
                        <a:pt x="0" y="0"/>
                      </a:moveTo>
                      <a:lnTo>
                        <a:pt x="447675" y="0"/>
                      </a:lnTo>
                    </a:path>
                  </a:pathLst>
                </a:custGeom>
                <a:noFill/>
                <a:ln>
                  <a:solidFill>
                    <a:srgbClr val="0033CC"/>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sp>
          <p:nvSpPr>
            <p:cNvPr id="161" name="직사각형 67">
              <a:extLst>
                <a:ext uri="{FF2B5EF4-FFF2-40B4-BE49-F238E27FC236}">
                  <a16:creationId xmlns:a16="http://schemas.microsoft.com/office/drawing/2014/main" id="{90C842F2-63F3-4DC0-9F97-D6A8C99A4B65}"/>
                </a:ext>
              </a:extLst>
            </p:cNvPr>
            <p:cNvSpPr/>
            <p:nvPr/>
          </p:nvSpPr>
          <p:spPr>
            <a:xfrm>
              <a:off x="4617789" y="3266016"/>
              <a:ext cx="3133122" cy="5924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300"/>
                </a:spcAft>
              </a:pPr>
              <a:r>
                <a:rPr lang="en-US" altLang="ko-KR" sz="900" b="1" u="sng" dirty="0">
                  <a:solidFill>
                    <a:srgbClr val="1428A0"/>
                  </a:solidFill>
                  <a:latin typeface="SamsungOne 700" panose="020B0803030303020204" pitchFamily="34" charset="0"/>
                  <a:ea typeface="SamsungOne 700" panose="020B0803030303020204" pitchFamily="34" charset="0"/>
                </a:rPr>
                <a:t>Artificial Intelligence based Clinical Decision Supporting System for blindness causing eye diseases </a:t>
              </a:r>
            </a:p>
            <a:p>
              <a:pPr marL="171450" indent="-171450">
                <a:spcAft>
                  <a:spcPts val="300"/>
                </a:spcAft>
                <a:buFont typeface="Arial" panose="020B0604020202020204" pitchFamily="34" charset="0"/>
                <a:buChar char="•"/>
              </a:pPr>
              <a:r>
                <a:rPr lang="en-US" altLang="ko-KR" sz="900" b="1" dirty="0">
                  <a:solidFill>
                    <a:srgbClr val="1428A0"/>
                  </a:solidFill>
                  <a:latin typeface="SamsungOne 400" panose="020B0503030303020204" pitchFamily="34" charset="0"/>
                </a:rPr>
                <a:t>Improve diagnosis accuracy by providing diagnosis report function based on remote diagnosis algorithm</a:t>
              </a:r>
              <a:endParaRPr lang="en-US" altLang="ko-KR" sz="900" b="1" dirty="0">
                <a:solidFill>
                  <a:srgbClr val="1428A0"/>
                </a:solidFill>
                <a:latin typeface="SamsungOne 400" panose="020B0503030303020204" pitchFamily="34" charset="0"/>
                <a:ea typeface="SamsungOne 400" panose="020B0503030303020204" pitchFamily="34" charset="0"/>
              </a:endParaRPr>
            </a:p>
          </p:txBody>
        </p:sp>
        <p:sp>
          <p:nvSpPr>
            <p:cNvPr id="162" name="직사각형 67">
              <a:extLst>
                <a:ext uri="{FF2B5EF4-FFF2-40B4-BE49-F238E27FC236}">
                  <a16:creationId xmlns:a16="http://schemas.microsoft.com/office/drawing/2014/main" id="{13EDDD22-4341-4BE1-B1F0-5B1D284D4E79}"/>
                </a:ext>
              </a:extLst>
            </p:cNvPr>
            <p:cNvSpPr/>
            <p:nvPr/>
          </p:nvSpPr>
          <p:spPr>
            <a:xfrm>
              <a:off x="5764091" y="5162823"/>
              <a:ext cx="2430589" cy="5924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300"/>
                </a:spcAft>
              </a:pPr>
              <a:r>
                <a:rPr lang="en-US" altLang="ko-KR" sz="900" b="1" u="sng" dirty="0">
                  <a:solidFill>
                    <a:srgbClr val="1428A0"/>
                  </a:solidFill>
                  <a:latin typeface="SamsungOne 700" panose="020B0803030303020204" pitchFamily="34" charset="0"/>
                  <a:ea typeface="SamsungOne 700" panose="020B0803030303020204" pitchFamily="34" charset="0"/>
                </a:rPr>
                <a:t>Mobile Communication Service</a:t>
              </a:r>
            </a:p>
            <a:p>
              <a:pPr marL="171450" indent="-171450">
                <a:spcAft>
                  <a:spcPts val="300"/>
                </a:spcAft>
                <a:buFont typeface="Arial" panose="020B0604020202020204" pitchFamily="34" charset="0"/>
                <a:buChar char="•"/>
              </a:pPr>
              <a:r>
                <a:rPr lang="en-US" altLang="ko-KR" sz="900" b="1" dirty="0">
                  <a:solidFill>
                    <a:srgbClr val="1428A0"/>
                  </a:solidFill>
                  <a:latin typeface="SamsungOne 400" panose="020B0503030303020204" pitchFamily="34" charset="0"/>
                </a:rPr>
                <a:t>Provide portable ophthalmoscope and smartphone application which enable store and transmit patient information </a:t>
              </a:r>
              <a:endParaRPr lang="en-US" altLang="ko-KR" sz="900" b="1" dirty="0">
                <a:solidFill>
                  <a:srgbClr val="1428A0"/>
                </a:solidFill>
                <a:latin typeface="SamsungOne 400" panose="020B0503030303020204" pitchFamily="34" charset="0"/>
                <a:ea typeface="SamsungOne 400" panose="020B0503030303020204" pitchFamily="34" charset="0"/>
              </a:endParaRPr>
            </a:p>
          </p:txBody>
        </p:sp>
      </p:grpSp>
    </p:spTree>
    <p:extLst>
      <p:ext uri="{BB962C8B-B14F-4D97-AF65-F5344CB8AC3E}">
        <p14:creationId xmlns:p14="http://schemas.microsoft.com/office/powerpoint/2010/main" val="42648810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직사각형 27">
            <a:extLst>
              <a:ext uri="{FF2B5EF4-FFF2-40B4-BE49-F238E27FC236}">
                <a16:creationId xmlns:a16="http://schemas.microsoft.com/office/drawing/2014/main" id="{C03517A6-ADD6-44A3-85EF-1A91358D3753}"/>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based Clinical Decision Support System </a:t>
            </a:r>
          </a:p>
        </p:txBody>
      </p:sp>
      <p:grpSp>
        <p:nvGrpSpPr>
          <p:cNvPr id="30" name="그룹 29">
            <a:extLst>
              <a:ext uri="{FF2B5EF4-FFF2-40B4-BE49-F238E27FC236}">
                <a16:creationId xmlns:a16="http://schemas.microsoft.com/office/drawing/2014/main" id="{91EA9D56-7D55-4851-9167-813C91C43B97}"/>
              </a:ext>
            </a:extLst>
          </p:cNvPr>
          <p:cNvGrpSpPr/>
          <p:nvPr/>
        </p:nvGrpSpPr>
        <p:grpSpPr>
          <a:xfrm>
            <a:off x="558800" y="2232686"/>
            <a:ext cx="8785225" cy="215444"/>
            <a:chOff x="1027113" y="2045625"/>
            <a:chExt cx="8785225" cy="215444"/>
          </a:xfrm>
        </p:grpSpPr>
        <p:sp>
          <p:nvSpPr>
            <p:cNvPr id="31" name="직사각형 30">
              <a:extLst>
                <a:ext uri="{FF2B5EF4-FFF2-40B4-BE49-F238E27FC236}">
                  <a16:creationId xmlns:a16="http://schemas.microsoft.com/office/drawing/2014/main" id="{F7DFB160-5C20-4D31-812F-A08C8B7082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2" name="직사각형 31">
              <a:extLst>
                <a:ext uri="{FF2B5EF4-FFF2-40B4-BE49-F238E27FC236}">
                  <a16:creationId xmlns:a16="http://schemas.microsoft.com/office/drawing/2014/main" id="{C066B319-2099-40D8-A121-60CFA4B0698D}"/>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Solution Benefit Summary: </a:t>
              </a:r>
            </a:p>
          </p:txBody>
        </p:sp>
      </p:grpSp>
      <p:sp>
        <p:nvSpPr>
          <p:cNvPr id="22" name="직사각형 29">
            <a:extLst>
              <a:ext uri="{FF2B5EF4-FFF2-40B4-BE49-F238E27FC236}">
                <a16:creationId xmlns:a16="http://schemas.microsoft.com/office/drawing/2014/main" id="{5D72C4D9-0381-44AC-8DF8-F60EC65E38A7}"/>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2.1.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AI based Clinical Decision Support System.</a:t>
            </a:r>
          </a:p>
        </p:txBody>
      </p:sp>
      <p:grpSp>
        <p:nvGrpSpPr>
          <p:cNvPr id="25" name="Group 24">
            <a:extLst>
              <a:ext uri="{FF2B5EF4-FFF2-40B4-BE49-F238E27FC236}">
                <a16:creationId xmlns:a16="http://schemas.microsoft.com/office/drawing/2014/main" id="{832DF276-5F16-4606-953F-D072E248DF78}"/>
              </a:ext>
            </a:extLst>
          </p:cNvPr>
          <p:cNvGrpSpPr/>
          <p:nvPr/>
        </p:nvGrpSpPr>
        <p:grpSpPr>
          <a:xfrm>
            <a:off x="7582442" y="2232686"/>
            <a:ext cx="1761583" cy="1143902"/>
            <a:chOff x="7582442" y="2817962"/>
            <a:chExt cx="1761583" cy="1143902"/>
          </a:xfrm>
        </p:grpSpPr>
        <p:sp>
          <p:nvSpPr>
            <p:cNvPr id="26" name="Freeform 5">
              <a:extLst>
                <a:ext uri="{FF2B5EF4-FFF2-40B4-BE49-F238E27FC236}">
                  <a16:creationId xmlns:a16="http://schemas.microsoft.com/office/drawing/2014/main" id="{1A4C1DC6-0CD0-4D0E-BA46-2B2A0C73A4B4}"/>
                </a:ext>
              </a:extLst>
            </p:cNvPr>
            <p:cNvSpPr>
              <a:spLocks noChangeAspect="1"/>
            </p:cNvSpPr>
            <p:nvPr/>
          </p:nvSpPr>
          <p:spPr bwMode="auto">
            <a:xfrm>
              <a:off x="758244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27" name="Freeform 5">
              <a:extLst>
                <a:ext uri="{FF2B5EF4-FFF2-40B4-BE49-F238E27FC236}">
                  <a16:creationId xmlns:a16="http://schemas.microsoft.com/office/drawing/2014/main" id="{547FCDBE-0467-4F07-9AC7-EF6050E059CE}"/>
                </a:ext>
              </a:extLst>
            </p:cNvPr>
            <p:cNvSpPr>
              <a:spLocks noChangeAspect="1"/>
            </p:cNvSpPr>
            <p:nvPr/>
          </p:nvSpPr>
          <p:spPr bwMode="auto">
            <a:xfrm>
              <a:off x="818701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latinLnBrk="0">
                <a:lnSpc>
                  <a:spcPct val="110000"/>
                </a:lnSpc>
                <a:buClr>
                  <a:srgbClr val="333399"/>
                </a:buClr>
              </a:pPr>
              <a:endParaRPr lang="ko-KR" altLang="en-US" dirty="0">
                <a:ln w="1270">
                  <a:solidFill>
                    <a:schemeClr val="bg1">
                      <a:alpha val="10000"/>
                    </a:schemeClr>
                  </a:solidFill>
                </a:ln>
                <a:solidFill>
                  <a:schemeClr val="bg1"/>
                </a:solidFill>
                <a:latin typeface="KoPub돋움체 Bold" pitchFamily="18" charset="-127"/>
                <a:ea typeface="KoPub돋움체 Bold" pitchFamily="18" charset="-127"/>
              </a:endParaRPr>
            </a:p>
          </p:txBody>
        </p:sp>
        <p:sp>
          <p:nvSpPr>
            <p:cNvPr id="29" name="Freeform 5">
              <a:extLst>
                <a:ext uri="{FF2B5EF4-FFF2-40B4-BE49-F238E27FC236}">
                  <a16:creationId xmlns:a16="http://schemas.microsoft.com/office/drawing/2014/main" id="{41A54BD1-83E4-43A6-AFFE-BA5BDAFC92DD}"/>
                </a:ext>
              </a:extLst>
            </p:cNvPr>
            <p:cNvSpPr>
              <a:spLocks noChangeAspect="1"/>
            </p:cNvSpPr>
            <p:nvPr/>
          </p:nvSpPr>
          <p:spPr bwMode="auto">
            <a:xfrm>
              <a:off x="8791582" y="2817962"/>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5" name="Freeform 5">
              <a:extLst>
                <a:ext uri="{FF2B5EF4-FFF2-40B4-BE49-F238E27FC236}">
                  <a16:creationId xmlns:a16="http://schemas.microsoft.com/office/drawing/2014/main" id="{3F9829C4-6FA7-401F-9355-DFA6305F2B4B}"/>
                </a:ext>
              </a:extLst>
            </p:cNvPr>
            <p:cNvSpPr>
              <a:spLocks noChangeAspect="1"/>
            </p:cNvSpPr>
            <p:nvPr/>
          </p:nvSpPr>
          <p:spPr bwMode="auto">
            <a:xfrm>
              <a:off x="7884727"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6" name="Freeform 5">
              <a:extLst>
                <a:ext uri="{FF2B5EF4-FFF2-40B4-BE49-F238E27FC236}">
                  <a16:creationId xmlns:a16="http://schemas.microsoft.com/office/drawing/2014/main" id="{A082C118-C331-4862-B188-E3C0A9E0BBA5}"/>
                </a:ext>
              </a:extLst>
            </p:cNvPr>
            <p:cNvSpPr>
              <a:spLocks noChangeAspect="1"/>
            </p:cNvSpPr>
            <p:nvPr/>
          </p:nvSpPr>
          <p:spPr bwMode="auto">
            <a:xfrm>
              <a:off x="8483936" y="3334224"/>
              <a:ext cx="552443" cy="627640"/>
            </a:xfrm>
            <a:custGeom>
              <a:avLst/>
              <a:gdLst>
                <a:gd name="T0" fmla="*/ 0 w 314"/>
                <a:gd name="T1" fmla="*/ 99 h 357"/>
                <a:gd name="T2" fmla="*/ 9 w 314"/>
                <a:gd name="T3" fmla="*/ 82 h 357"/>
                <a:gd name="T4" fmla="*/ 147 w 314"/>
                <a:gd name="T5" fmla="*/ 3 h 357"/>
                <a:gd name="T6" fmla="*/ 167 w 314"/>
                <a:gd name="T7" fmla="*/ 3 h 357"/>
                <a:gd name="T8" fmla="*/ 304 w 314"/>
                <a:gd name="T9" fmla="*/ 82 h 357"/>
                <a:gd name="T10" fmla="*/ 314 w 314"/>
                <a:gd name="T11" fmla="*/ 99 h 357"/>
                <a:gd name="T12" fmla="*/ 314 w 314"/>
                <a:gd name="T13" fmla="*/ 258 h 357"/>
                <a:gd name="T14" fmla="*/ 304 w 314"/>
                <a:gd name="T15" fmla="*/ 275 h 357"/>
                <a:gd name="T16" fmla="*/ 167 w 314"/>
                <a:gd name="T17" fmla="*/ 354 h 357"/>
                <a:gd name="T18" fmla="*/ 147 w 314"/>
                <a:gd name="T19" fmla="*/ 354 h 357"/>
                <a:gd name="T20" fmla="*/ 9 w 314"/>
                <a:gd name="T21" fmla="*/ 275 h 357"/>
                <a:gd name="T22" fmla="*/ 0 w 314"/>
                <a:gd name="T23" fmla="*/ 258 h 357"/>
                <a:gd name="T24" fmla="*/ 0 w 314"/>
                <a:gd name="T25" fmla="*/ 99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4" h="357">
                  <a:moveTo>
                    <a:pt x="0" y="99"/>
                  </a:moveTo>
                  <a:cubicBezTo>
                    <a:pt x="0" y="93"/>
                    <a:pt x="4" y="85"/>
                    <a:pt x="9" y="82"/>
                  </a:cubicBezTo>
                  <a:cubicBezTo>
                    <a:pt x="147" y="3"/>
                    <a:pt x="147" y="3"/>
                    <a:pt x="147" y="3"/>
                  </a:cubicBezTo>
                  <a:cubicBezTo>
                    <a:pt x="152" y="0"/>
                    <a:pt x="161" y="0"/>
                    <a:pt x="167" y="3"/>
                  </a:cubicBezTo>
                  <a:cubicBezTo>
                    <a:pt x="304" y="82"/>
                    <a:pt x="304" y="82"/>
                    <a:pt x="304" y="82"/>
                  </a:cubicBezTo>
                  <a:cubicBezTo>
                    <a:pt x="309" y="85"/>
                    <a:pt x="314" y="93"/>
                    <a:pt x="314" y="99"/>
                  </a:cubicBezTo>
                  <a:cubicBezTo>
                    <a:pt x="314" y="258"/>
                    <a:pt x="314" y="258"/>
                    <a:pt x="314" y="258"/>
                  </a:cubicBezTo>
                  <a:cubicBezTo>
                    <a:pt x="314" y="264"/>
                    <a:pt x="309" y="272"/>
                    <a:pt x="304" y="275"/>
                  </a:cubicBezTo>
                  <a:cubicBezTo>
                    <a:pt x="167" y="354"/>
                    <a:pt x="167" y="354"/>
                    <a:pt x="167" y="354"/>
                  </a:cubicBezTo>
                  <a:cubicBezTo>
                    <a:pt x="161" y="357"/>
                    <a:pt x="152" y="357"/>
                    <a:pt x="147" y="354"/>
                  </a:cubicBezTo>
                  <a:cubicBezTo>
                    <a:pt x="9" y="275"/>
                    <a:pt x="9" y="275"/>
                    <a:pt x="9" y="275"/>
                  </a:cubicBezTo>
                  <a:cubicBezTo>
                    <a:pt x="4" y="272"/>
                    <a:pt x="0" y="264"/>
                    <a:pt x="0" y="258"/>
                  </a:cubicBezTo>
                  <a:lnTo>
                    <a:pt x="0" y="99"/>
                  </a:lnTo>
                  <a:close/>
                </a:path>
              </a:pathLst>
            </a:cu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a:lnSpc>
                  <a:spcPct val="110000"/>
                </a:lnSpc>
                <a:buClr>
                  <a:srgbClr val="333399"/>
                </a:buClr>
              </a:pPr>
              <a:endParaRPr lang="ko-KR" altLang="en-US" dirty="0">
                <a:ln w="1270">
                  <a:solidFill>
                    <a:schemeClr val="bg1">
                      <a:alpha val="10000"/>
                    </a:schemeClr>
                  </a:solidFill>
                </a:ln>
                <a:solidFill>
                  <a:schemeClr val="bg1"/>
                </a:solidFill>
                <a:ea typeface="KoPub돋움체 Bold" pitchFamily="18" charset="-127"/>
              </a:endParaRPr>
            </a:p>
          </p:txBody>
        </p:sp>
        <p:sp>
          <p:nvSpPr>
            <p:cNvPr id="47" name="TextBox 46">
              <a:extLst>
                <a:ext uri="{FF2B5EF4-FFF2-40B4-BE49-F238E27FC236}">
                  <a16:creationId xmlns:a16="http://schemas.microsoft.com/office/drawing/2014/main" id="{DA8C6D6D-F374-4AFD-B838-8355168A6FF2}"/>
                </a:ext>
              </a:extLst>
            </p:cNvPr>
            <p:cNvSpPr txBox="1"/>
            <p:nvPr/>
          </p:nvSpPr>
          <p:spPr>
            <a:xfrm>
              <a:off x="7608632" y="3025608"/>
              <a:ext cx="493725"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Define</a:t>
              </a:r>
              <a:endParaRPr lang="en-US" altLang="ko-KR" dirty="0"/>
            </a:p>
          </p:txBody>
        </p:sp>
        <p:sp>
          <p:nvSpPr>
            <p:cNvPr id="48" name="TextBox 47">
              <a:extLst>
                <a:ext uri="{FF2B5EF4-FFF2-40B4-BE49-F238E27FC236}">
                  <a16:creationId xmlns:a16="http://schemas.microsoft.com/office/drawing/2014/main" id="{F0FE5E79-72C2-4598-AB51-E2F1F3EB1ACA}"/>
                </a:ext>
              </a:extLst>
            </p:cNvPr>
            <p:cNvSpPr txBox="1"/>
            <p:nvPr/>
          </p:nvSpPr>
          <p:spPr>
            <a:xfrm>
              <a:off x="7883628" y="3538636"/>
              <a:ext cx="560731"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a:t>Analyze</a:t>
              </a:r>
              <a:endParaRPr lang="en-US" altLang="ko-KR" dirty="0"/>
            </a:p>
          </p:txBody>
        </p:sp>
        <p:sp>
          <p:nvSpPr>
            <p:cNvPr id="49" name="TextBox 48">
              <a:extLst>
                <a:ext uri="{FF2B5EF4-FFF2-40B4-BE49-F238E27FC236}">
                  <a16:creationId xmlns:a16="http://schemas.microsoft.com/office/drawing/2014/main" id="{599378C3-B36D-4E66-BDC1-88AC55284512}"/>
                </a:ext>
              </a:extLst>
            </p:cNvPr>
            <p:cNvSpPr txBox="1"/>
            <p:nvPr/>
          </p:nvSpPr>
          <p:spPr>
            <a:xfrm>
              <a:off x="8154469" y="3025608"/>
              <a:ext cx="589264" cy="2308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sz="900" b="0" spc="-40" dirty="0">
                  <a:solidFill>
                    <a:schemeClr val="tx1">
                      <a:lumMod val="50000"/>
                      <a:lumOff val="50000"/>
                    </a:schemeClr>
                  </a:solidFill>
                </a:rPr>
                <a:t>Discover</a:t>
              </a:r>
            </a:p>
          </p:txBody>
        </p:sp>
        <p:sp>
          <p:nvSpPr>
            <p:cNvPr id="50" name="TextBox 49">
              <a:extLst>
                <a:ext uri="{FF2B5EF4-FFF2-40B4-BE49-F238E27FC236}">
                  <a16:creationId xmlns:a16="http://schemas.microsoft.com/office/drawing/2014/main" id="{5CF3E04F-7928-461C-973F-BF9A4263C327}"/>
                </a:ext>
              </a:extLst>
            </p:cNvPr>
            <p:cNvSpPr txBox="1"/>
            <p:nvPr/>
          </p:nvSpPr>
          <p:spPr>
            <a:xfrm>
              <a:off x="8434427" y="3463378"/>
              <a:ext cx="651460" cy="369332"/>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Ideate&amp;</a:t>
              </a:r>
              <a:r>
                <a:rPr lang="en-US" altLang="ko-KR"/>
                <a:t/>
              </a:r>
              <a:br>
                <a:rPr lang="en-US" altLang="ko-KR"/>
              </a:br>
              <a:r>
                <a:rPr lang="en-US" altLang="ko-KR"/>
                <a:t>Prototype</a:t>
              </a:r>
              <a:endParaRPr lang="en-US" altLang="ko-KR" dirty="0"/>
            </a:p>
          </p:txBody>
        </p:sp>
        <p:sp>
          <p:nvSpPr>
            <p:cNvPr id="51" name="TextBox 50">
              <a:extLst>
                <a:ext uri="{FF2B5EF4-FFF2-40B4-BE49-F238E27FC236}">
                  <a16:creationId xmlns:a16="http://schemas.microsoft.com/office/drawing/2014/main" id="{AB62EC4A-5F68-4466-BEE0-C378221EBD5F}"/>
                </a:ext>
              </a:extLst>
            </p:cNvPr>
            <p:cNvSpPr txBox="1"/>
            <p:nvPr/>
          </p:nvSpPr>
          <p:spPr>
            <a:xfrm>
              <a:off x="8875392" y="3025608"/>
              <a:ext cx="357710" cy="216066"/>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900" b="0" spc="-40">
                  <a:solidFill>
                    <a:schemeClr val="bg1"/>
                  </a:solidFill>
                  <a:latin typeface="SamsungOne 700" panose="020B0803030303020204" pitchFamily="34" charset="0"/>
                  <a:ea typeface="SamsungOne 700" panose="020B0803030303020204" pitchFamily="34" charset="0"/>
                  <a:cs typeface="Times New Roman" panose="02020603050405020304" pitchFamily="18"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altLang="ko-KR" dirty="0"/>
                <a:t>Test</a:t>
              </a:r>
            </a:p>
          </p:txBody>
        </p:sp>
      </p:grpSp>
      <p:pic>
        <p:nvPicPr>
          <p:cNvPr id="52" name="그림 1">
            <a:extLst>
              <a:ext uri="{FF2B5EF4-FFF2-40B4-BE49-F238E27FC236}">
                <a16:creationId xmlns:a16="http://schemas.microsoft.com/office/drawing/2014/main" id="{A72AA55C-3315-4031-B2AD-65AFF55A8BEC}"/>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l="48007" r="1"/>
          <a:stretch/>
        </p:blipFill>
        <p:spPr>
          <a:xfrm>
            <a:off x="6953676" y="3481413"/>
            <a:ext cx="2391079" cy="2586871"/>
          </a:xfrm>
          <a:prstGeom prst="rect">
            <a:avLst/>
          </a:prstGeom>
        </p:spPr>
      </p:pic>
      <p:sp>
        <p:nvSpPr>
          <p:cNvPr id="54" name="직사각형 17">
            <a:extLst>
              <a:ext uri="{FF2B5EF4-FFF2-40B4-BE49-F238E27FC236}">
                <a16:creationId xmlns:a16="http://schemas.microsoft.com/office/drawing/2014/main" id="{7FAEB962-5058-49CC-967B-5B232313ED87}"/>
              </a:ext>
            </a:extLst>
          </p:cNvPr>
          <p:cNvSpPr/>
          <p:nvPr/>
        </p:nvSpPr>
        <p:spPr>
          <a:xfrm>
            <a:off x="703262" y="2565400"/>
            <a:ext cx="6250413" cy="32642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Boost ocular diagnostic capability of unskilled healthcare staffs</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Create synergy effect with local ocular healthcare project which focus on treatment (Enhance efficiency and effectiveness)</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Reduce the number of ophthalmologist’s initial examination and improve working environment</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Reduce ocular healthcare cost in comprehensive public healthcare perspective</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Provide</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portable digital ophthalmoscope with a significantly affordable cost (merely 1% of existing devices’ costs)</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Increase blind or visually impaired population’s productivity</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Accommodate</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blind</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or</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visually</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impaired</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population</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into the working-age population</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Improve quality of life and lower prevalence of ocular diseases</a:t>
            </a:r>
          </a:p>
        </p:txBody>
      </p:sp>
    </p:spTree>
    <p:extLst>
      <p:ext uri="{BB962C8B-B14F-4D97-AF65-F5344CB8AC3E}">
        <p14:creationId xmlns:p14="http://schemas.microsoft.com/office/powerpoint/2010/main" val="9142658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8">
            <a:extLst>
              <a:ext uri="{FF2B5EF4-FFF2-40B4-BE49-F238E27FC236}">
                <a16:creationId xmlns:a16="http://schemas.microsoft.com/office/drawing/2014/main" id="{2B4E8F79-4841-4FCF-8E9D-1DC41B40043B}"/>
              </a:ext>
            </a:extLst>
          </p:cNvPr>
          <p:cNvGrpSpPr/>
          <p:nvPr/>
        </p:nvGrpSpPr>
        <p:grpSpPr>
          <a:xfrm>
            <a:off x="558799" y="525055"/>
            <a:ext cx="3996267" cy="1265680"/>
            <a:chOff x="558799" y="525055"/>
            <a:chExt cx="3996267" cy="1265680"/>
          </a:xfrm>
        </p:grpSpPr>
        <p:sp>
          <p:nvSpPr>
            <p:cNvPr id="6" name="직사각형 133">
              <a:extLst>
                <a:ext uri="{FF2B5EF4-FFF2-40B4-BE49-F238E27FC236}">
                  <a16:creationId xmlns:a16="http://schemas.microsoft.com/office/drawing/2014/main" id="{A14E28ED-9373-4950-9AA4-B9CBE68EE6E3}"/>
                </a:ext>
              </a:extLst>
            </p:cNvPr>
            <p:cNvSpPr/>
            <p:nvPr/>
          </p:nvSpPr>
          <p:spPr>
            <a:xfrm>
              <a:off x="558799" y="928961"/>
              <a:ext cx="3996267"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fontAlgn="base">
                <a:spcBef>
                  <a:spcPct val="0"/>
                </a:spcBef>
                <a:spcAft>
                  <a:spcPct val="0"/>
                </a:spcAft>
              </a:pPr>
              <a:r>
                <a:rPr kumimoji="1" lang="en-US" altLang="ko-KR" sz="2800" dirty="0">
                  <a:solidFill>
                    <a:prstClr val="white"/>
                  </a:solidFill>
                  <a:latin typeface="Samsung Sharp Sans" pitchFamily="2" charset="0"/>
                  <a:ea typeface="Samsung Sharp Sans" pitchFamily="2" charset="0"/>
                  <a:cs typeface="Samsung Sharp Sans" pitchFamily="2" charset="0"/>
                </a:rPr>
                <a:t>AI Capstone Project Tutorial</a:t>
              </a:r>
            </a:p>
          </p:txBody>
        </p:sp>
        <p:sp>
          <p:nvSpPr>
            <p:cNvPr id="7" name="Rectangle 4">
              <a:extLst>
                <a:ext uri="{FF2B5EF4-FFF2-40B4-BE49-F238E27FC236}">
                  <a16:creationId xmlns:a16="http://schemas.microsoft.com/office/drawing/2014/main" id="{A1860CB7-07FE-4B4F-8819-E67AF57A34DF}"/>
                </a:ext>
              </a:extLst>
            </p:cNvPr>
            <p:cNvSpPr/>
            <p:nvPr/>
          </p:nvSpPr>
          <p:spPr>
            <a:xfrm>
              <a:off x="558800" y="525055"/>
              <a:ext cx="1131720" cy="246221"/>
            </a:xfrm>
            <a:prstGeom prst="rect">
              <a:avLst/>
            </a:prstGeom>
          </p:spPr>
          <p:txBody>
            <a:bodyPr wrap="none" lIns="0" tIns="0" rIns="0" bIns="0">
              <a:spAutoFit/>
              <a:scene3d>
                <a:camera prst="orthographicFront"/>
                <a:lightRig rig="threePt" dir="t"/>
              </a:scene3d>
              <a:sp3d>
                <a:bevelT w="0" h="6350"/>
              </a:sp3d>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ko-KR" sz="1600" b="0" i="0" u="none" strike="noStrike" kern="1200" cap="none" spc="0" normalizeH="0" baseline="0" noProof="0" dirty="0">
                  <a:ln>
                    <a:noFill/>
                  </a:ln>
                  <a:solidFill>
                    <a:prstClr val="white"/>
                  </a:solidFill>
                  <a:effectLst/>
                  <a:uLnTx/>
                  <a:uFillTx/>
                  <a:latin typeface="Samsung Sharp Sans" pitchFamily="2" charset="0"/>
                  <a:ea typeface="Samsung Sharp Sans" pitchFamily="2" charset="0"/>
                  <a:cs typeface="Samsung Sharp Sans" pitchFamily="2" charset="0"/>
                </a:rPr>
                <a:t>Chapter 11. </a:t>
              </a:r>
              <a:endParaRPr kumimoji="0" lang="ko-KR" altLang="en-US" sz="1600" b="0" i="0" u="none" strike="noStrike" kern="1200" cap="none" spc="0" normalizeH="0" baseline="0" noProof="0" dirty="0">
                <a:ln>
                  <a:noFill/>
                </a:ln>
                <a:solidFill>
                  <a:prstClr val="black"/>
                </a:solidFill>
                <a:effectLst/>
                <a:uLnTx/>
                <a:uFillTx/>
                <a:latin typeface="Calibri" panose="020F0502020204030204"/>
                <a:ea typeface="맑은 고딕" panose="020B0503020000020004" pitchFamily="50" charset="-127"/>
                <a:cs typeface="+mn-cs"/>
              </a:endParaRPr>
            </a:p>
          </p:txBody>
        </p:sp>
      </p:grpSp>
      <p:sp>
        <p:nvSpPr>
          <p:cNvPr id="22" name="직사각형 133">
            <a:extLst>
              <a:ext uri="{FF2B5EF4-FFF2-40B4-BE49-F238E27FC236}">
                <a16:creationId xmlns:a16="http://schemas.microsoft.com/office/drawing/2014/main" id="{59CA07EB-0FC3-4ACB-93F6-BA45AE953C98}"/>
              </a:ext>
            </a:extLst>
          </p:cNvPr>
          <p:cNvSpPr/>
          <p:nvPr/>
        </p:nvSpPr>
        <p:spPr>
          <a:xfrm>
            <a:off x="7324078" y="620309"/>
            <a:ext cx="2019947" cy="26022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scene3d>
              <a:camera prst="orthographicFront"/>
              <a:lightRig rig="threePt" dir="t"/>
            </a:scene3d>
            <a:sp3d>
              <a:bevelT w="0" h="6350"/>
            </a:sp3d>
          </a:bodyPr>
          <a:lstStyle/>
          <a:p>
            <a:pPr algn="ctr"/>
            <a:r>
              <a:rPr lang="en-US" altLang="ko-KR" sz="1200" dirty="0">
                <a:solidFill>
                  <a:srgbClr val="193EB0"/>
                </a:solidFill>
                <a:latin typeface="Samsung Sharp Sans" pitchFamily="2" charset="0"/>
                <a:ea typeface="Samsung Sharp Sans" pitchFamily="2" charset="0"/>
                <a:cs typeface="Samsung Sharp Sans" pitchFamily="2" charset="0"/>
              </a:rPr>
              <a:t>Capstone Project Guide</a:t>
            </a:r>
          </a:p>
        </p:txBody>
      </p:sp>
      <p:grpSp>
        <p:nvGrpSpPr>
          <p:cNvPr id="20" name="Group 1">
            <a:extLst>
              <a:ext uri="{FF2B5EF4-FFF2-40B4-BE49-F238E27FC236}">
                <a16:creationId xmlns:a16="http://schemas.microsoft.com/office/drawing/2014/main" id="{7E6E3AF1-23B3-46A3-B759-DBF871798C3B}"/>
              </a:ext>
            </a:extLst>
          </p:cNvPr>
          <p:cNvGrpSpPr/>
          <p:nvPr/>
        </p:nvGrpSpPr>
        <p:grpSpPr>
          <a:xfrm>
            <a:off x="571500" y="2336175"/>
            <a:ext cx="5702300" cy="278172"/>
            <a:chOff x="4181256" y="3224809"/>
            <a:chExt cx="5702300" cy="278172"/>
          </a:xfrm>
        </p:grpSpPr>
        <p:sp>
          <p:nvSpPr>
            <p:cNvPr id="21" name="직사각형 39">
              <a:extLst>
                <a:ext uri="{FF2B5EF4-FFF2-40B4-BE49-F238E27FC236}">
                  <a16:creationId xmlns:a16="http://schemas.microsoft.com/office/drawing/2014/main" id="{496A6925-544D-4C1E-9B65-8FFE552C3DE7}"/>
                </a:ext>
              </a:extLst>
            </p:cNvPr>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bg1">
                      <a:lumMod val="65000"/>
                    </a:schemeClr>
                  </a:solidFill>
                  <a:latin typeface="SamsungOne 400" panose="020B0503030303020204" pitchFamily="34" charset="0"/>
                  <a:ea typeface="SamsungOne 400" panose="020B0503030303020204" pitchFamily="34" charset="0"/>
                </a:rPr>
                <a:t>Unit 1. Using a Ready-Made CNN Model.</a:t>
              </a:r>
            </a:p>
          </p:txBody>
        </p:sp>
        <p:sp>
          <p:nvSpPr>
            <p:cNvPr id="29" name="직사각형 40">
              <a:extLst>
                <a:ext uri="{FF2B5EF4-FFF2-40B4-BE49-F238E27FC236}">
                  <a16:creationId xmlns:a16="http://schemas.microsoft.com/office/drawing/2014/main" id="{20ED31C2-8A24-456B-BC49-616B9637E6BE}"/>
                </a:ext>
              </a:extLst>
            </p:cNvPr>
            <p:cNvSpPr/>
            <p:nvPr/>
          </p:nvSpPr>
          <p:spPr>
            <a:xfrm>
              <a:off x="4181256" y="3224809"/>
              <a:ext cx="36000" cy="252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grpSp>
      <p:grpSp>
        <p:nvGrpSpPr>
          <p:cNvPr id="25" name="Group 1">
            <a:extLst>
              <a:ext uri="{FF2B5EF4-FFF2-40B4-BE49-F238E27FC236}">
                <a16:creationId xmlns:a16="http://schemas.microsoft.com/office/drawing/2014/main" id="{2180D488-8F55-4FE9-9FDB-C51484F57E7D}"/>
              </a:ext>
            </a:extLst>
          </p:cNvPr>
          <p:cNvGrpSpPr/>
          <p:nvPr/>
        </p:nvGrpSpPr>
        <p:grpSpPr>
          <a:xfrm>
            <a:off x="571500" y="2754136"/>
            <a:ext cx="5702300" cy="924594"/>
            <a:chOff x="4181256" y="3224809"/>
            <a:chExt cx="5702300" cy="924594"/>
          </a:xfrm>
        </p:grpSpPr>
        <p:sp>
          <p:nvSpPr>
            <p:cNvPr id="26" name="직사각형 43">
              <a:extLst>
                <a:ext uri="{FF2B5EF4-FFF2-40B4-BE49-F238E27FC236}">
                  <a16:creationId xmlns:a16="http://schemas.microsoft.com/office/drawing/2014/main" id="{35399815-C702-4EC4-9259-636E2AA0886B}"/>
                </a:ext>
              </a:extLst>
            </p:cNvPr>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tx1">
                      <a:lumMod val="75000"/>
                      <a:lumOff val="25000"/>
                    </a:schemeClr>
                  </a:solidFill>
                  <a:latin typeface="SamsungOne 700" panose="020B0803030303020204" pitchFamily="34" charset="0"/>
                  <a:ea typeface="SamsungOne 700" panose="020B0803030303020204" pitchFamily="34" charset="0"/>
                </a:rPr>
                <a:t>Unit 2. AI Application Cases.</a:t>
              </a:r>
            </a:p>
          </p:txBody>
        </p:sp>
        <p:sp>
          <p:nvSpPr>
            <p:cNvPr id="27" name="직사각형 44">
              <a:extLst>
                <a:ext uri="{FF2B5EF4-FFF2-40B4-BE49-F238E27FC236}">
                  <a16:creationId xmlns:a16="http://schemas.microsoft.com/office/drawing/2014/main" id="{4ABA3959-86B2-4703-8315-1063C6AE26F1}"/>
                </a:ext>
              </a:extLst>
            </p:cNvPr>
            <p:cNvSpPr/>
            <p:nvPr/>
          </p:nvSpPr>
          <p:spPr>
            <a:xfrm>
              <a:off x="4181256" y="3224809"/>
              <a:ext cx="36000" cy="252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28" name="직사각형 45">
              <a:extLst>
                <a:ext uri="{FF2B5EF4-FFF2-40B4-BE49-F238E27FC236}">
                  <a16:creationId xmlns:a16="http://schemas.microsoft.com/office/drawing/2014/main" id="{D6BCAAD9-E4E9-436D-938F-D81ED03F4C14}"/>
                </a:ext>
              </a:extLst>
            </p:cNvPr>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2.1. AI based Clinical Decision Support System.</a:t>
              </a:r>
            </a:p>
            <a:p>
              <a:pPr>
                <a:spcAft>
                  <a:spcPts val="600"/>
                </a:spcAft>
              </a:pPr>
              <a:r>
                <a:rPr lang="en-US" altLang="ko-KR" sz="1400" dirty="0">
                  <a:solidFill>
                    <a:srgbClr val="193EB0"/>
                  </a:solidFill>
                  <a:latin typeface="SamsungOne 700" panose="020B0803030303020204" pitchFamily="34" charset="0"/>
                  <a:ea typeface="SamsungOne 700" panose="020B0803030303020204" pitchFamily="34" charset="0"/>
                </a:rPr>
                <a:t>2.2. Other AI Application Cases.</a:t>
              </a:r>
            </a:p>
          </p:txBody>
        </p:sp>
      </p:grpSp>
    </p:spTree>
    <p:extLst>
      <p:ext uri="{BB962C8B-B14F-4D97-AF65-F5344CB8AC3E}">
        <p14:creationId xmlns:p14="http://schemas.microsoft.com/office/powerpoint/2010/main" val="18887433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878D732A-AA06-4BCC-BEA7-A43116A5AF3E}"/>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Application Cases</a:t>
            </a:r>
          </a:p>
        </p:txBody>
      </p:sp>
      <p:grpSp>
        <p:nvGrpSpPr>
          <p:cNvPr id="21" name="그룹 20">
            <a:extLst>
              <a:ext uri="{FF2B5EF4-FFF2-40B4-BE49-F238E27FC236}">
                <a16:creationId xmlns:a16="http://schemas.microsoft.com/office/drawing/2014/main" id="{365E6B4C-C167-465E-925B-4BD9A87CF46E}"/>
              </a:ext>
            </a:extLst>
          </p:cNvPr>
          <p:cNvGrpSpPr/>
          <p:nvPr/>
        </p:nvGrpSpPr>
        <p:grpSpPr>
          <a:xfrm>
            <a:off x="558800" y="2232686"/>
            <a:ext cx="8785225" cy="215444"/>
            <a:chOff x="1027113" y="2045625"/>
            <a:chExt cx="8785225" cy="215444"/>
          </a:xfrm>
        </p:grpSpPr>
        <p:sp>
          <p:nvSpPr>
            <p:cNvPr id="22" name="직사각형 21">
              <a:extLst>
                <a:ext uri="{FF2B5EF4-FFF2-40B4-BE49-F238E27FC236}">
                  <a16:creationId xmlns:a16="http://schemas.microsoft.com/office/drawing/2014/main" id="{8A829AF3-D94F-4D8D-BE56-C061CC11A5A8}"/>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23" name="직사각형 22">
              <a:extLst>
                <a:ext uri="{FF2B5EF4-FFF2-40B4-BE49-F238E27FC236}">
                  <a16:creationId xmlns:a16="http://schemas.microsoft.com/office/drawing/2014/main" id="{0FE49BF1-6948-4DBB-A2D4-53E3A6F8CAE1}"/>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Case #1: Distracted driver detection.</a:t>
              </a:r>
            </a:p>
          </p:txBody>
        </p:sp>
      </p:grpSp>
      <p:grpSp>
        <p:nvGrpSpPr>
          <p:cNvPr id="26" name="그룹 25">
            <a:extLst>
              <a:ext uri="{FF2B5EF4-FFF2-40B4-BE49-F238E27FC236}">
                <a16:creationId xmlns:a16="http://schemas.microsoft.com/office/drawing/2014/main" id="{F7ED2B80-878E-4E02-A5B5-8CAB6A5E7A3E}"/>
              </a:ext>
            </a:extLst>
          </p:cNvPr>
          <p:cNvGrpSpPr/>
          <p:nvPr/>
        </p:nvGrpSpPr>
        <p:grpSpPr>
          <a:xfrm>
            <a:off x="711003" y="2816225"/>
            <a:ext cx="2537166" cy="2058707"/>
            <a:chOff x="711003" y="3999192"/>
            <a:chExt cx="2537166" cy="2058707"/>
          </a:xfrm>
        </p:grpSpPr>
        <p:sp>
          <p:nvSpPr>
            <p:cNvPr id="27" name="Rectangle 1">
              <a:extLst>
                <a:ext uri="{FF2B5EF4-FFF2-40B4-BE49-F238E27FC236}">
                  <a16:creationId xmlns:a16="http://schemas.microsoft.com/office/drawing/2014/main" id="{510176B8-1A7B-437B-9AC6-03D35D379FE8}"/>
                </a:ext>
              </a:extLst>
            </p:cNvPr>
            <p:cNvSpPr/>
            <p:nvPr/>
          </p:nvSpPr>
          <p:spPr>
            <a:xfrm>
              <a:off x="711003" y="3999192"/>
              <a:ext cx="2537166" cy="2058707"/>
            </a:xfrm>
            <a:prstGeom prst="rect">
              <a:avLst/>
            </a:prstGeom>
            <a:solidFill>
              <a:schemeClr val="bg1"/>
            </a:solidFill>
            <a:ln w="6350">
              <a:solidFill>
                <a:srgbClr val="00B3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bg1"/>
                </a:solidFill>
                <a:latin typeface="SamsungOne 700" panose="020B0803030303020204" pitchFamily="34" charset="0"/>
              </a:endParaRPr>
            </a:p>
          </p:txBody>
        </p:sp>
        <p:sp>
          <p:nvSpPr>
            <p:cNvPr id="28" name="Rectangle 1">
              <a:extLst>
                <a:ext uri="{FF2B5EF4-FFF2-40B4-BE49-F238E27FC236}">
                  <a16:creationId xmlns:a16="http://schemas.microsoft.com/office/drawing/2014/main" id="{91180C49-4FCA-4366-8C8B-D317FEA8C64A}"/>
                </a:ext>
              </a:extLst>
            </p:cNvPr>
            <p:cNvSpPr/>
            <p:nvPr/>
          </p:nvSpPr>
          <p:spPr>
            <a:xfrm>
              <a:off x="711003" y="3999193"/>
              <a:ext cx="2537166" cy="352290"/>
            </a:xfrm>
            <a:prstGeom prst="rect">
              <a:avLst/>
            </a:prstGeom>
            <a:solidFill>
              <a:srgbClr val="00B3E3"/>
            </a:solidFill>
            <a:ln>
              <a:solidFill>
                <a:srgbClr val="00B3E3"/>
              </a:solidFill>
            </a:ln>
          </p:spPr>
          <p:txBody>
            <a:bodyPr wrap="none" lIns="180000" tIns="72000" rIns="180000" bIns="72000">
              <a:noAutofit/>
              <a:scene3d>
                <a:camera prst="orthographicFront"/>
                <a:lightRig rig="threePt" dir="t"/>
              </a:scene3d>
              <a:sp3d>
                <a:bevelT w="0" h="6350"/>
              </a:sp3d>
            </a:bodyPr>
            <a:lstStyle/>
            <a:p>
              <a:pPr algn="ctr"/>
              <a:r>
                <a:rPr lang="en-US" altLang="ko-KR" sz="1600" b="1" dirty="0">
                  <a:solidFill>
                    <a:schemeClr val="bg1"/>
                  </a:solidFill>
                  <a:latin typeface="SamsungOne 700" panose="020B0803030303020204" pitchFamily="34" charset="0"/>
                  <a:ea typeface="SamsungOne 700" panose="020B0803030303020204" pitchFamily="34" charset="0"/>
                  <a:cs typeface="Tahoma" panose="020B0604030504040204" pitchFamily="34" charset="0"/>
                </a:rPr>
                <a:t>Context</a:t>
              </a:r>
              <a:endParaRPr lang="ko-KR" altLang="en-US" sz="1600" b="1" dirty="0">
                <a:solidFill>
                  <a:schemeClr val="bg1"/>
                </a:solidFill>
                <a:latin typeface="SamsungOne 700" panose="020B0803030303020204" pitchFamily="34" charset="0"/>
                <a:cs typeface="Tahoma" panose="020B0604030504040204" pitchFamily="34" charset="0"/>
              </a:endParaRPr>
            </a:p>
          </p:txBody>
        </p:sp>
      </p:grpSp>
      <p:grpSp>
        <p:nvGrpSpPr>
          <p:cNvPr id="29" name="그룹 28">
            <a:extLst>
              <a:ext uri="{FF2B5EF4-FFF2-40B4-BE49-F238E27FC236}">
                <a16:creationId xmlns:a16="http://schemas.microsoft.com/office/drawing/2014/main" id="{38300008-56EE-48E7-9372-7A40289DFBB6}"/>
              </a:ext>
            </a:extLst>
          </p:cNvPr>
          <p:cNvGrpSpPr/>
          <p:nvPr/>
        </p:nvGrpSpPr>
        <p:grpSpPr>
          <a:xfrm>
            <a:off x="3758931" y="2816225"/>
            <a:ext cx="2537166" cy="2058707"/>
            <a:chOff x="3758931" y="3999192"/>
            <a:chExt cx="2537166" cy="2058707"/>
          </a:xfrm>
        </p:grpSpPr>
        <p:sp>
          <p:nvSpPr>
            <p:cNvPr id="30" name="Rectangle 18">
              <a:extLst>
                <a:ext uri="{FF2B5EF4-FFF2-40B4-BE49-F238E27FC236}">
                  <a16:creationId xmlns:a16="http://schemas.microsoft.com/office/drawing/2014/main" id="{1A2DB1D2-E390-482F-8364-3A7EB7443EA2}"/>
                </a:ext>
              </a:extLst>
            </p:cNvPr>
            <p:cNvSpPr/>
            <p:nvPr/>
          </p:nvSpPr>
          <p:spPr>
            <a:xfrm>
              <a:off x="3758931" y="3999192"/>
              <a:ext cx="2537166" cy="2058707"/>
            </a:xfrm>
            <a:prstGeom prst="rect">
              <a:avLst/>
            </a:prstGeom>
            <a:solidFill>
              <a:schemeClr val="bg1"/>
            </a:solidFill>
            <a:ln w="6350">
              <a:solidFill>
                <a:srgbClr val="0077C8"/>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tx1">
                    <a:lumMod val="85000"/>
                    <a:lumOff val="15000"/>
                  </a:schemeClr>
                </a:solidFill>
                <a:latin typeface="SamsungOne 700" panose="020B0803030303020204" pitchFamily="34" charset="0"/>
              </a:endParaRPr>
            </a:p>
          </p:txBody>
        </p:sp>
        <p:sp>
          <p:nvSpPr>
            <p:cNvPr id="31" name="Rectangle 18">
              <a:extLst>
                <a:ext uri="{FF2B5EF4-FFF2-40B4-BE49-F238E27FC236}">
                  <a16:creationId xmlns:a16="http://schemas.microsoft.com/office/drawing/2014/main" id="{35F7580D-26CD-4A5E-AC38-124A88C0957D}"/>
                </a:ext>
              </a:extLst>
            </p:cNvPr>
            <p:cNvSpPr/>
            <p:nvPr/>
          </p:nvSpPr>
          <p:spPr>
            <a:xfrm>
              <a:off x="3758931" y="3999193"/>
              <a:ext cx="2537166" cy="352290"/>
            </a:xfrm>
            <a:prstGeom prst="rect">
              <a:avLst/>
            </a:prstGeom>
            <a:solidFill>
              <a:srgbClr val="0077C8"/>
            </a:solidFill>
            <a:ln>
              <a:solidFill>
                <a:srgbClr val="0077C8"/>
              </a:solidFill>
            </a:ln>
          </p:spPr>
          <p:txBody>
            <a:bodyPr wrap="none" lIns="180000" tIns="72000" rIns="180000" bIns="72000">
              <a:noAutofit/>
              <a:scene3d>
                <a:camera prst="orthographicFront"/>
                <a:lightRig rig="threePt" dir="t"/>
              </a:scene3d>
              <a:sp3d>
                <a:bevelT w="0" h="6350"/>
              </a:sp3d>
            </a:bodyPr>
            <a:lstStyle/>
            <a:p>
              <a:pPr algn="ctr"/>
              <a:r>
                <a:rPr lang="en-US" altLang="ko-KR" sz="1600" b="1">
                  <a:solidFill>
                    <a:schemeClr val="bg1"/>
                  </a:solidFill>
                  <a:latin typeface="SamsungOne 700" panose="020B0803030303020204" pitchFamily="34" charset="0"/>
                  <a:ea typeface="SamsungOne 700" panose="020B0803030303020204" pitchFamily="34" charset="0"/>
                  <a:cs typeface="Tahoma" panose="020B0604030504040204" pitchFamily="34" charset="0"/>
                </a:rPr>
                <a:t>Challenging Fact</a:t>
              </a:r>
              <a:endParaRPr lang="ko-KR" altLang="en-US" sz="1600" b="1" dirty="0">
                <a:solidFill>
                  <a:schemeClr val="bg1"/>
                </a:solidFill>
                <a:latin typeface="SamsungOne 700" panose="020B0803030303020204" pitchFamily="34" charset="0"/>
                <a:cs typeface="Tahoma" panose="020B0604030504040204" pitchFamily="34" charset="0"/>
              </a:endParaRPr>
            </a:p>
          </p:txBody>
        </p:sp>
      </p:grpSp>
      <p:grpSp>
        <p:nvGrpSpPr>
          <p:cNvPr id="32" name="그룹 31">
            <a:extLst>
              <a:ext uri="{FF2B5EF4-FFF2-40B4-BE49-F238E27FC236}">
                <a16:creationId xmlns:a16="http://schemas.microsoft.com/office/drawing/2014/main" id="{A0BC6C2A-D943-4D80-B8B1-31F03383C518}"/>
              </a:ext>
            </a:extLst>
          </p:cNvPr>
          <p:cNvGrpSpPr/>
          <p:nvPr/>
        </p:nvGrpSpPr>
        <p:grpSpPr>
          <a:xfrm>
            <a:off x="6806859" y="2816225"/>
            <a:ext cx="2537166" cy="2058707"/>
            <a:chOff x="6806859" y="3999192"/>
            <a:chExt cx="2537166" cy="2058707"/>
          </a:xfrm>
        </p:grpSpPr>
        <p:sp>
          <p:nvSpPr>
            <p:cNvPr id="33" name="Rectangle 19">
              <a:extLst>
                <a:ext uri="{FF2B5EF4-FFF2-40B4-BE49-F238E27FC236}">
                  <a16:creationId xmlns:a16="http://schemas.microsoft.com/office/drawing/2014/main" id="{884404D7-6BCF-487B-9567-CE2C7B15016D}"/>
                </a:ext>
              </a:extLst>
            </p:cNvPr>
            <p:cNvSpPr/>
            <p:nvPr/>
          </p:nvSpPr>
          <p:spPr>
            <a:xfrm>
              <a:off x="6806859" y="3999192"/>
              <a:ext cx="2537166" cy="2058707"/>
            </a:xfrm>
            <a:prstGeom prst="rect">
              <a:avLst/>
            </a:prstGeom>
            <a:solidFill>
              <a:schemeClr val="bg1"/>
            </a:solidFill>
            <a:ln w="6350">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bg1"/>
                </a:solidFill>
                <a:latin typeface="SamsungOne 700" panose="020B0803030303020204" pitchFamily="34" charset="0"/>
              </a:endParaRPr>
            </a:p>
          </p:txBody>
        </p:sp>
        <p:sp>
          <p:nvSpPr>
            <p:cNvPr id="34" name="Rectangle 19">
              <a:extLst>
                <a:ext uri="{FF2B5EF4-FFF2-40B4-BE49-F238E27FC236}">
                  <a16:creationId xmlns:a16="http://schemas.microsoft.com/office/drawing/2014/main" id="{41B6AC78-FD2C-48AA-ACED-E681BCFA585A}"/>
                </a:ext>
              </a:extLst>
            </p:cNvPr>
            <p:cNvSpPr/>
            <p:nvPr/>
          </p:nvSpPr>
          <p:spPr>
            <a:xfrm>
              <a:off x="6806859" y="3999193"/>
              <a:ext cx="2537166" cy="352290"/>
            </a:xfrm>
            <a:prstGeom prst="rect">
              <a:avLst/>
            </a:prstGeom>
            <a:solidFill>
              <a:srgbClr val="0033CC"/>
            </a:solidFill>
            <a:ln w="6350">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1600">
                  <a:solidFill>
                    <a:schemeClr val="bg1"/>
                  </a:solidFill>
                  <a:latin typeface="SamsungOne 700" panose="020B0803030303020204" pitchFamily="34" charset="0"/>
                  <a:ea typeface="SamsungOne 700" panose="020B0803030303020204" pitchFamily="34" charset="0"/>
                </a:rPr>
                <a:t>Approach</a:t>
              </a:r>
              <a:endParaRPr lang="ko-KR" altLang="en-US" sz="1600" dirty="0">
                <a:solidFill>
                  <a:schemeClr val="bg1"/>
                </a:solidFill>
                <a:latin typeface="SamsungOne 700" panose="020B0803030303020204" pitchFamily="34" charset="0"/>
              </a:endParaRPr>
            </a:p>
          </p:txBody>
        </p:sp>
      </p:grpSp>
      <p:pic>
        <p:nvPicPr>
          <p:cNvPr id="37" name="그림 36">
            <a:extLst>
              <a:ext uri="{FF2B5EF4-FFF2-40B4-BE49-F238E27FC236}">
                <a16:creationId xmlns:a16="http://schemas.microsoft.com/office/drawing/2014/main" id="{20CE3BA9-B67D-42F1-809F-95C2858A16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6423" y="5122233"/>
            <a:ext cx="6254814" cy="929392"/>
          </a:xfrm>
          <a:prstGeom prst="rect">
            <a:avLst/>
          </a:prstGeom>
          <a:ln w="6350">
            <a:solidFill>
              <a:schemeClr val="bg1">
                <a:lumMod val="65000"/>
              </a:schemeClr>
            </a:solidFill>
          </a:ln>
        </p:spPr>
      </p:pic>
      <p:sp>
        <p:nvSpPr>
          <p:cNvPr id="38" name="TextBox 37">
            <a:extLst>
              <a:ext uri="{FF2B5EF4-FFF2-40B4-BE49-F238E27FC236}">
                <a16:creationId xmlns:a16="http://schemas.microsoft.com/office/drawing/2014/main" id="{5015D9C7-6B97-4D3F-8605-68EC7A6E0B6C}"/>
              </a:ext>
            </a:extLst>
          </p:cNvPr>
          <p:cNvSpPr txBox="1"/>
          <p:nvPr/>
        </p:nvSpPr>
        <p:spPr>
          <a:xfrm>
            <a:off x="8121237" y="5458963"/>
            <a:ext cx="1249060" cy="338554"/>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dirty="0"/>
              <a:t>Distracted?</a:t>
            </a:r>
            <a:endParaRPr lang="ko-KR" altLang="en-US" dirty="0"/>
          </a:p>
        </p:txBody>
      </p:sp>
      <p:sp>
        <p:nvSpPr>
          <p:cNvPr id="40" name="직사각형 39">
            <a:extLst>
              <a:ext uri="{FF2B5EF4-FFF2-40B4-BE49-F238E27FC236}">
                <a16:creationId xmlns:a16="http://schemas.microsoft.com/office/drawing/2014/main" id="{C6A1322A-3C51-4F8D-8DC2-2D9926C105DB}"/>
              </a:ext>
            </a:extLst>
          </p:cNvPr>
          <p:cNvSpPr/>
          <p:nvPr/>
        </p:nvSpPr>
        <p:spPr>
          <a:xfrm>
            <a:off x="853114"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According to a recent data, </a:t>
            </a:r>
            <a:r>
              <a:rPr lang="en-US" altLang="ko-KR" sz="1200" dirty="0">
                <a:solidFill>
                  <a:srgbClr val="193EB0"/>
                </a:solidFill>
                <a:latin typeface="SamsungOne 700" panose="020B0803030303020204" pitchFamily="34" charset="0"/>
                <a:ea typeface="SamsungOne 700" panose="020B0803030303020204" pitchFamily="34" charset="0"/>
              </a:rPr>
              <a:t>one in five </a:t>
            </a: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car accidents is caused by a distracted driver.    </a:t>
            </a:r>
          </a:p>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Can dashboard cameras automatically detect drivers engaging in distracted behaviors? (**)</a:t>
            </a:r>
            <a:endParaRPr lang="ko-KR" altLang="en-US" sz="1200" dirty="0">
              <a:solidFill>
                <a:schemeClr val="tx1">
                  <a:lumMod val="85000"/>
                  <a:lumOff val="15000"/>
                </a:schemeClr>
              </a:solidFill>
              <a:latin typeface="SamsungOne 400" panose="020B0503030303020204" pitchFamily="34" charset="0"/>
            </a:endParaRPr>
          </a:p>
        </p:txBody>
      </p:sp>
      <p:sp>
        <p:nvSpPr>
          <p:cNvPr id="41" name="직사각형 40">
            <a:extLst>
              <a:ext uri="{FF2B5EF4-FFF2-40B4-BE49-F238E27FC236}">
                <a16:creationId xmlns:a16="http://schemas.microsoft.com/office/drawing/2014/main" id="{6A3EBFA0-BD3D-4178-9E77-98139E73D518}"/>
              </a:ext>
            </a:extLst>
          </p:cNvPr>
          <p:cNvSpPr/>
          <p:nvPr/>
        </p:nvSpPr>
        <p:spPr>
          <a:xfrm>
            <a:off x="3896161"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It is very costly both in time and computing resources to build and train an image classification model </a:t>
            </a:r>
            <a:r>
              <a:rPr lang="en-US" altLang="ko-KR" sz="1200" dirty="0">
                <a:solidFill>
                  <a:srgbClr val="193EB0"/>
                </a:solidFill>
                <a:latin typeface="SamsungOne 700" panose="020B0803030303020204" pitchFamily="34" charset="0"/>
                <a:ea typeface="SamsungOne 700" panose="020B0803030303020204" pitchFamily="34" charset="0"/>
              </a:rPr>
              <a:t>from scratch.</a:t>
            </a:r>
          </a:p>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There might be outliers that are hard to classify.</a:t>
            </a:r>
          </a:p>
        </p:txBody>
      </p:sp>
      <p:sp>
        <p:nvSpPr>
          <p:cNvPr id="42" name="직사각형 41">
            <a:extLst>
              <a:ext uri="{FF2B5EF4-FFF2-40B4-BE49-F238E27FC236}">
                <a16:creationId xmlns:a16="http://schemas.microsoft.com/office/drawing/2014/main" id="{FEB6E361-CD72-4AAA-9979-03F179C1FF19}"/>
              </a:ext>
            </a:extLst>
          </p:cNvPr>
          <p:cNvSpPr/>
          <p:nvPr/>
        </p:nvSpPr>
        <p:spPr>
          <a:xfrm>
            <a:off x="6944161"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Classify the images by fine-tuning a ready-made CNN model or by retraining it all over. (***)</a:t>
            </a:r>
          </a:p>
        </p:txBody>
      </p:sp>
      <p:sp>
        <p:nvSpPr>
          <p:cNvPr id="24" name="화살표: 아래쪽 40">
            <a:extLst>
              <a:ext uri="{FF2B5EF4-FFF2-40B4-BE49-F238E27FC236}">
                <a16:creationId xmlns:a16="http://schemas.microsoft.com/office/drawing/2014/main" id="{62A88794-9080-453E-9E60-E3B1379FAEF4}"/>
              </a:ext>
            </a:extLst>
          </p:cNvPr>
          <p:cNvSpPr/>
          <p:nvPr/>
        </p:nvSpPr>
        <p:spPr>
          <a:xfrm rot="16200000">
            <a:off x="3385831" y="3691690"/>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35" name="화살표: 아래쪽 41">
            <a:extLst>
              <a:ext uri="{FF2B5EF4-FFF2-40B4-BE49-F238E27FC236}">
                <a16:creationId xmlns:a16="http://schemas.microsoft.com/office/drawing/2014/main" id="{7936EE57-327C-41F2-B8B0-EE1B4FC0543A}"/>
              </a:ext>
            </a:extLst>
          </p:cNvPr>
          <p:cNvSpPr/>
          <p:nvPr/>
        </p:nvSpPr>
        <p:spPr>
          <a:xfrm rot="16200000">
            <a:off x="6433832" y="3691690"/>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36" name="직사각형 29">
            <a:extLst>
              <a:ext uri="{FF2B5EF4-FFF2-40B4-BE49-F238E27FC236}">
                <a16:creationId xmlns:a16="http://schemas.microsoft.com/office/drawing/2014/main" id="{7135280B-AC5E-4FE8-AD9D-0C8343C59192}"/>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2.2.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Other AI Application Cases.</a:t>
            </a:r>
          </a:p>
        </p:txBody>
      </p:sp>
    </p:spTree>
    <p:extLst>
      <p:ext uri="{BB962C8B-B14F-4D97-AF65-F5344CB8AC3E}">
        <p14:creationId xmlns:p14="http://schemas.microsoft.com/office/powerpoint/2010/main" val="9057839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6EE66DC1-B5A3-4E70-BE32-36270A4B0C72}"/>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Application Cases</a:t>
            </a:r>
          </a:p>
        </p:txBody>
      </p:sp>
      <p:grpSp>
        <p:nvGrpSpPr>
          <p:cNvPr id="21" name="그룹 20">
            <a:extLst>
              <a:ext uri="{FF2B5EF4-FFF2-40B4-BE49-F238E27FC236}">
                <a16:creationId xmlns:a16="http://schemas.microsoft.com/office/drawing/2014/main" id="{F79B865D-19A9-487C-A3A4-C3330FEC9823}"/>
              </a:ext>
            </a:extLst>
          </p:cNvPr>
          <p:cNvGrpSpPr/>
          <p:nvPr/>
        </p:nvGrpSpPr>
        <p:grpSpPr>
          <a:xfrm>
            <a:off x="558800" y="2232686"/>
            <a:ext cx="8785225" cy="215444"/>
            <a:chOff x="1027113" y="2045625"/>
            <a:chExt cx="8785225" cy="215444"/>
          </a:xfrm>
        </p:grpSpPr>
        <p:sp>
          <p:nvSpPr>
            <p:cNvPr id="22" name="직사각형 21">
              <a:extLst>
                <a:ext uri="{FF2B5EF4-FFF2-40B4-BE49-F238E27FC236}">
                  <a16:creationId xmlns:a16="http://schemas.microsoft.com/office/drawing/2014/main" id="{367EFADB-BDBF-4FCA-B7B2-F97E4B86848C}"/>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23" name="직사각형 22">
              <a:extLst>
                <a:ext uri="{FF2B5EF4-FFF2-40B4-BE49-F238E27FC236}">
                  <a16:creationId xmlns:a16="http://schemas.microsoft.com/office/drawing/2014/main" id="{C81217DF-9A8F-4FF9-8C0A-BBB7F2D4336E}"/>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Case #2: RSNA pneumonia detection (*).</a:t>
              </a:r>
            </a:p>
          </p:txBody>
        </p:sp>
      </p:grpSp>
      <p:grpSp>
        <p:nvGrpSpPr>
          <p:cNvPr id="2" name="그룹 1">
            <a:extLst>
              <a:ext uri="{FF2B5EF4-FFF2-40B4-BE49-F238E27FC236}">
                <a16:creationId xmlns:a16="http://schemas.microsoft.com/office/drawing/2014/main" id="{4BA2EDC3-F386-4C72-A8C2-4D2B7B1E4961}"/>
              </a:ext>
            </a:extLst>
          </p:cNvPr>
          <p:cNvGrpSpPr/>
          <p:nvPr/>
        </p:nvGrpSpPr>
        <p:grpSpPr>
          <a:xfrm>
            <a:off x="711003" y="2816226"/>
            <a:ext cx="8633022" cy="1632170"/>
            <a:chOff x="711003" y="2816226"/>
            <a:chExt cx="8633022" cy="1632170"/>
          </a:xfrm>
        </p:grpSpPr>
        <p:grpSp>
          <p:nvGrpSpPr>
            <p:cNvPr id="24" name="그룹 23">
              <a:extLst>
                <a:ext uri="{FF2B5EF4-FFF2-40B4-BE49-F238E27FC236}">
                  <a16:creationId xmlns:a16="http://schemas.microsoft.com/office/drawing/2014/main" id="{CB22FB04-A528-4B8B-8DB7-A410C45402CF}"/>
                </a:ext>
              </a:extLst>
            </p:cNvPr>
            <p:cNvGrpSpPr/>
            <p:nvPr/>
          </p:nvGrpSpPr>
          <p:grpSpPr>
            <a:xfrm>
              <a:off x="711003" y="2816226"/>
              <a:ext cx="2537166" cy="1632170"/>
              <a:chOff x="711003" y="3999193"/>
              <a:chExt cx="2537166" cy="1632170"/>
            </a:xfrm>
          </p:grpSpPr>
          <p:sp>
            <p:nvSpPr>
              <p:cNvPr id="25" name="Rectangle 1">
                <a:extLst>
                  <a:ext uri="{FF2B5EF4-FFF2-40B4-BE49-F238E27FC236}">
                    <a16:creationId xmlns:a16="http://schemas.microsoft.com/office/drawing/2014/main" id="{9F2C5E0E-BF01-48D7-8D98-1A20BB78C9E9}"/>
                  </a:ext>
                </a:extLst>
              </p:cNvPr>
              <p:cNvSpPr/>
              <p:nvPr/>
            </p:nvSpPr>
            <p:spPr>
              <a:xfrm>
                <a:off x="711003" y="3999193"/>
                <a:ext cx="2537166" cy="1632170"/>
              </a:xfrm>
              <a:prstGeom prst="rect">
                <a:avLst/>
              </a:prstGeom>
              <a:solidFill>
                <a:schemeClr val="bg1"/>
              </a:solidFill>
              <a:ln w="6350">
                <a:solidFill>
                  <a:srgbClr val="00B3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bg1"/>
                  </a:solidFill>
                  <a:latin typeface="SamsungOne 700" panose="020B0803030303020204" pitchFamily="34" charset="0"/>
                </a:endParaRPr>
              </a:p>
            </p:txBody>
          </p:sp>
          <p:sp>
            <p:nvSpPr>
              <p:cNvPr id="26" name="Rectangle 1">
                <a:extLst>
                  <a:ext uri="{FF2B5EF4-FFF2-40B4-BE49-F238E27FC236}">
                    <a16:creationId xmlns:a16="http://schemas.microsoft.com/office/drawing/2014/main" id="{C346D291-A623-4622-A7B1-6ACC10D67184}"/>
                  </a:ext>
                </a:extLst>
              </p:cNvPr>
              <p:cNvSpPr/>
              <p:nvPr/>
            </p:nvSpPr>
            <p:spPr>
              <a:xfrm>
                <a:off x="711003" y="3999193"/>
                <a:ext cx="2537166" cy="352290"/>
              </a:xfrm>
              <a:prstGeom prst="rect">
                <a:avLst/>
              </a:prstGeom>
              <a:solidFill>
                <a:srgbClr val="00B3E3"/>
              </a:solidFill>
              <a:ln>
                <a:solidFill>
                  <a:srgbClr val="00B3E3"/>
                </a:solidFill>
              </a:ln>
            </p:spPr>
            <p:txBody>
              <a:bodyPr wrap="none" lIns="180000" tIns="72000" rIns="180000" bIns="72000">
                <a:noAutofit/>
                <a:scene3d>
                  <a:camera prst="orthographicFront"/>
                  <a:lightRig rig="threePt" dir="t"/>
                </a:scene3d>
                <a:sp3d>
                  <a:bevelT w="0" h="6350"/>
                </a:sp3d>
              </a:bodyPr>
              <a:lstStyle/>
              <a:p>
                <a:pPr algn="ctr"/>
                <a:r>
                  <a:rPr lang="en-US" altLang="ko-KR" sz="1600" b="1" dirty="0">
                    <a:solidFill>
                      <a:schemeClr val="bg1"/>
                    </a:solidFill>
                    <a:latin typeface="SamsungOne 700" panose="020B0803030303020204" pitchFamily="34" charset="0"/>
                    <a:ea typeface="SamsungOne 700" panose="020B0803030303020204" pitchFamily="34" charset="0"/>
                    <a:cs typeface="Tahoma" panose="020B0604030504040204" pitchFamily="34" charset="0"/>
                  </a:rPr>
                  <a:t>Context</a:t>
                </a:r>
                <a:endParaRPr lang="ko-KR" altLang="en-US" sz="1600" b="1" dirty="0">
                  <a:solidFill>
                    <a:schemeClr val="bg1"/>
                  </a:solidFill>
                  <a:latin typeface="SamsungOne 700" panose="020B0803030303020204" pitchFamily="34" charset="0"/>
                  <a:cs typeface="Tahoma" panose="020B0604030504040204" pitchFamily="34" charset="0"/>
                </a:endParaRPr>
              </a:p>
            </p:txBody>
          </p:sp>
        </p:grpSp>
        <p:grpSp>
          <p:nvGrpSpPr>
            <p:cNvPr id="27" name="그룹 26">
              <a:extLst>
                <a:ext uri="{FF2B5EF4-FFF2-40B4-BE49-F238E27FC236}">
                  <a16:creationId xmlns:a16="http://schemas.microsoft.com/office/drawing/2014/main" id="{D892652A-9C39-4D3C-A061-D078D5DD364F}"/>
                </a:ext>
              </a:extLst>
            </p:cNvPr>
            <p:cNvGrpSpPr/>
            <p:nvPr/>
          </p:nvGrpSpPr>
          <p:grpSpPr>
            <a:xfrm>
              <a:off x="3758931" y="2816226"/>
              <a:ext cx="2537166" cy="1632170"/>
              <a:chOff x="3758931" y="3999193"/>
              <a:chExt cx="2537166" cy="1632170"/>
            </a:xfrm>
          </p:grpSpPr>
          <p:sp>
            <p:nvSpPr>
              <p:cNvPr id="28" name="Rectangle 18">
                <a:extLst>
                  <a:ext uri="{FF2B5EF4-FFF2-40B4-BE49-F238E27FC236}">
                    <a16:creationId xmlns:a16="http://schemas.microsoft.com/office/drawing/2014/main" id="{C63606D6-7EBA-4315-A9D1-CA3952984119}"/>
                  </a:ext>
                </a:extLst>
              </p:cNvPr>
              <p:cNvSpPr/>
              <p:nvPr/>
            </p:nvSpPr>
            <p:spPr>
              <a:xfrm>
                <a:off x="3758931" y="3999193"/>
                <a:ext cx="2537166" cy="1632170"/>
              </a:xfrm>
              <a:prstGeom prst="rect">
                <a:avLst/>
              </a:prstGeom>
              <a:solidFill>
                <a:schemeClr val="bg1"/>
              </a:solidFill>
              <a:ln w="6350">
                <a:solidFill>
                  <a:srgbClr val="0077C8"/>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tx1">
                      <a:lumMod val="85000"/>
                      <a:lumOff val="15000"/>
                    </a:schemeClr>
                  </a:solidFill>
                  <a:latin typeface="SamsungOne 700" panose="020B0803030303020204" pitchFamily="34" charset="0"/>
                </a:endParaRPr>
              </a:p>
            </p:txBody>
          </p:sp>
          <p:sp>
            <p:nvSpPr>
              <p:cNvPr id="29" name="Rectangle 18">
                <a:extLst>
                  <a:ext uri="{FF2B5EF4-FFF2-40B4-BE49-F238E27FC236}">
                    <a16:creationId xmlns:a16="http://schemas.microsoft.com/office/drawing/2014/main" id="{B5F1B572-54DE-4C62-B8EA-CE216D09C735}"/>
                  </a:ext>
                </a:extLst>
              </p:cNvPr>
              <p:cNvSpPr/>
              <p:nvPr/>
            </p:nvSpPr>
            <p:spPr>
              <a:xfrm>
                <a:off x="3758931" y="3999193"/>
                <a:ext cx="2537166" cy="352290"/>
              </a:xfrm>
              <a:prstGeom prst="rect">
                <a:avLst/>
              </a:prstGeom>
              <a:solidFill>
                <a:srgbClr val="0077C8"/>
              </a:solidFill>
              <a:ln>
                <a:solidFill>
                  <a:srgbClr val="0077C8"/>
                </a:solidFill>
              </a:ln>
            </p:spPr>
            <p:txBody>
              <a:bodyPr wrap="none" lIns="180000" tIns="72000" rIns="180000" bIns="72000">
                <a:noAutofit/>
                <a:scene3d>
                  <a:camera prst="orthographicFront"/>
                  <a:lightRig rig="threePt" dir="t"/>
                </a:scene3d>
                <a:sp3d>
                  <a:bevelT w="0" h="6350"/>
                </a:sp3d>
              </a:bodyPr>
              <a:lstStyle/>
              <a:p>
                <a:pPr algn="ctr"/>
                <a:r>
                  <a:rPr lang="en-US" altLang="ko-KR" sz="1600" b="1" dirty="0">
                    <a:solidFill>
                      <a:schemeClr val="bg1"/>
                    </a:solidFill>
                    <a:latin typeface="SamsungOne 700" panose="020B0803030303020204" pitchFamily="34" charset="0"/>
                    <a:ea typeface="SamsungOne 700" panose="020B0803030303020204" pitchFamily="34" charset="0"/>
                    <a:cs typeface="Tahoma" panose="020B0604030504040204" pitchFamily="34" charset="0"/>
                  </a:rPr>
                  <a:t>Challenging Fact</a:t>
                </a:r>
                <a:endParaRPr lang="ko-KR" altLang="en-US" sz="1600" b="1" dirty="0">
                  <a:solidFill>
                    <a:schemeClr val="bg1"/>
                  </a:solidFill>
                  <a:latin typeface="SamsungOne 700" panose="020B0803030303020204" pitchFamily="34" charset="0"/>
                  <a:cs typeface="Tahoma" panose="020B0604030504040204" pitchFamily="34" charset="0"/>
                </a:endParaRPr>
              </a:p>
            </p:txBody>
          </p:sp>
        </p:grpSp>
        <p:grpSp>
          <p:nvGrpSpPr>
            <p:cNvPr id="30" name="그룹 29">
              <a:extLst>
                <a:ext uri="{FF2B5EF4-FFF2-40B4-BE49-F238E27FC236}">
                  <a16:creationId xmlns:a16="http://schemas.microsoft.com/office/drawing/2014/main" id="{30D39D0D-68B1-4582-BF13-FA386497329F}"/>
                </a:ext>
              </a:extLst>
            </p:cNvPr>
            <p:cNvGrpSpPr/>
            <p:nvPr/>
          </p:nvGrpSpPr>
          <p:grpSpPr>
            <a:xfrm>
              <a:off x="6806859" y="2816226"/>
              <a:ext cx="2537166" cy="1632170"/>
              <a:chOff x="6806859" y="3999193"/>
              <a:chExt cx="2537166" cy="1632170"/>
            </a:xfrm>
          </p:grpSpPr>
          <p:sp>
            <p:nvSpPr>
              <p:cNvPr id="31" name="Rectangle 19">
                <a:extLst>
                  <a:ext uri="{FF2B5EF4-FFF2-40B4-BE49-F238E27FC236}">
                    <a16:creationId xmlns:a16="http://schemas.microsoft.com/office/drawing/2014/main" id="{62B3BFFD-BC5E-411D-81FC-59612DBED080}"/>
                  </a:ext>
                </a:extLst>
              </p:cNvPr>
              <p:cNvSpPr/>
              <p:nvPr/>
            </p:nvSpPr>
            <p:spPr>
              <a:xfrm>
                <a:off x="6806859" y="3999193"/>
                <a:ext cx="2537166" cy="1632170"/>
              </a:xfrm>
              <a:prstGeom prst="rect">
                <a:avLst/>
              </a:prstGeom>
              <a:solidFill>
                <a:schemeClr val="bg1"/>
              </a:solidFill>
              <a:ln w="6350">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bg1"/>
                  </a:solidFill>
                  <a:latin typeface="SamsungOne 700" panose="020B0803030303020204" pitchFamily="34" charset="0"/>
                </a:endParaRPr>
              </a:p>
            </p:txBody>
          </p:sp>
          <p:sp>
            <p:nvSpPr>
              <p:cNvPr id="32" name="Rectangle 19">
                <a:extLst>
                  <a:ext uri="{FF2B5EF4-FFF2-40B4-BE49-F238E27FC236}">
                    <a16:creationId xmlns:a16="http://schemas.microsoft.com/office/drawing/2014/main" id="{E8D24927-6CCD-4508-97F5-3086D1ECB8E0}"/>
                  </a:ext>
                </a:extLst>
              </p:cNvPr>
              <p:cNvSpPr/>
              <p:nvPr/>
            </p:nvSpPr>
            <p:spPr>
              <a:xfrm>
                <a:off x="6806859" y="3999193"/>
                <a:ext cx="2537166" cy="352290"/>
              </a:xfrm>
              <a:prstGeom prst="rect">
                <a:avLst/>
              </a:prstGeom>
              <a:solidFill>
                <a:srgbClr val="0033CC"/>
              </a:solidFill>
              <a:ln w="6350">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1600">
                    <a:solidFill>
                      <a:schemeClr val="bg1"/>
                    </a:solidFill>
                    <a:latin typeface="SamsungOne 700" panose="020B0803030303020204" pitchFamily="34" charset="0"/>
                    <a:ea typeface="SamsungOne 700" panose="020B0803030303020204" pitchFamily="34" charset="0"/>
                  </a:rPr>
                  <a:t>Approach</a:t>
                </a:r>
                <a:endParaRPr lang="ko-KR" altLang="en-US" sz="1600" dirty="0">
                  <a:solidFill>
                    <a:schemeClr val="bg1"/>
                  </a:solidFill>
                  <a:latin typeface="SamsungOne 700" panose="020B0803030303020204" pitchFamily="34" charset="0"/>
                </a:endParaRPr>
              </a:p>
            </p:txBody>
          </p:sp>
        </p:grpSp>
      </p:grpSp>
      <p:sp>
        <p:nvSpPr>
          <p:cNvPr id="34" name="TextBox 33">
            <a:extLst>
              <a:ext uri="{FF2B5EF4-FFF2-40B4-BE49-F238E27FC236}">
                <a16:creationId xmlns:a16="http://schemas.microsoft.com/office/drawing/2014/main" id="{4C3869E0-1075-4882-980B-301484376C74}"/>
              </a:ext>
            </a:extLst>
          </p:cNvPr>
          <p:cNvSpPr txBox="1"/>
          <p:nvPr/>
        </p:nvSpPr>
        <p:spPr>
          <a:xfrm>
            <a:off x="5971534" y="5186569"/>
            <a:ext cx="1670650" cy="338554"/>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dirty="0"/>
              <a:t>Healthy or else?</a:t>
            </a:r>
          </a:p>
        </p:txBody>
      </p:sp>
      <p:sp>
        <p:nvSpPr>
          <p:cNvPr id="36" name="직사각형 35">
            <a:extLst>
              <a:ext uri="{FF2B5EF4-FFF2-40B4-BE49-F238E27FC236}">
                <a16:creationId xmlns:a16="http://schemas.microsoft.com/office/drawing/2014/main" id="{2CCBD412-350A-408F-9E6D-7F4333BED431}"/>
              </a:ext>
            </a:extLst>
          </p:cNvPr>
          <p:cNvSpPr/>
          <p:nvPr/>
        </p:nvSpPr>
        <p:spPr>
          <a:xfrm>
            <a:off x="853114"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Can an AI algorithm detect accurately the patterns of pneumonia in a chest X-ray image?</a:t>
            </a:r>
          </a:p>
        </p:txBody>
      </p:sp>
      <p:sp>
        <p:nvSpPr>
          <p:cNvPr id="37" name="직사각형 36">
            <a:extLst>
              <a:ext uri="{FF2B5EF4-FFF2-40B4-BE49-F238E27FC236}">
                <a16:creationId xmlns:a16="http://schemas.microsoft.com/office/drawing/2014/main" id="{19B95E7B-F90D-4734-8E04-835EEBA823D3}"/>
              </a:ext>
            </a:extLst>
          </p:cNvPr>
          <p:cNvSpPr/>
          <p:nvPr/>
        </p:nvSpPr>
        <p:spPr>
          <a:xfrm>
            <a:off x="3896161"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It is very costly both in time and computing resources to build and train an image classification model </a:t>
            </a:r>
            <a:r>
              <a:rPr lang="en-US" altLang="ko-KR" sz="1200" dirty="0">
                <a:solidFill>
                  <a:srgbClr val="193EB0"/>
                </a:solidFill>
                <a:latin typeface="SamsungOne 700" panose="020B0803030303020204" pitchFamily="34" charset="0"/>
                <a:ea typeface="SamsungOne 700" panose="020B0803030303020204" pitchFamily="34" charset="0"/>
              </a:rPr>
              <a:t>from scratch.</a:t>
            </a:r>
          </a:p>
        </p:txBody>
      </p:sp>
      <p:sp>
        <p:nvSpPr>
          <p:cNvPr id="38" name="직사각형 37">
            <a:extLst>
              <a:ext uri="{FF2B5EF4-FFF2-40B4-BE49-F238E27FC236}">
                <a16:creationId xmlns:a16="http://schemas.microsoft.com/office/drawing/2014/main" id="{78C442CE-7FA8-45C0-BF87-136B46BA5F9B}"/>
              </a:ext>
            </a:extLst>
          </p:cNvPr>
          <p:cNvSpPr/>
          <p:nvPr/>
        </p:nvSpPr>
        <p:spPr>
          <a:xfrm>
            <a:off x="6944161"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Classify the images by fine-tuning a ready-made CNN model or by retraining it all over. (**) </a:t>
            </a:r>
          </a:p>
        </p:txBody>
      </p:sp>
      <p:pic>
        <p:nvPicPr>
          <p:cNvPr id="39" name="그림 38">
            <a:extLst>
              <a:ext uri="{FF2B5EF4-FFF2-40B4-BE49-F238E27FC236}">
                <a16:creationId xmlns:a16="http://schemas.microsoft.com/office/drawing/2014/main" id="{0FAB2745-B0FB-4ABB-9EA0-8FF75A8A93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7067" y="4619845"/>
            <a:ext cx="1622031" cy="1440000"/>
          </a:xfrm>
          <a:prstGeom prst="rect">
            <a:avLst/>
          </a:prstGeom>
          <a:ln w="6350">
            <a:solidFill>
              <a:schemeClr val="bg1">
                <a:lumMod val="65000"/>
              </a:schemeClr>
            </a:solidFill>
          </a:ln>
        </p:spPr>
      </p:pic>
      <p:sp>
        <p:nvSpPr>
          <p:cNvPr id="35" name="화살표: 아래쪽 40">
            <a:extLst>
              <a:ext uri="{FF2B5EF4-FFF2-40B4-BE49-F238E27FC236}">
                <a16:creationId xmlns:a16="http://schemas.microsoft.com/office/drawing/2014/main" id="{D533263A-8587-4529-91F7-826A59BBFAB8}"/>
              </a:ext>
            </a:extLst>
          </p:cNvPr>
          <p:cNvSpPr/>
          <p:nvPr/>
        </p:nvSpPr>
        <p:spPr>
          <a:xfrm rot="16200000">
            <a:off x="3385831" y="3478423"/>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40" name="화살표: 아래쪽 41">
            <a:extLst>
              <a:ext uri="{FF2B5EF4-FFF2-40B4-BE49-F238E27FC236}">
                <a16:creationId xmlns:a16="http://schemas.microsoft.com/office/drawing/2014/main" id="{D835B9DF-E6D3-4834-8064-97C1FDF77A88}"/>
              </a:ext>
            </a:extLst>
          </p:cNvPr>
          <p:cNvSpPr/>
          <p:nvPr/>
        </p:nvSpPr>
        <p:spPr>
          <a:xfrm rot="16200000">
            <a:off x="6433832" y="3478423"/>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42" name="직사각형 29">
            <a:extLst>
              <a:ext uri="{FF2B5EF4-FFF2-40B4-BE49-F238E27FC236}">
                <a16:creationId xmlns:a16="http://schemas.microsoft.com/office/drawing/2014/main" id="{EEA7E82F-3BA9-4126-9561-34C8D7EE0B5A}"/>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2.2.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Other AI Application Cases.</a:t>
            </a:r>
          </a:p>
        </p:txBody>
      </p:sp>
    </p:spTree>
    <p:extLst>
      <p:ext uri="{BB962C8B-B14F-4D97-AF65-F5344CB8AC3E}">
        <p14:creationId xmlns:p14="http://schemas.microsoft.com/office/powerpoint/2010/main" val="3543715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직사각형 18">
            <a:extLst>
              <a:ext uri="{FF2B5EF4-FFF2-40B4-BE49-F238E27FC236}">
                <a16:creationId xmlns:a16="http://schemas.microsoft.com/office/drawing/2014/main" id="{CC1FC88F-11C7-4039-BAF5-864097FFDB23}"/>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Application Cases</a:t>
            </a:r>
          </a:p>
        </p:txBody>
      </p:sp>
      <p:grpSp>
        <p:nvGrpSpPr>
          <p:cNvPr id="20" name="그룹 19">
            <a:extLst>
              <a:ext uri="{FF2B5EF4-FFF2-40B4-BE49-F238E27FC236}">
                <a16:creationId xmlns:a16="http://schemas.microsoft.com/office/drawing/2014/main" id="{EFBF0B4C-43B4-4028-AE81-BC31BD3EA925}"/>
              </a:ext>
            </a:extLst>
          </p:cNvPr>
          <p:cNvGrpSpPr/>
          <p:nvPr/>
        </p:nvGrpSpPr>
        <p:grpSpPr>
          <a:xfrm>
            <a:off x="558800" y="2232686"/>
            <a:ext cx="8785225" cy="215444"/>
            <a:chOff x="1027113" y="2045625"/>
            <a:chExt cx="8785225" cy="215444"/>
          </a:xfrm>
        </p:grpSpPr>
        <p:sp>
          <p:nvSpPr>
            <p:cNvPr id="21" name="직사각형 20">
              <a:extLst>
                <a:ext uri="{FF2B5EF4-FFF2-40B4-BE49-F238E27FC236}">
                  <a16:creationId xmlns:a16="http://schemas.microsoft.com/office/drawing/2014/main" id="{EB852402-92BA-4614-85CC-CD0D28A2AAB8}"/>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22" name="직사각형 21">
              <a:extLst>
                <a:ext uri="{FF2B5EF4-FFF2-40B4-BE49-F238E27FC236}">
                  <a16:creationId xmlns:a16="http://schemas.microsoft.com/office/drawing/2014/main" id="{5232BE16-2749-4642-8BB8-62F7CED51D66}"/>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Case #3: Credit card fraud detection.</a:t>
              </a:r>
            </a:p>
          </p:txBody>
        </p:sp>
      </p:grpSp>
      <p:sp>
        <p:nvSpPr>
          <p:cNvPr id="33" name="TextBox 32">
            <a:extLst>
              <a:ext uri="{FF2B5EF4-FFF2-40B4-BE49-F238E27FC236}">
                <a16:creationId xmlns:a16="http://schemas.microsoft.com/office/drawing/2014/main" id="{B267DD99-5872-4494-B566-D47983056DD6}"/>
              </a:ext>
            </a:extLst>
          </p:cNvPr>
          <p:cNvSpPr txBox="1"/>
          <p:nvPr/>
        </p:nvSpPr>
        <p:spPr>
          <a:xfrm>
            <a:off x="6015257" y="5397690"/>
            <a:ext cx="2395207" cy="338554"/>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dirty="0"/>
              <a:t>Fraudulent transaction?</a:t>
            </a:r>
          </a:p>
        </p:txBody>
      </p:sp>
      <p:pic>
        <p:nvPicPr>
          <p:cNvPr id="38" name="그림 37">
            <a:extLst>
              <a:ext uri="{FF2B5EF4-FFF2-40B4-BE49-F238E27FC236}">
                <a16:creationId xmlns:a16="http://schemas.microsoft.com/office/drawing/2014/main" id="{FC558852-8A22-4445-BF99-1E488F1E2E1D}"/>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4293569" y="5041651"/>
            <a:ext cx="1535190" cy="1013113"/>
          </a:xfrm>
          <a:prstGeom prst="rect">
            <a:avLst/>
          </a:prstGeom>
          <a:ln w="6350">
            <a:solidFill>
              <a:schemeClr val="bg1">
                <a:lumMod val="65000"/>
              </a:schemeClr>
            </a:solidFill>
          </a:ln>
        </p:spPr>
      </p:pic>
      <p:grpSp>
        <p:nvGrpSpPr>
          <p:cNvPr id="3" name="Group 2">
            <a:extLst>
              <a:ext uri="{FF2B5EF4-FFF2-40B4-BE49-F238E27FC236}">
                <a16:creationId xmlns:a16="http://schemas.microsoft.com/office/drawing/2014/main" id="{217388F5-6A44-4B7B-AF2C-152878008B24}"/>
              </a:ext>
            </a:extLst>
          </p:cNvPr>
          <p:cNvGrpSpPr/>
          <p:nvPr/>
        </p:nvGrpSpPr>
        <p:grpSpPr>
          <a:xfrm>
            <a:off x="711002" y="2816225"/>
            <a:ext cx="8633023" cy="2060575"/>
            <a:chOff x="711002" y="2816225"/>
            <a:chExt cx="8633023" cy="2060575"/>
          </a:xfrm>
        </p:grpSpPr>
        <p:sp>
          <p:nvSpPr>
            <p:cNvPr id="31" name="Rectangle 1">
              <a:extLst>
                <a:ext uri="{FF2B5EF4-FFF2-40B4-BE49-F238E27FC236}">
                  <a16:creationId xmlns:a16="http://schemas.microsoft.com/office/drawing/2014/main" id="{EBACB3A9-EBE2-411A-9D64-5FCD40350953}"/>
                </a:ext>
              </a:extLst>
            </p:cNvPr>
            <p:cNvSpPr/>
            <p:nvPr/>
          </p:nvSpPr>
          <p:spPr>
            <a:xfrm>
              <a:off x="711003" y="2816225"/>
              <a:ext cx="2537166" cy="2060575"/>
            </a:xfrm>
            <a:prstGeom prst="rect">
              <a:avLst/>
            </a:prstGeom>
            <a:solidFill>
              <a:schemeClr val="bg1"/>
            </a:solidFill>
            <a:ln w="6350">
              <a:solidFill>
                <a:srgbClr val="00B3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bg1"/>
                </a:solidFill>
                <a:latin typeface="SamsungOne 700" panose="020B0803030303020204" pitchFamily="34" charset="0"/>
              </a:endParaRPr>
            </a:p>
          </p:txBody>
        </p:sp>
        <p:sp>
          <p:nvSpPr>
            <p:cNvPr id="32" name="Rectangle 1">
              <a:extLst>
                <a:ext uri="{FF2B5EF4-FFF2-40B4-BE49-F238E27FC236}">
                  <a16:creationId xmlns:a16="http://schemas.microsoft.com/office/drawing/2014/main" id="{14DAD349-7EB6-459A-8FF3-E1693CF4B195}"/>
                </a:ext>
              </a:extLst>
            </p:cNvPr>
            <p:cNvSpPr/>
            <p:nvPr/>
          </p:nvSpPr>
          <p:spPr>
            <a:xfrm>
              <a:off x="711002" y="2816226"/>
              <a:ext cx="2537168" cy="352290"/>
            </a:xfrm>
            <a:prstGeom prst="rect">
              <a:avLst/>
            </a:prstGeom>
            <a:solidFill>
              <a:srgbClr val="00B3E3"/>
            </a:solidFill>
            <a:ln>
              <a:solidFill>
                <a:srgbClr val="00B3E3"/>
              </a:solidFill>
            </a:ln>
          </p:spPr>
          <p:txBody>
            <a:bodyPr wrap="none" lIns="180000" tIns="72000" rIns="180000" bIns="72000">
              <a:noAutofit/>
              <a:scene3d>
                <a:camera prst="orthographicFront"/>
                <a:lightRig rig="threePt" dir="t"/>
              </a:scene3d>
              <a:sp3d>
                <a:bevelT w="0" h="6350"/>
              </a:sp3d>
            </a:bodyPr>
            <a:lstStyle/>
            <a:p>
              <a:pPr algn="ctr"/>
              <a:r>
                <a:rPr lang="en-US" altLang="ko-KR" sz="1600" b="1" dirty="0">
                  <a:solidFill>
                    <a:schemeClr val="bg1"/>
                  </a:solidFill>
                  <a:latin typeface="SamsungOne 700" panose="020B0803030303020204" pitchFamily="34" charset="0"/>
                  <a:ea typeface="SamsungOne 700" panose="020B0803030303020204" pitchFamily="34" charset="0"/>
                  <a:cs typeface="Tahoma" panose="020B0604030504040204" pitchFamily="34" charset="0"/>
                </a:rPr>
                <a:t>Context</a:t>
              </a:r>
              <a:endParaRPr lang="ko-KR" altLang="en-US" sz="1600" b="1" dirty="0">
                <a:solidFill>
                  <a:schemeClr val="bg1"/>
                </a:solidFill>
                <a:latin typeface="SamsungOne 700" panose="020B0803030303020204" pitchFamily="34" charset="0"/>
                <a:cs typeface="Tahoma" panose="020B0604030504040204" pitchFamily="34" charset="0"/>
              </a:endParaRPr>
            </a:p>
          </p:txBody>
        </p:sp>
        <p:sp>
          <p:nvSpPr>
            <p:cNvPr id="29" name="Rectangle 18">
              <a:extLst>
                <a:ext uri="{FF2B5EF4-FFF2-40B4-BE49-F238E27FC236}">
                  <a16:creationId xmlns:a16="http://schemas.microsoft.com/office/drawing/2014/main" id="{773FB074-8FA1-4545-A3FF-E0019DF22790}"/>
                </a:ext>
              </a:extLst>
            </p:cNvPr>
            <p:cNvSpPr/>
            <p:nvPr/>
          </p:nvSpPr>
          <p:spPr>
            <a:xfrm>
              <a:off x="3758931" y="2816225"/>
              <a:ext cx="2537166" cy="2060575"/>
            </a:xfrm>
            <a:prstGeom prst="rect">
              <a:avLst/>
            </a:prstGeom>
            <a:solidFill>
              <a:schemeClr val="bg1"/>
            </a:solidFill>
            <a:ln w="6350">
              <a:solidFill>
                <a:srgbClr val="0077C8"/>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tx1">
                    <a:lumMod val="85000"/>
                    <a:lumOff val="15000"/>
                  </a:schemeClr>
                </a:solidFill>
                <a:latin typeface="SamsungOne 700" panose="020B0803030303020204" pitchFamily="34" charset="0"/>
              </a:endParaRPr>
            </a:p>
          </p:txBody>
        </p:sp>
        <p:sp>
          <p:nvSpPr>
            <p:cNvPr id="30" name="Rectangle 18">
              <a:extLst>
                <a:ext uri="{FF2B5EF4-FFF2-40B4-BE49-F238E27FC236}">
                  <a16:creationId xmlns:a16="http://schemas.microsoft.com/office/drawing/2014/main" id="{78A3A080-0F11-42D4-A080-72224EC30398}"/>
                </a:ext>
              </a:extLst>
            </p:cNvPr>
            <p:cNvSpPr/>
            <p:nvPr/>
          </p:nvSpPr>
          <p:spPr>
            <a:xfrm>
              <a:off x="3758931" y="2816226"/>
              <a:ext cx="2537166" cy="352290"/>
            </a:xfrm>
            <a:prstGeom prst="rect">
              <a:avLst/>
            </a:prstGeom>
            <a:solidFill>
              <a:srgbClr val="0077C8"/>
            </a:solidFill>
            <a:ln>
              <a:solidFill>
                <a:srgbClr val="0077C8"/>
              </a:solidFill>
            </a:ln>
          </p:spPr>
          <p:txBody>
            <a:bodyPr wrap="none" lIns="180000" tIns="72000" rIns="180000" bIns="72000">
              <a:noAutofit/>
              <a:scene3d>
                <a:camera prst="orthographicFront"/>
                <a:lightRig rig="threePt" dir="t"/>
              </a:scene3d>
              <a:sp3d>
                <a:bevelT w="0" h="6350"/>
              </a:sp3d>
            </a:bodyPr>
            <a:lstStyle/>
            <a:p>
              <a:pPr algn="ctr"/>
              <a:r>
                <a:rPr lang="en-US" altLang="ko-KR" sz="1600" b="1" dirty="0">
                  <a:solidFill>
                    <a:schemeClr val="bg1"/>
                  </a:solidFill>
                  <a:latin typeface="SamsungOne 700" panose="020B0803030303020204" pitchFamily="34" charset="0"/>
                  <a:ea typeface="SamsungOne 700" panose="020B0803030303020204" pitchFamily="34" charset="0"/>
                  <a:cs typeface="Tahoma" panose="020B0604030504040204" pitchFamily="34" charset="0"/>
                </a:rPr>
                <a:t>Challenging Fact</a:t>
              </a:r>
              <a:endParaRPr lang="ko-KR" altLang="en-US" sz="1600" b="1" dirty="0">
                <a:solidFill>
                  <a:schemeClr val="bg1"/>
                </a:solidFill>
                <a:latin typeface="SamsungOne 700" panose="020B0803030303020204" pitchFamily="34" charset="0"/>
                <a:cs typeface="Tahoma" panose="020B0604030504040204" pitchFamily="34" charset="0"/>
              </a:endParaRPr>
            </a:p>
          </p:txBody>
        </p:sp>
        <p:sp>
          <p:nvSpPr>
            <p:cNvPr id="27" name="Rectangle 19">
              <a:extLst>
                <a:ext uri="{FF2B5EF4-FFF2-40B4-BE49-F238E27FC236}">
                  <a16:creationId xmlns:a16="http://schemas.microsoft.com/office/drawing/2014/main" id="{C4A219B3-1E88-48E9-8B81-917039319F05}"/>
                </a:ext>
              </a:extLst>
            </p:cNvPr>
            <p:cNvSpPr/>
            <p:nvPr/>
          </p:nvSpPr>
          <p:spPr>
            <a:xfrm>
              <a:off x="6806859" y="2816225"/>
              <a:ext cx="2537166" cy="2060575"/>
            </a:xfrm>
            <a:prstGeom prst="rect">
              <a:avLst/>
            </a:prstGeom>
            <a:solidFill>
              <a:schemeClr val="bg1"/>
            </a:solidFill>
            <a:ln w="6350">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bg1"/>
                </a:solidFill>
                <a:latin typeface="SamsungOne 700" panose="020B0803030303020204" pitchFamily="34" charset="0"/>
              </a:endParaRPr>
            </a:p>
          </p:txBody>
        </p:sp>
        <p:sp>
          <p:nvSpPr>
            <p:cNvPr id="28" name="Rectangle 19">
              <a:extLst>
                <a:ext uri="{FF2B5EF4-FFF2-40B4-BE49-F238E27FC236}">
                  <a16:creationId xmlns:a16="http://schemas.microsoft.com/office/drawing/2014/main" id="{B3D4D8C0-40C7-4ACD-A038-74BCE2A0050C}"/>
                </a:ext>
              </a:extLst>
            </p:cNvPr>
            <p:cNvSpPr/>
            <p:nvPr/>
          </p:nvSpPr>
          <p:spPr>
            <a:xfrm>
              <a:off x="6806859" y="2816226"/>
              <a:ext cx="2537166" cy="352290"/>
            </a:xfrm>
            <a:prstGeom prst="rect">
              <a:avLst/>
            </a:prstGeom>
            <a:solidFill>
              <a:srgbClr val="0033CC"/>
            </a:solidFill>
            <a:ln w="6350">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1600" dirty="0">
                  <a:solidFill>
                    <a:schemeClr val="bg1"/>
                  </a:solidFill>
                  <a:latin typeface="SamsungOne 700" panose="020B0803030303020204" pitchFamily="34" charset="0"/>
                  <a:ea typeface="SamsungOne 700" panose="020B0803030303020204" pitchFamily="34" charset="0"/>
                </a:rPr>
                <a:t>Approach</a:t>
              </a:r>
              <a:endParaRPr lang="ko-KR" altLang="en-US" sz="1600" dirty="0">
                <a:solidFill>
                  <a:schemeClr val="bg1"/>
                </a:solidFill>
                <a:latin typeface="SamsungOne 700" panose="020B0803030303020204" pitchFamily="34" charset="0"/>
              </a:endParaRPr>
            </a:p>
          </p:txBody>
        </p:sp>
        <p:sp>
          <p:nvSpPr>
            <p:cNvPr id="34" name="직사각형 33">
              <a:extLst>
                <a:ext uri="{FF2B5EF4-FFF2-40B4-BE49-F238E27FC236}">
                  <a16:creationId xmlns:a16="http://schemas.microsoft.com/office/drawing/2014/main" id="{F2171EAA-06D6-4D9C-965D-CBB9856928C9}"/>
                </a:ext>
              </a:extLst>
            </p:cNvPr>
            <p:cNvSpPr/>
            <p:nvPr/>
          </p:nvSpPr>
          <p:spPr>
            <a:xfrm>
              <a:off x="853114"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Detecting credit card fraud is important in order to protect the real holders.</a:t>
              </a:r>
            </a:p>
          </p:txBody>
        </p:sp>
        <p:sp>
          <p:nvSpPr>
            <p:cNvPr id="35" name="직사각형 34">
              <a:extLst>
                <a:ext uri="{FF2B5EF4-FFF2-40B4-BE49-F238E27FC236}">
                  <a16:creationId xmlns:a16="http://schemas.microsoft.com/office/drawing/2014/main" id="{1928F8B9-2AAC-47A1-B69E-0F0672858098}"/>
                </a:ext>
              </a:extLst>
            </p:cNvPr>
            <p:cNvSpPr/>
            <p:nvPr/>
          </p:nvSpPr>
          <p:spPr>
            <a:xfrm>
              <a:off x="3896161"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The dataset is highly unbalanced only with approximately 0.2% frauds (*).</a:t>
              </a:r>
            </a:p>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The dataset has been transformed by PCA (**).</a:t>
              </a:r>
            </a:p>
          </p:txBody>
        </p:sp>
        <p:sp>
          <p:nvSpPr>
            <p:cNvPr id="36" name="직사각형 35">
              <a:extLst>
                <a:ext uri="{FF2B5EF4-FFF2-40B4-BE49-F238E27FC236}">
                  <a16:creationId xmlns:a16="http://schemas.microsoft.com/office/drawing/2014/main" id="{1A70F731-9460-4B8D-9E71-B6CFEAA6CBD7}"/>
                </a:ext>
              </a:extLst>
            </p:cNvPr>
            <p:cNvSpPr/>
            <p:nvPr/>
          </p:nvSpPr>
          <p:spPr>
            <a:xfrm>
              <a:off x="6797241" y="3364883"/>
              <a:ext cx="254678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It is necessary to explore the dataset in search of patterns using “clever” and “intuitive” ways.</a:t>
              </a:r>
            </a:p>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Rather than deep learning, a relatively “simpler” machine learning algorithm may suffice. For example, </a:t>
              </a:r>
              <a:r>
                <a:rPr lang="en-US" altLang="ko-KR" sz="1200" dirty="0" err="1">
                  <a:solidFill>
                    <a:schemeClr val="tx1">
                      <a:lumMod val="85000"/>
                      <a:lumOff val="15000"/>
                    </a:schemeClr>
                  </a:solidFill>
                  <a:latin typeface="SamsungOne 400" panose="020B0503030303020204" pitchFamily="34" charset="0"/>
                  <a:ea typeface="SamsungOne 400" panose="020B0503030303020204" pitchFamily="34" charset="0"/>
                </a:rPr>
                <a:t>XGBoost</a:t>
              </a: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 </a:t>
              </a:r>
            </a:p>
          </p:txBody>
        </p:sp>
        <p:sp>
          <p:nvSpPr>
            <p:cNvPr id="39" name="화살표: 아래쪽 40">
              <a:extLst>
                <a:ext uri="{FF2B5EF4-FFF2-40B4-BE49-F238E27FC236}">
                  <a16:creationId xmlns:a16="http://schemas.microsoft.com/office/drawing/2014/main" id="{BCBE8E22-7128-4A16-8BA0-633FE8A9802F}"/>
                </a:ext>
              </a:extLst>
            </p:cNvPr>
            <p:cNvSpPr/>
            <p:nvPr/>
          </p:nvSpPr>
          <p:spPr>
            <a:xfrm rot="16200000">
              <a:off x="3385831" y="3692624"/>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40" name="화살표: 아래쪽 41">
              <a:extLst>
                <a:ext uri="{FF2B5EF4-FFF2-40B4-BE49-F238E27FC236}">
                  <a16:creationId xmlns:a16="http://schemas.microsoft.com/office/drawing/2014/main" id="{A977DA6B-3DAC-42F9-A19A-D55123C4B9B2}"/>
                </a:ext>
              </a:extLst>
            </p:cNvPr>
            <p:cNvSpPr/>
            <p:nvPr/>
          </p:nvSpPr>
          <p:spPr>
            <a:xfrm rot="16200000">
              <a:off x="6433832" y="3692624"/>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grpSp>
      <p:sp>
        <p:nvSpPr>
          <p:cNvPr id="24" name="직사각형 29">
            <a:extLst>
              <a:ext uri="{FF2B5EF4-FFF2-40B4-BE49-F238E27FC236}">
                <a16:creationId xmlns:a16="http://schemas.microsoft.com/office/drawing/2014/main" id="{F588B828-38AD-4407-A38E-685417FA018E}"/>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2.2.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Other AI Application Cases.</a:t>
            </a:r>
          </a:p>
        </p:txBody>
      </p:sp>
    </p:spTree>
    <p:extLst>
      <p:ext uri="{BB962C8B-B14F-4D97-AF65-F5344CB8AC3E}">
        <p14:creationId xmlns:p14="http://schemas.microsoft.com/office/powerpoint/2010/main" val="19287495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34E4E55B-3B0D-4C5B-B892-97A609CFF809}"/>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AI Application Cases</a:t>
            </a:r>
          </a:p>
        </p:txBody>
      </p:sp>
      <p:grpSp>
        <p:nvGrpSpPr>
          <p:cNvPr id="21" name="그룹 20">
            <a:extLst>
              <a:ext uri="{FF2B5EF4-FFF2-40B4-BE49-F238E27FC236}">
                <a16:creationId xmlns:a16="http://schemas.microsoft.com/office/drawing/2014/main" id="{2FAA94F6-0AB2-49C1-B262-A01CF0FCBBBD}"/>
              </a:ext>
            </a:extLst>
          </p:cNvPr>
          <p:cNvGrpSpPr/>
          <p:nvPr/>
        </p:nvGrpSpPr>
        <p:grpSpPr>
          <a:xfrm>
            <a:off x="558800" y="2232686"/>
            <a:ext cx="8785225" cy="215444"/>
            <a:chOff x="1027113" y="2045625"/>
            <a:chExt cx="8785225" cy="215444"/>
          </a:xfrm>
        </p:grpSpPr>
        <p:sp>
          <p:nvSpPr>
            <p:cNvPr id="22" name="직사각형 21">
              <a:extLst>
                <a:ext uri="{FF2B5EF4-FFF2-40B4-BE49-F238E27FC236}">
                  <a16:creationId xmlns:a16="http://schemas.microsoft.com/office/drawing/2014/main" id="{E2660688-5B4E-4EED-B462-EF7739005870}"/>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23" name="직사각형 22">
              <a:extLst>
                <a:ext uri="{FF2B5EF4-FFF2-40B4-BE49-F238E27FC236}">
                  <a16:creationId xmlns:a16="http://schemas.microsoft.com/office/drawing/2014/main" id="{9EAF62A2-16A1-4464-B816-FD7F15D4E014}"/>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Case #4: Identifying fake news.</a:t>
              </a:r>
            </a:p>
          </p:txBody>
        </p:sp>
      </p:grpSp>
      <p:grpSp>
        <p:nvGrpSpPr>
          <p:cNvPr id="24" name="그룹 23">
            <a:extLst>
              <a:ext uri="{FF2B5EF4-FFF2-40B4-BE49-F238E27FC236}">
                <a16:creationId xmlns:a16="http://schemas.microsoft.com/office/drawing/2014/main" id="{235FA561-8E8C-4ECA-812A-D4925EF018B6}"/>
              </a:ext>
            </a:extLst>
          </p:cNvPr>
          <p:cNvGrpSpPr/>
          <p:nvPr/>
        </p:nvGrpSpPr>
        <p:grpSpPr>
          <a:xfrm>
            <a:off x="711003" y="2816225"/>
            <a:ext cx="8633022" cy="2059200"/>
            <a:chOff x="711003" y="2816225"/>
            <a:chExt cx="8633022" cy="2059200"/>
          </a:xfrm>
        </p:grpSpPr>
        <p:grpSp>
          <p:nvGrpSpPr>
            <p:cNvPr id="25" name="그룹 24">
              <a:extLst>
                <a:ext uri="{FF2B5EF4-FFF2-40B4-BE49-F238E27FC236}">
                  <a16:creationId xmlns:a16="http://schemas.microsoft.com/office/drawing/2014/main" id="{9FE14661-20EA-46B2-9B94-6C1793E9C35B}"/>
                </a:ext>
              </a:extLst>
            </p:cNvPr>
            <p:cNvGrpSpPr/>
            <p:nvPr/>
          </p:nvGrpSpPr>
          <p:grpSpPr>
            <a:xfrm>
              <a:off x="711003" y="2816225"/>
              <a:ext cx="2537166" cy="2059200"/>
              <a:chOff x="711003" y="3999192"/>
              <a:chExt cx="2537166" cy="2059200"/>
            </a:xfrm>
          </p:grpSpPr>
          <p:sp>
            <p:nvSpPr>
              <p:cNvPr id="32" name="Rectangle 1">
                <a:extLst>
                  <a:ext uri="{FF2B5EF4-FFF2-40B4-BE49-F238E27FC236}">
                    <a16:creationId xmlns:a16="http://schemas.microsoft.com/office/drawing/2014/main" id="{C1CA172A-1FC4-485E-91A5-EF8FB185A19B}"/>
                  </a:ext>
                </a:extLst>
              </p:cNvPr>
              <p:cNvSpPr/>
              <p:nvPr/>
            </p:nvSpPr>
            <p:spPr>
              <a:xfrm>
                <a:off x="711003" y="3999192"/>
                <a:ext cx="2537166" cy="2059200"/>
              </a:xfrm>
              <a:prstGeom prst="rect">
                <a:avLst/>
              </a:prstGeom>
              <a:solidFill>
                <a:schemeClr val="bg1"/>
              </a:solidFill>
              <a:ln w="6350">
                <a:solidFill>
                  <a:srgbClr val="00B3E3"/>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bg1"/>
                  </a:solidFill>
                  <a:latin typeface="SamsungOne 700" panose="020B0803030303020204" pitchFamily="34" charset="0"/>
                </a:endParaRPr>
              </a:p>
            </p:txBody>
          </p:sp>
          <p:sp>
            <p:nvSpPr>
              <p:cNvPr id="33" name="Rectangle 1">
                <a:extLst>
                  <a:ext uri="{FF2B5EF4-FFF2-40B4-BE49-F238E27FC236}">
                    <a16:creationId xmlns:a16="http://schemas.microsoft.com/office/drawing/2014/main" id="{B701C04A-E776-4E8E-B34D-882CD287F655}"/>
                  </a:ext>
                </a:extLst>
              </p:cNvPr>
              <p:cNvSpPr/>
              <p:nvPr/>
            </p:nvSpPr>
            <p:spPr>
              <a:xfrm>
                <a:off x="711003" y="3999193"/>
                <a:ext cx="2537166" cy="352290"/>
              </a:xfrm>
              <a:prstGeom prst="rect">
                <a:avLst/>
              </a:prstGeom>
              <a:solidFill>
                <a:srgbClr val="00B3E3"/>
              </a:solidFill>
              <a:ln>
                <a:solidFill>
                  <a:srgbClr val="00B3E3"/>
                </a:solidFill>
              </a:ln>
            </p:spPr>
            <p:txBody>
              <a:bodyPr wrap="none" lIns="180000" tIns="72000" rIns="180000" bIns="72000">
                <a:noAutofit/>
                <a:scene3d>
                  <a:camera prst="orthographicFront"/>
                  <a:lightRig rig="threePt" dir="t"/>
                </a:scene3d>
                <a:sp3d>
                  <a:bevelT w="0" h="6350"/>
                </a:sp3d>
              </a:bodyPr>
              <a:lstStyle/>
              <a:p>
                <a:pPr algn="ctr"/>
                <a:r>
                  <a:rPr lang="en-US" altLang="ko-KR" sz="1600" b="1" dirty="0">
                    <a:solidFill>
                      <a:schemeClr val="bg1"/>
                    </a:solidFill>
                    <a:latin typeface="SamsungOne 700" panose="020B0803030303020204" pitchFamily="34" charset="0"/>
                    <a:ea typeface="SamsungOne 700" panose="020B0803030303020204" pitchFamily="34" charset="0"/>
                    <a:cs typeface="Tahoma" panose="020B0604030504040204" pitchFamily="34" charset="0"/>
                  </a:rPr>
                  <a:t>Context</a:t>
                </a:r>
                <a:endParaRPr lang="ko-KR" altLang="en-US" sz="1600" b="1" dirty="0">
                  <a:solidFill>
                    <a:schemeClr val="bg1"/>
                  </a:solidFill>
                  <a:latin typeface="SamsungOne 700" panose="020B0803030303020204" pitchFamily="34" charset="0"/>
                  <a:cs typeface="Tahoma" panose="020B0604030504040204" pitchFamily="34" charset="0"/>
                </a:endParaRPr>
              </a:p>
            </p:txBody>
          </p:sp>
        </p:grpSp>
        <p:grpSp>
          <p:nvGrpSpPr>
            <p:cNvPr id="26" name="그룹 25">
              <a:extLst>
                <a:ext uri="{FF2B5EF4-FFF2-40B4-BE49-F238E27FC236}">
                  <a16:creationId xmlns:a16="http://schemas.microsoft.com/office/drawing/2014/main" id="{CA718872-3836-40C5-9A10-25F1EAB42B8C}"/>
                </a:ext>
              </a:extLst>
            </p:cNvPr>
            <p:cNvGrpSpPr/>
            <p:nvPr/>
          </p:nvGrpSpPr>
          <p:grpSpPr>
            <a:xfrm>
              <a:off x="3758931" y="2816225"/>
              <a:ext cx="2537166" cy="2059200"/>
              <a:chOff x="3758931" y="3999192"/>
              <a:chExt cx="2537166" cy="2059200"/>
            </a:xfrm>
          </p:grpSpPr>
          <p:sp>
            <p:nvSpPr>
              <p:cNvPr id="30" name="Rectangle 18">
                <a:extLst>
                  <a:ext uri="{FF2B5EF4-FFF2-40B4-BE49-F238E27FC236}">
                    <a16:creationId xmlns:a16="http://schemas.microsoft.com/office/drawing/2014/main" id="{B0427464-4B30-456E-9106-DD46413AF453}"/>
                  </a:ext>
                </a:extLst>
              </p:cNvPr>
              <p:cNvSpPr/>
              <p:nvPr/>
            </p:nvSpPr>
            <p:spPr>
              <a:xfrm>
                <a:off x="3758931" y="3999192"/>
                <a:ext cx="2537166" cy="2059200"/>
              </a:xfrm>
              <a:prstGeom prst="rect">
                <a:avLst/>
              </a:prstGeom>
              <a:solidFill>
                <a:schemeClr val="bg1"/>
              </a:solidFill>
              <a:ln w="6350">
                <a:solidFill>
                  <a:srgbClr val="0077C8"/>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tx1">
                      <a:lumMod val="85000"/>
                      <a:lumOff val="15000"/>
                    </a:schemeClr>
                  </a:solidFill>
                  <a:latin typeface="SamsungOne 700" panose="020B0803030303020204" pitchFamily="34" charset="0"/>
                </a:endParaRPr>
              </a:p>
            </p:txBody>
          </p:sp>
          <p:sp>
            <p:nvSpPr>
              <p:cNvPr id="31" name="Rectangle 18">
                <a:extLst>
                  <a:ext uri="{FF2B5EF4-FFF2-40B4-BE49-F238E27FC236}">
                    <a16:creationId xmlns:a16="http://schemas.microsoft.com/office/drawing/2014/main" id="{D94F5544-517C-4835-9F9F-19D549864A30}"/>
                  </a:ext>
                </a:extLst>
              </p:cNvPr>
              <p:cNvSpPr/>
              <p:nvPr/>
            </p:nvSpPr>
            <p:spPr>
              <a:xfrm>
                <a:off x="3758931" y="3999193"/>
                <a:ext cx="2537166" cy="352290"/>
              </a:xfrm>
              <a:prstGeom prst="rect">
                <a:avLst/>
              </a:prstGeom>
              <a:solidFill>
                <a:srgbClr val="0077C8"/>
              </a:solidFill>
              <a:ln>
                <a:solidFill>
                  <a:srgbClr val="0077C8"/>
                </a:solidFill>
              </a:ln>
            </p:spPr>
            <p:txBody>
              <a:bodyPr wrap="none" lIns="180000" tIns="72000" rIns="180000" bIns="72000">
                <a:noAutofit/>
                <a:scene3d>
                  <a:camera prst="orthographicFront"/>
                  <a:lightRig rig="threePt" dir="t"/>
                </a:scene3d>
                <a:sp3d>
                  <a:bevelT w="0" h="6350"/>
                </a:sp3d>
              </a:bodyPr>
              <a:lstStyle/>
              <a:p>
                <a:pPr algn="ctr"/>
                <a:r>
                  <a:rPr lang="en-US" altLang="ko-KR" sz="1600" b="1" dirty="0">
                    <a:solidFill>
                      <a:schemeClr val="bg1"/>
                    </a:solidFill>
                    <a:latin typeface="SamsungOne 700" panose="020B0803030303020204" pitchFamily="34" charset="0"/>
                    <a:ea typeface="SamsungOne 700" panose="020B0803030303020204" pitchFamily="34" charset="0"/>
                    <a:cs typeface="Tahoma" panose="020B0604030504040204" pitchFamily="34" charset="0"/>
                  </a:rPr>
                  <a:t>Challenging Fact</a:t>
                </a:r>
                <a:endParaRPr lang="ko-KR" altLang="en-US" sz="1600" b="1" dirty="0">
                  <a:solidFill>
                    <a:schemeClr val="bg1"/>
                  </a:solidFill>
                  <a:latin typeface="SamsungOne 700" panose="020B0803030303020204" pitchFamily="34" charset="0"/>
                  <a:cs typeface="Tahoma" panose="020B0604030504040204" pitchFamily="34" charset="0"/>
                </a:endParaRPr>
              </a:p>
            </p:txBody>
          </p:sp>
        </p:grpSp>
        <p:grpSp>
          <p:nvGrpSpPr>
            <p:cNvPr id="27" name="그룹 26">
              <a:extLst>
                <a:ext uri="{FF2B5EF4-FFF2-40B4-BE49-F238E27FC236}">
                  <a16:creationId xmlns:a16="http://schemas.microsoft.com/office/drawing/2014/main" id="{FBFA36A4-F347-4ADC-B841-63CB3AC5BB2F}"/>
                </a:ext>
              </a:extLst>
            </p:cNvPr>
            <p:cNvGrpSpPr/>
            <p:nvPr/>
          </p:nvGrpSpPr>
          <p:grpSpPr>
            <a:xfrm>
              <a:off x="6806859" y="2816225"/>
              <a:ext cx="2537166" cy="2059200"/>
              <a:chOff x="6806859" y="3999192"/>
              <a:chExt cx="2537166" cy="2059200"/>
            </a:xfrm>
          </p:grpSpPr>
          <p:sp>
            <p:nvSpPr>
              <p:cNvPr id="28" name="Rectangle 19">
                <a:extLst>
                  <a:ext uri="{FF2B5EF4-FFF2-40B4-BE49-F238E27FC236}">
                    <a16:creationId xmlns:a16="http://schemas.microsoft.com/office/drawing/2014/main" id="{E7098238-1B2E-498C-A0CD-8C0D1A18AB35}"/>
                  </a:ext>
                </a:extLst>
              </p:cNvPr>
              <p:cNvSpPr/>
              <p:nvPr/>
            </p:nvSpPr>
            <p:spPr>
              <a:xfrm>
                <a:off x="6806859" y="3999192"/>
                <a:ext cx="2537166" cy="2059200"/>
              </a:xfrm>
              <a:prstGeom prst="rect">
                <a:avLst/>
              </a:prstGeom>
              <a:solidFill>
                <a:schemeClr val="bg1"/>
              </a:solidFill>
              <a:ln w="6350">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600" dirty="0">
                  <a:solidFill>
                    <a:schemeClr val="bg1"/>
                  </a:solidFill>
                  <a:latin typeface="SamsungOne 700" panose="020B0803030303020204" pitchFamily="34" charset="0"/>
                </a:endParaRPr>
              </a:p>
            </p:txBody>
          </p:sp>
          <p:sp>
            <p:nvSpPr>
              <p:cNvPr id="29" name="Rectangle 19">
                <a:extLst>
                  <a:ext uri="{FF2B5EF4-FFF2-40B4-BE49-F238E27FC236}">
                    <a16:creationId xmlns:a16="http://schemas.microsoft.com/office/drawing/2014/main" id="{0C2A94C8-3543-41F3-8FEB-44D021EFDE06}"/>
                  </a:ext>
                </a:extLst>
              </p:cNvPr>
              <p:cNvSpPr/>
              <p:nvPr/>
            </p:nvSpPr>
            <p:spPr>
              <a:xfrm>
                <a:off x="6806859" y="3999193"/>
                <a:ext cx="2537166" cy="352290"/>
              </a:xfrm>
              <a:prstGeom prst="rect">
                <a:avLst/>
              </a:prstGeom>
              <a:solidFill>
                <a:srgbClr val="0033CC"/>
              </a:solidFill>
              <a:ln w="6350">
                <a:solidFill>
                  <a:srgbClr val="00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1600" dirty="0">
                    <a:solidFill>
                      <a:schemeClr val="bg1"/>
                    </a:solidFill>
                    <a:latin typeface="SamsungOne 700" panose="020B0803030303020204" pitchFamily="34" charset="0"/>
                    <a:ea typeface="SamsungOne 700" panose="020B0803030303020204" pitchFamily="34" charset="0"/>
                  </a:rPr>
                  <a:t>Approach</a:t>
                </a:r>
                <a:endParaRPr lang="ko-KR" altLang="en-US" sz="1600" dirty="0">
                  <a:solidFill>
                    <a:schemeClr val="bg1"/>
                  </a:solidFill>
                  <a:latin typeface="SamsungOne 700" panose="020B0803030303020204" pitchFamily="34" charset="0"/>
                </a:endParaRPr>
              </a:p>
            </p:txBody>
          </p:sp>
        </p:grpSp>
      </p:grpSp>
      <p:sp>
        <p:nvSpPr>
          <p:cNvPr id="34" name="TextBox 33">
            <a:extLst>
              <a:ext uri="{FF2B5EF4-FFF2-40B4-BE49-F238E27FC236}">
                <a16:creationId xmlns:a16="http://schemas.microsoft.com/office/drawing/2014/main" id="{E5BB7257-8906-4911-ACBA-4FE54A9F4EB3}"/>
              </a:ext>
            </a:extLst>
          </p:cNvPr>
          <p:cNvSpPr txBox="1"/>
          <p:nvPr/>
        </p:nvSpPr>
        <p:spPr>
          <a:xfrm>
            <a:off x="6015257" y="5397690"/>
            <a:ext cx="2395207" cy="338554"/>
          </a:xfrm>
          <a:prstGeom prst="rect">
            <a:avLst/>
          </a:prstGeom>
          <a:noFill/>
        </p:spPr>
        <p:txBody>
          <a:bodyPr wrap="none" rtlCol="0">
            <a:spAutoFit/>
            <a:scene3d>
              <a:camera prst="orthographicFront"/>
              <a:lightRig rig="threePt" dir="t"/>
            </a:scene3d>
            <a:sp3d>
              <a:bevelT w="0" h="0"/>
              <a:bevelB w="0" h="1270"/>
            </a:sp3d>
          </a:bodyPr>
          <a:lstStyle>
            <a:defPPr>
              <a:defRPr lang="en-US"/>
            </a:defPPr>
            <a:lvl1pPr algn="ctr">
              <a:defRPr sz="1600" b="1">
                <a:solidFill>
                  <a:srgbClr val="193EB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dirty="0"/>
              <a:t>Yet, another fake news?</a:t>
            </a:r>
          </a:p>
        </p:txBody>
      </p:sp>
      <p:sp>
        <p:nvSpPr>
          <p:cNvPr id="35" name="직사각형 34">
            <a:extLst>
              <a:ext uri="{FF2B5EF4-FFF2-40B4-BE49-F238E27FC236}">
                <a16:creationId xmlns:a16="http://schemas.microsoft.com/office/drawing/2014/main" id="{4A70A253-8CBB-4F48-9105-920A4FB868DA}"/>
              </a:ext>
            </a:extLst>
          </p:cNvPr>
          <p:cNvSpPr/>
          <p:nvPr/>
        </p:nvSpPr>
        <p:spPr>
          <a:xfrm>
            <a:off x="853114"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Fake news undermines serious media coverage and makes it more difficult for journalists to cover significant news stories.</a:t>
            </a:r>
          </a:p>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Can an AI algorithm reliably detect fake news articles?</a:t>
            </a:r>
          </a:p>
        </p:txBody>
      </p:sp>
      <p:sp>
        <p:nvSpPr>
          <p:cNvPr id="36" name="직사각형 35">
            <a:extLst>
              <a:ext uri="{FF2B5EF4-FFF2-40B4-BE49-F238E27FC236}">
                <a16:creationId xmlns:a16="http://schemas.microsoft.com/office/drawing/2014/main" id="{1699E771-F809-4296-919D-0E5A26FCC88B}"/>
              </a:ext>
            </a:extLst>
          </p:cNvPr>
          <p:cNvSpPr/>
          <p:nvPr/>
        </p:nvSpPr>
        <p:spPr>
          <a:xfrm>
            <a:off x="3896161" y="3364883"/>
            <a:ext cx="225294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Finding patterns in a text data is always non-trivial.</a:t>
            </a:r>
          </a:p>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Unlike spams, fake news articles can be better disguised and harder to tell apart. </a:t>
            </a:r>
          </a:p>
        </p:txBody>
      </p:sp>
      <p:sp>
        <p:nvSpPr>
          <p:cNvPr id="37" name="직사각형 36">
            <a:extLst>
              <a:ext uri="{FF2B5EF4-FFF2-40B4-BE49-F238E27FC236}">
                <a16:creationId xmlns:a16="http://schemas.microsoft.com/office/drawing/2014/main" id="{35B73940-ADAF-4253-AAC5-E916E7CBEA3F}"/>
              </a:ext>
            </a:extLst>
          </p:cNvPr>
          <p:cNvSpPr/>
          <p:nvPr/>
        </p:nvSpPr>
        <p:spPr>
          <a:xfrm>
            <a:off x="6797241" y="3364883"/>
            <a:ext cx="2546784" cy="1261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scene3d>
              <a:camera prst="orthographicFront"/>
              <a:lightRig rig="threePt" dir="t"/>
            </a:scene3d>
            <a:sp3d>
              <a:bevelT w="0" h="6350"/>
              <a:bevelB w="0" h="0"/>
            </a:sp3d>
          </a:bodyPr>
          <a:lstStyle/>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The text data should be cleaned and normalized carefully.</a:t>
            </a:r>
          </a:p>
          <a:p>
            <a:pPr algn="ctr">
              <a:spcAft>
                <a:spcPts val="400"/>
              </a:spcAft>
            </a:pPr>
            <a:r>
              <a:rPr lang="en-US" altLang="ko-KR" sz="1200" dirty="0">
                <a:solidFill>
                  <a:schemeClr val="tx1">
                    <a:lumMod val="85000"/>
                    <a:lumOff val="15000"/>
                  </a:schemeClr>
                </a:solidFill>
                <a:latin typeface="SamsungOne 400" panose="020B0503030303020204" pitchFamily="34" charset="0"/>
                <a:ea typeface="SamsungOne 400" panose="020B0503030303020204" pitchFamily="34" charset="0"/>
              </a:rPr>
              <a:t>Use both supervised and unsupervised learning to detect likely patterns (*). </a:t>
            </a:r>
          </a:p>
        </p:txBody>
      </p:sp>
      <p:pic>
        <p:nvPicPr>
          <p:cNvPr id="1026" name="Picture 2" descr="fake news에 대한 이미지 검색결과">
            <a:hlinkClick r:id="rId3"/>
            <a:extLst>
              <a:ext uri="{FF2B5EF4-FFF2-40B4-BE49-F238E27FC236}">
                <a16:creationId xmlns:a16="http://schemas.microsoft.com/office/drawing/2014/main" id="{52FA4300-D090-4300-A4B6-05924959D4E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0792" y="5041811"/>
            <a:ext cx="1544637" cy="1030377"/>
          </a:xfrm>
          <a:prstGeom prst="rect">
            <a:avLst/>
          </a:prstGeom>
          <a:noFill/>
          <a:extLst>
            <a:ext uri="{909E8E84-426E-40DD-AFC4-6F175D3DCCD1}">
              <a14:hiddenFill xmlns:a14="http://schemas.microsoft.com/office/drawing/2010/main">
                <a:solidFill>
                  <a:srgbClr val="FFFFFF"/>
                </a:solidFill>
              </a14:hiddenFill>
            </a:ext>
          </a:extLst>
        </p:spPr>
      </p:pic>
      <p:sp>
        <p:nvSpPr>
          <p:cNvPr id="39" name="화살표: 아래쪽 40">
            <a:extLst>
              <a:ext uri="{FF2B5EF4-FFF2-40B4-BE49-F238E27FC236}">
                <a16:creationId xmlns:a16="http://schemas.microsoft.com/office/drawing/2014/main" id="{115BDF66-541A-4FC9-8A4D-91E882F215DC}"/>
              </a:ext>
            </a:extLst>
          </p:cNvPr>
          <p:cNvSpPr/>
          <p:nvPr/>
        </p:nvSpPr>
        <p:spPr>
          <a:xfrm rot="16200000">
            <a:off x="3385831" y="3692624"/>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40" name="화살표: 아래쪽 41">
            <a:extLst>
              <a:ext uri="{FF2B5EF4-FFF2-40B4-BE49-F238E27FC236}">
                <a16:creationId xmlns:a16="http://schemas.microsoft.com/office/drawing/2014/main" id="{65B4BA77-2A4A-419A-BA01-97DB3CBCFE89}"/>
              </a:ext>
            </a:extLst>
          </p:cNvPr>
          <p:cNvSpPr/>
          <p:nvPr/>
        </p:nvSpPr>
        <p:spPr>
          <a:xfrm rot="16200000">
            <a:off x="6433832" y="3692624"/>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42" name="직사각형 29">
            <a:extLst>
              <a:ext uri="{FF2B5EF4-FFF2-40B4-BE49-F238E27FC236}">
                <a16:creationId xmlns:a16="http://schemas.microsoft.com/office/drawing/2014/main" id="{07475BF9-BA49-42FC-BFE1-76A1DD30326E}"/>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dirty="0">
                <a:solidFill>
                  <a:prstClr val="white">
                    <a:lumMod val="95000"/>
                  </a:prstClr>
                </a:solidFill>
                <a:latin typeface="SamsungOne 700" panose="020B0803030303020204" pitchFamily="34" charset="0"/>
                <a:ea typeface="SamsungOne 700" panose="020B0803030303020204" pitchFamily="34" charset="0"/>
              </a:rPr>
              <a:t/>
            </a:r>
            <a:br>
              <a:rPr lang="en-US" altLang="ko-KR" dirty="0">
                <a:solidFill>
                  <a:prstClr val="white">
                    <a:lumMod val="95000"/>
                  </a:prstClr>
                </a:solidFill>
                <a:latin typeface="SamsungOne 700" panose="020B0803030303020204" pitchFamily="34" charset="0"/>
                <a:ea typeface="SamsungOne 700" panose="020B0803030303020204" pitchFamily="34" charset="0"/>
              </a:rPr>
            </a:br>
            <a:r>
              <a:rPr lang="en-US" altLang="ko-KR" dirty="0">
                <a:solidFill>
                  <a:prstClr val="white">
                    <a:lumMod val="95000"/>
                  </a:prstClr>
                </a:solidFill>
                <a:latin typeface="SamsungOne 700" panose="020B0803030303020204" pitchFamily="34" charset="0"/>
                <a:ea typeface="SamsungOne 700" panose="020B0803030303020204" pitchFamily="34" charset="0"/>
              </a:rPr>
              <a:t>2.2. </a:t>
            </a:r>
            <a:r>
              <a:rPr lang="en-US" altLang="ko-KR" sz="2000" dirty="0">
                <a:solidFill>
                  <a:prstClr val="white">
                    <a:lumMod val="95000"/>
                  </a:prstClr>
                </a:solidFill>
                <a:latin typeface="SamsungOne 400" panose="020B0503030303020204" pitchFamily="34" charset="0"/>
                <a:ea typeface="SamsungOne 400" panose="020B0503030303020204" pitchFamily="34" charset="0"/>
              </a:rPr>
              <a:t>Other AI Application Cases.</a:t>
            </a:r>
          </a:p>
        </p:txBody>
      </p:sp>
    </p:spTree>
    <p:extLst>
      <p:ext uri="{BB962C8B-B14F-4D97-AF65-F5344CB8AC3E}">
        <p14:creationId xmlns:p14="http://schemas.microsoft.com/office/powerpoint/2010/main" val="20707412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586" y="1099"/>
            <a:ext cx="9899652" cy="6855802"/>
            <a:chOff x="-1" y="0"/>
            <a:chExt cx="9902826" cy="6858000"/>
          </a:xfrm>
        </p:grpSpPr>
        <p:pic>
          <p:nvPicPr>
            <p:cNvPr id="11" name="그림 2">
              <a:extLst>
                <a:ext uri="{FF2B5EF4-FFF2-40B4-BE49-F238E27FC236}">
                  <a16:creationId xmlns:a16="http://schemas.microsoft.com/office/drawing/2014/main" id="{5DB88D6A-0437-41B5-8719-35E861A562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98"/>
              <a:ext cx="9902825" cy="6855802"/>
            </a:xfrm>
            <a:prstGeom prst="rect">
              <a:avLst/>
            </a:prstGeom>
          </p:spPr>
        </p:pic>
        <p:sp>
          <p:nvSpPr>
            <p:cNvPr id="13" name="직사각형 17">
              <a:extLst>
                <a:ext uri="{FF2B5EF4-FFF2-40B4-BE49-F238E27FC236}">
                  <a16:creationId xmlns:a16="http://schemas.microsoft.com/office/drawing/2014/main" id="{789C5074-4DAE-4026-AD47-B9945924B2E2}"/>
                </a:ext>
              </a:extLst>
            </p:cNvPr>
            <p:cNvSpPr/>
            <p:nvPr/>
          </p:nvSpPr>
          <p:spPr>
            <a:xfrm>
              <a:off x="-1" y="0"/>
              <a:ext cx="9902826"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063"/>
              <a:endParaRPr lang="ko-KR" altLang="en-US" sz="1799" dirty="0">
                <a:solidFill>
                  <a:prstClr val="white"/>
                </a:solidFill>
                <a:latin typeface="SamsungOne 400" panose="020B0503030303020204" pitchFamily="34" charset="0"/>
                <a:ea typeface="맑은 고딕" panose="020B0503020000020004" pitchFamily="50" charset="-127"/>
              </a:endParaRPr>
            </a:p>
          </p:txBody>
        </p:sp>
        <p:cxnSp>
          <p:nvCxnSpPr>
            <p:cNvPr id="14" name="직선 연결선 11">
              <a:extLst>
                <a:ext uri="{FF2B5EF4-FFF2-40B4-BE49-F238E27FC236}">
                  <a16:creationId xmlns:a16="http://schemas.microsoft.com/office/drawing/2014/main" id="{8F374A7D-F260-4587-9A59-12BC85A3DDC1}"/>
                </a:ext>
              </a:extLst>
            </p:cNvPr>
            <p:cNvCxnSpPr/>
            <p:nvPr/>
          </p:nvCxnSpPr>
          <p:spPr>
            <a:xfrm>
              <a:off x="656391" y="2327183"/>
              <a:ext cx="0" cy="197605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직사각형 133">
              <a:extLst>
                <a:ext uri="{FF2B5EF4-FFF2-40B4-BE49-F238E27FC236}">
                  <a16:creationId xmlns:a16="http://schemas.microsoft.com/office/drawing/2014/main" id="{D24015EF-24A9-454E-B555-41065A382381}"/>
                </a:ext>
              </a:extLst>
            </p:cNvPr>
            <p:cNvSpPr/>
            <p:nvPr/>
          </p:nvSpPr>
          <p:spPr>
            <a:xfrm>
              <a:off x="945928" y="2468825"/>
              <a:ext cx="8398097" cy="16927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defTabSz="457063"/>
              <a:r>
                <a:rPr lang="en-US" altLang="ko-KR" sz="5498" dirty="0">
                  <a:solidFill>
                    <a:prstClr val="white"/>
                  </a:solidFill>
                  <a:latin typeface="Samsung Sharp Sans" pitchFamily="2" charset="0"/>
                  <a:ea typeface="Samsung Sharp Sans" pitchFamily="2" charset="0"/>
                  <a:cs typeface="Samsung Sharp Sans" pitchFamily="2" charset="0"/>
                </a:rPr>
                <a:t>End of</a:t>
              </a:r>
            </a:p>
            <a:p>
              <a:pPr defTabSz="457063"/>
              <a:r>
                <a:rPr lang="en-US" altLang="ko-KR" sz="5498" dirty="0">
                  <a:solidFill>
                    <a:prstClr val="white"/>
                  </a:solidFill>
                  <a:latin typeface="Samsung Sharp Sans" pitchFamily="2" charset="0"/>
                  <a:ea typeface="Samsung Sharp Sans" pitchFamily="2" charset="0"/>
                  <a:cs typeface="Samsung Sharp Sans" pitchFamily="2" charset="0"/>
                </a:rPr>
                <a:t>Document</a:t>
              </a:r>
            </a:p>
          </p:txBody>
        </p:sp>
      </p:grpSp>
      <p:sp>
        <p:nvSpPr>
          <p:cNvPr id="9" name="직사각형 7">
            <a:extLst>
              <a:ext uri="{FF2B5EF4-FFF2-40B4-BE49-F238E27FC236}">
                <a16:creationId xmlns:a16="http://schemas.microsoft.com/office/drawing/2014/main" id="{4591E414-7A8A-432D-88D9-4771F93A09A3}"/>
              </a:ext>
            </a:extLst>
          </p:cNvPr>
          <p:cNvSpPr/>
          <p:nvPr/>
        </p:nvSpPr>
        <p:spPr>
          <a:xfrm>
            <a:off x="572597" y="6355371"/>
            <a:ext cx="2888788" cy="200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l"/>
            <a:r>
              <a:rPr lang="en-US" altLang="ko-KR" sz="1300" b="0" dirty="0">
                <a:solidFill>
                  <a:schemeClr val="bg1"/>
                </a:solidFill>
                <a:latin typeface="Samsung Sharp Sans Bold" pitchFamily="2" charset="0"/>
                <a:ea typeface="Samsung Sharp Sans Bold" pitchFamily="2" charset="0"/>
                <a:cs typeface="Samsung Sharp Sans Bold" pitchFamily="2" charset="0"/>
              </a:rPr>
              <a:t>Samsung Innovation Campus</a:t>
            </a:r>
          </a:p>
        </p:txBody>
      </p:sp>
    </p:spTree>
    <p:extLst>
      <p:ext uri="{BB962C8B-B14F-4D97-AF65-F5344CB8AC3E}">
        <p14:creationId xmlns:p14="http://schemas.microsoft.com/office/powerpoint/2010/main" val="14421986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6206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8">
            <a:extLst>
              <a:ext uri="{FF2B5EF4-FFF2-40B4-BE49-F238E27FC236}">
                <a16:creationId xmlns:a16="http://schemas.microsoft.com/office/drawing/2014/main" id="{2B4E8F79-4841-4FCF-8E9D-1DC41B40043B}"/>
              </a:ext>
            </a:extLst>
          </p:cNvPr>
          <p:cNvGrpSpPr/>
          <p:nvPr/>
        </p:nvGrpSpPr>
        <p:grpSpPr>
          <a:xfrm>
            <a:off x="558799" y="525055"/>
            <a:ext cx="3996267" cy="1265680"/>
            <a:chOff x="558799" y="525055"/>
            <a:chExt cx="3996267" cy="1265680"/>
          </a:xfrm>
        </p:grpSpPr>
        <p:sp>
          <p:nvSpPr>
            <p:cNvPr id="6" name="직사각형 133">
              <a:extLst>
                <a:ext uri="{FF2B5EF4-FFF2-40B4-BE49-F238E27FC236}">
                  <a16:creationId xmlns:a16="http://schemas.microsoft.com/office/drawing/2014/main" id="{A14E28ED-9373-4950-9AA4-B9CBE68EE6E3}"/>
                </a:ext>
              </a:extLst>
            </p:cNvPr>
            <p:cNvSpPr/>
            <p:nvPr/>
          </p:nvSpPr>
          <p:spPr>
            <a:xfrm>
              <a:off x="558799" y="928961"/>
              <a:ext cx="3996267"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fontAlgn="base">
                <a:spcBef>
                  <a:spcPct val="0"/>
                </a:spcBef>
                <a:spcAft>
                  <a:spcPct val="0"/>
                </a:spcAft>
              </a:pPr>
              <a:r>
                <a:rPr kumimoji="1" lang="en-US" altLang="ko-KR" sz="2800" dirty="0">
                  <a:solidFill>
                    <a:prstClr val="white"/>
                  </a:solidFill>
                  <a:latin typeface="Samsung Sharp Sans" pitchFamily="2" charset="0"/>
                  <a:ea typeface="Samsung Sharp Sans" pitchFamily="2" charset="0"/>
                  <a:cs typeface="Samsung Sharp Sans" pitchFamily="2" charset="0"/>
                </a:rPr>
                <a:t>AI Capstone Project Tutorial</a:t>
              </a:r>
            </a:p>
          </p:txBody>
        </p:sp>
        <p:sp>
          <p:nvSpPr>
            <p:cNvPr id="7" name="Rectangle 4">
              <a:extLst>
                <a:ext uri="{FF2B5EF4-FFF2-40B4-BE49-F238E27FC236}">
                  <a16:creationId xmlns:a16="http://schemas.microsoft.com/office/drawing/2014/main" id="{A1860CB7-07FE-4B4F-8819-E67AF57A34DF}"/>
                </a:ext>
              </a:extLst>
            </p:cNvPr>
            <p:cNvSpPr/>
            <p:nvPr/>
          </p:nvSpPr>
          <p:spPr>
            <a:xfrm>
              <a:off x="558800" y="525055"/>
              <a:ext cx="1131720" cy="246221"/>
            </a:xfrm>
            <a:prstGeom prst="rect">
              <a:avLst/>
            </a:prstGeom>
          </p:spPr>
          <p:txBody>
            <a:bodyPr wrap="none" lIns="0" tIns="0" rIns="0" bIns="0">
              <a:spAutoFit/>
              <a:scene3d>
                <a:camera prst="orthographicFront"/>
                <a:lightRig rig="threePt" dir="t"/>
              </a:scene3d>
              <a:sp3d>
                <a:bevelT w="0" h="6350"/>
              </a:sp3d>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ko-KR" sz="1600" b="0" i="0" u="none" strike="noStrike" kern="1200" cap="none" spc="0" normalizeH="0" baseline="0" noProof="0" dirty="0">
                  <a:ln>
                    <a:noFill/>
                  </a:ln>
                  <a:solidFill>
                    <a:prstClr val="white"/>
                  </a:solidFill>
                  <a:effectLst/>
                  <a:uLnTx/>
                  <a:uFillTx/>
                  <a:latin typeface="Samsung Sharp Sans" pitchFamily="2" charset="0"/>
                  <a:ea typeface="Samsung Sharp Sans" pitchFamily="2" charset="0"/>
                  <a:cs typeface="Samsung Sharp Sans" pitchFamily="2" charset="0"/>
                </a:rPr>
                <a:t>Chapter 11. </a:t>
              </a:r>
              <a:endParaRPr kumimoji="0" lang="ko-KR" altLang="en-US" sz="1600" b="0" i="0" u="none" strike="noStrike" kern="1200" cap="none" spc="0" normalizeH="0" baseline="0" noProof="0" dirty="0">
                <a:ln>
                  <a:noFill/>
                </a:ln>
                <a:solidFill>
                  <a:prstClr val="black"/>
                </a:solidFill>
                <a:effectLst/>
                <a:uLnTx/>
                <a:uFillTx/>
                <a:latin typeface="Calibri" panose="020F0502020204030204"/>
                <a:ea typeface="맑은 고딕" panose="020B0503020000020004" pitchFamily="50" charset="-127"/>
                <a:cs typeface="+mn-cs"/>
              </a:endParaRPr>
            </a:p>
          </p:txBody>
        </p:sp>
      </p:grpSp>
      <p:grpSp>
        <p:nvGrpSpPr>
          <p:cNvPr id="20" name="Group 1">
            <a:extLst>
              <a:ext uri="{FF2B5EF4-FFF2-40B4-BE49-F238E27FC236}">
                <a16:creationId xmlns:a16="http://schemas.microsoft.com/office/drawing/2014/main" id="{7E6E3AF1-23B3-46A3-B759-DBF871798C3B}"/>
              </a:ext>
            </a:extLst>
          </p:cNvPr>
          <p:cNvGrpSpPr/>
          <p:nvPr/>
        </p:nvGrpSpPr>
        <p:grpSpPr>
          <a:xfrm>
            <a:off x="571500" y="2336175"/>
            <a:ext cx="5702300" cy="278172"/>
            <a:chOff x="4181256" y="3224809"/>
            <a:chExt cx="5702300" cy="278172"/>
          </a:xfrm>
        </p:grpSpPr>
        <p:sp>
          <p:nvSpPr>
            <p:cNvPr id="21" name="직사각형 39">
              <a:extLst>
                <a:ext uri="{FF2B5EF4-FFF2-40B4-BE49-F238E27FC236}">
                  <a16:creationId xmlns:a16="http://schemas.microsoft.com/office/drawing/2014/main" id="{496A6925-544D-4C1E-9B65-8FFE552C3DE7}"/>
                </a:ext>
              </a:extLst>
            </p:cNvPr>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tx1">
                      <a:lumMod val="75000"/>
                      <a:lumOff val="25000"/>
                    </a:schemeClr>
                  </a:solidFill>
                  <a:latin typeface="SamsungOne 700" panose="020B0803030303020204" pitchFamily="34" charset="0"/>
                  <a:ea typeface="SamsungOne 700" panose="020B0803030303020204" pitchFamily="34" charset="0"/>
                </a:rPr>
                <a:t>Unit 1. Using a Ready-Made CNN Model.</a:t>
              </a:r>
            </a:p>
          </p:txBody>
        </p:sp>
        <p:sp>
          <p:nvSpPr>
            <p:cNvPr id="29" name="직사각형 40">
              <a:extLst>
                <a:ext uri="{FF2B5EF4-FFF2-40B4-BE49-F238E27FC236}">
                  <a16:creationId xmlns:a16="http://schemas.microsoft.com/office/drawing/2014/main" id="{20ED31C2-8A24-456B-BC49-616B9637E6BE}"/>
                </a:ext>
              </a:extLst>
            </p:cNvPr>
            <p:cNvSpPr/>
            <p:nvPr/>
          </p:nvSpPr>
          <p:spPr>
            <a:xfrm>
              <a:off x="4181256" y="3224809"/>
              <a:ext cx="36000" cy="252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grpSp>
      <p:grpSp>
        <p:nvGrpSpPr>
          <p:cNvPr id="31" name="Group 1">
            <a:extLst>
              <a:ext uri="{FF2B5EF4-FFF2-40B4-BE49-F238E27FC236}">
                <a16:creationId xmlns:a16="http://schemas.microsoft.com/office/drawing/2014/main" id="{3CF4A8AA-E0B8-434C-A0E5-3CA247EA2C62}"/>
              </a:ext>
            </a:extLst>
          </p:cNvPr>
          <p:cNvGrpSpPr/>
          <p:nvPr/>
        </p:nvGrpSpPr>
        <p:grpSpPr>
          <a:xfrm>
            <a:off x="571500" y="2754136"/>
            <a:ext cx="5702300" cy="924594"/>
            <a:chOff x="4181256" y="3224809"/>
            <a:chExt cx="5702300" cy="924594"/>
          </a:xfrm>
        </p:grpSpPr>
        <p:sp>
          <p:nvSpPr>
            <p:cNvPr id="32" name="직사각형 43">
              <a:extLst>
                <a:ext uri="{FF2B5EF4-FFF2-40B4-BE49-F238E27FC236}">
                  <a16:creationId xmlns:a16="http://schemas.microsoft.com/office/drawing/2014/main" id="{A659D304-6964-4ECC-8099-B5869215D63E}"/>
                </a:ext>
              </a:extLst>
            </p:cNvPr>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bg1">
                      <a:lumMod val="65000"/>
                    </a:schemeClr>
                  </a:solidFill>
                  <a:latin typeface="SamsungOne 400" panose="020B0503030303020204" pitchFamily="34" charset="0"/>
                  <a:ea typeface="SamsungOne 400" panose="020B0503030303020204" pitchFamily="34" charset="0"/>
                </a:rPr>
                <a:t>Unit 2. AI Application Cases.</a:t>
              </a:r>
            </a:p>
          </p:txBody>
        </p:sp>
        <p:sp>
          <p:nvSpPr>
            <p:cNvPr id="33" name="직사각형 44">
              <a:extLst>
                <a:ext uri="{FF2B5EF4-FFF2-40B4-BE49-F238E27FC236}">
                  <a16:creationId xmlns:a16="http://schemas.microsoft.com/office/drawing/2014/main" id="{FC2B1EFF-DF3C-47DC-B1A9-B64D53BB0C5C}"/>
                </a:ext>
              </a:extLst>
            </p:cNvPr>
            <p:cNvSpPr/>
            <p:nvPr/>
          </p:nvSpPr>
          <p:spPr>
            <a:xfrm>
              <a:off x="4181256" y="3224809"/>
              <a:ext cx="36000" cy="252000"/>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34" name="직사각형 45">
              <a:extLst>
                <a:ext uri="{FF2B5EF4-FFF2-40B4-BE49-F238E27FC236}">
                  <a16:creationId xmlns:a16="http://schemas.microsoft.com/office/drawing/2014/main" id="{2486EA8C-C417-45A0-885B-BF07378BDC48}"/>
                </a:ext>
              </a:extLst>
            </p:cNvPr>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2.1. AI based Clinical Decision Support System.</a:t>
              </a:r>
            </a:p>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2.2. Other AI Application Cases.</a:t>
              </a:r>
            </a:p>
          </p:txBody>
        </p:sp>
      </p:grpSp>
    </p:spTree>
    <p:extLst>
      <p:ext uri="{BB962C8B-B14F-4D97-AF65-F5344CB8AC3E}">
        <p14:creationId xmlns:p14="http://schemas.microsoft.com/office/powerpoint/2010/main" val="24237594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직사각형 32">
            <a:extLst>
              <a:ext uri="{FF2B5EF4-FFF2-40B4-BE49-F238E27FC236}">
                <a16:creationId xmlns:a16="http://schemas.microsoft.com/office/drawing/2014/main" id="{8B29918E-6F65-4A98-92B7-C3F89D4EBC93}"/>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34" name="그룹 33">
            <a:extLst>
              <a:ext uri="{FF2B5EF4-FFF2-40B4-BE49-F238E27FC236}">
                <a16:creationId xmlns:a16="http://schemas.microsoft.com/office/drawing/2014/main" id="{28641B8B-7822-4FD7-929A-DAED1C3276AC}"/>
              </a:ext>
            </a:extLst>
          </p:cNvPr>
          <p:cNvGrpSpPr/>
          <p:nvPr/>
        </p:nvGrpSpPr>
        <p:grpSpPr>
          <a:xfrm>
            <a:off x="558800" y="2232686"/>
            <a:ext cx="8785225" cy="215444"/>
            <a:chOff x="1027113" y="2045625"/>
            <a:chExt cx="8785225" cy="215444"/>
          </a:xfrm>
        </p:grpSpPr>
        <p:sp>
          <p:nvSpPr>
            <p:cNvPr id="35" name="직사각형 34">
              <a:extLst>
                <a:ext uri="{FF2B5EF4-FFF2-40B4-BE49-F238E27FC236}">
                  <a16:creationId xmlns:a16="http://schemas.microsoft.com/office/drawing/2014/main" id="{7E71C8B4-6AC6-4A2C-BB6A-20BB4EA815E0}"/>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36" name="직사각형 35">
              <a:extLst>
                <a:ext uri="{FF2B5EF4-FFF2-40B4-BE49-F238E27FC236}">
                  <a16:creationId xmlns:a16="http://schemas.microsoft.com/office/drawing/2014/main" id="{B5A2DAA1-8F49-407A-9E6E-F3362075923F}"/>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Why use a ready-made model?</a:t>
              </a:r>
            </a:p>
          </p:txBody>
        </p:sp>
      </p:grpSp>
      <p:sp>
        <p:nvSpPr>
          <p:cNvPr id="37" name="직사각형 36">
            <a:extLst>
              <a:ext uri="{FF2B5EF4-FFF2-40B4-BE49-F238E27FC236}">
                <a16:creationId xmlns:a16="http://schemas.microsoft.com/office/drawing/2014/main" id="{02C43D5E-CDD8-4C36-9367-E0A805CEA4CF}"/>
              </a:ext>
            </a:extLst>
          </p:cNvPr>
          <p:cNvSpPr/>
          <p:nvPr/>
        </p:nvSpPr>
        <p:spPr>
          <a:xfrm>
            <a:off x="703263" y="2565400"/>
            <a:ext cx="8640762" cy="21613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Building and training a deep CNN model from scratch can be quite costly (in time).</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There are deep CNN models that were optimized and trained on a large dataset (*).</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Reusing these ready-made models (**) to recognize new image classes can be more convenient.    </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We will reuse only the convolutional base that is effective in extracting generic features.</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 new classification (fully connected dense) layer can be attached to adapt to the new dataset.</a:t>
            </a:r>
          </a:p>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 If the weights of the pre-trained convolution layers remain </a:t>
            </a:r>
            <a:r>
              <a:rPr lang="en-US" altLang="ko-KR" sz="1300" dirty="0">
                <a:solidFill>
                  <a:srgbClr val="FF0000"/>
                </a:solidFill>
                <a:latin typeface="SamsungOne 700" panose="020B0803030303020204" pitchFamily="34" charset="0"/>
                <a:ea typeface="SamsungOne 700" panose="020B0803030303020204" pitchFamily="34" charset="0"/>
              </a:rPr>
              <a:t>frozen</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it’s called “fine-tuning”. </a:t>
            </a:r>
          </a:p>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b). We can also update all the weights at once. </a:t>
            </a:r>
          </a:p>
        </p:txBody>
      </p:sp>
      <p:sp>
        <p:nvSpPr>
          <p:cNvPr id="8" name="직사각형 7">
            <a:extLst>
              <a:ext uri="{FF2B5EF4-FFF2-40B4-BE49-F238E27FC236}">
                <a16:creationId xmlns:a16="http://schemas.microsoft.com/office/drawing/2014/main" id="{E7F0CDD7-8C8D-4322-9628-97932D10F373}"/>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12046648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0" name="Table 12">
            <a:extLst>
              <a:ext uri="{FF2B5EF4-FFF2-40B4-BE49-F238E27FC236}">
                <a16:creationId xmlns:a16="http://schemas.microsoft.com/office/drawing/2014/main" id="{52E6ACED-8907-4E9E-9860-D9E29FBD5B24}"/>
              </a:ext>
            </a:extLst>
          </p:cNvPr>
          <p:cNvGraphicFramePr>
            <a:graphicFrameLocks noGrp="1"/>
          </p:cNvGraphicFramePr>
          <p:nvPr>
            <p:extLst>
              <p:ext uri="{D42A27DB-BD31-4B8C-83A1-F6EECF244321}">
                <p14:modId xmlns:p14="http://schemas.microsoft.com/office/powerpoint/2010/main" val="790998721"/>
              </p:ext>
            </p:extLst>
          </p:nvPr>
        </p:nvGraphicFramePr>
        <p:xfrm>
          <a:off x="8094325" y="3113716"/>
          <a:ext cx="400788" cy="2022340"/>
        </p:xfrm>
        <a:graphic>
          <a:graphicData uri="http://schemas.openxmlformats.org/drawingml/2006/table">
            <a:tbl>
              <a:tblPr firstRow="1" bandRow="1">
                <a:tableStyleId>{5940675A-B579-460E-94D1-54222C63F5DA}</a:tableStyleId>
              </a:tblPr>
              <a:tblGrid>
                <a:gridCol w="400788">
                  <a:extLst>
                    <a:ext uri="{9D8B030D-6E8A-4147-A177-3AD203B41FA5}">
                      <a16:colId xmlns:a16="http://schemas.microsoft.com/office/drawing/2014/main" val="20000"/>
                    </a:ext>
                  </a:extLst>
                </a:gridCol>
              </a:tblGrid>
              <a:tr h="202234">
                <a:tc>
                  <a:txBody>
                    <a:bodyPr/>
                    <a:lstStyle/>
                    <a:p>
                      <a:pPr algn="ctr"/>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202234">
                <a:tc>
                  <a:txBody>
                    <a:bodyPr/>
                    <a:lstStyle/>
                    <a:p>
                      <a:pPr algn="ctr"/>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202234">
                <a:tc>
                  <a:txBody>
                    <a:bodyPr/>
                    <a:lstStyle/>
                    <a:p>
                      <a:pPr algn="ctr"/>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0.02</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202234">
                <a:tc>
                  <a:txBody>
                    <a:bodyPr/>
                    <a:lstStyle/>
                    <a:p>
                      <a:pPr marL="0" algn="ctr" defTabSz="914126" rtl="0" eaLnBrk="1" latinLnBrk="1" hangingPunct="1"/>
                      <a:r>
                        <a:rPr lang="en-US" sz="700" b="0" kern="1200" dirty="0">
                          <a:gradFill>
                            <a:gsLst>
                              <a:gs pos="0">
                                <a:srgbClr val="FF0000"/>
                              </a:gs>
                              <a:gs pos="100000">
                                <a:srgbClr val="FF0000"/>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0.95</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202234">
                <a:tc>
                  <a:txBody>
                    <a:bodyPr/>
                    <a:lstStyle/>
                    <a:p>
                      <a:pPr algn="ctr"/>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0.03</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202234">
                <a:tc>
                  <a:txBody>
                    <a:bodyPr/>
                    <a:lstStyle/>
                    <a:p>
                      <a:pPr algn="ctr"/>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202234">
                <a:tc>
                  <a:txBody>
                    <a:bodyPr/>
                    <a:lstStyle/>
                    <a:p>
                      <a:pPr algn="ctr"/>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202234">
                <a:tc>
                  <a:txBody>
                    <a:bodyPr/>
                    <a:lstStyle/>
                    <a:p>
                      <a:pPr algn="ctr"/>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202234">
                <a:tc>
                  <a:txBody>
                    <a:bodyPr/>
                    <a:lstStyle/>
                    <a:p>
                      <a:pPr algn="ctr"/>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202234">
                <a:tc>
                  <a:txBody>
                    <a:bodyPr/>
                    <a:lstStyle/>
                    <a:p>
                      <a:pPr algn="ctr"/>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61" name="TextBox 60">
            <a:extLst>
              <a:ext uri="{FF2B5EF4-FFF2-40B4-BE49-F238E27FC236}">
                <a16:creationId xmlns:a16="http://schemas.microsoft.com/office/drawing/2014/main" id="{8A9F9C38-62CC-483E-95C6-5B04953D18E5}"/>
              </a:ext>
            </a:extLst>
          </p:cNvPr>
          <p:cNvSpPr txBox="1"/>
          <p:nvPr/>
        </p:nvSpPr>
        <p:spPr>
          <a:xfrm>
            <a:off x="1442681" y="2731675"/>
            <a:ext cx="670375" cy="338554"/>
          </a:xfrm>
          <a:prstGeom prst="rect">
            <a:avLst/>
          </a:prstGeom>
          <a:noFill/>
        </p:spPr>
        <p:txBody>
          <a:bodyPr wrap="none" rtlCol="0">
            <a:spAutoFit/>
            <a:scene3d>
              <a:camera prst="orthographicFront"/>
              <a:lightRig rig="threePt" dir="t"/>
            </a:scene3d>
            <a:sp3d>
              <a:bevelT w="0" h="0"/>
              <a:bevelB w="0" h="1270"/>
            </a:sp3d>
          </a:bodyPr>
          <a:lstStyle/>
          <a:p>
            <a:pPr algn="ctr"/>
            <a:r>
              <a:rPr lang="en-US" sz="1600" b="1"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Input</a:t>
            </a:r>
          </a:p>
        </p:txBody>
      </p:sp>
      <p:sp>
        <p:nvSpPr>
          <p:cNvPr id="62" name="TextBox 61">
            <a:extLst>
              <a:ext uri="{FF2B5EF4-FFF2-40B4-BE49-F238E27FC236}">
                <a16:creationId xmlns:a16="http://schemas.microsoft.com/office/drawing/2014/main" id="{12072883-5271-45FB-A15A-C04B6B068844}"/>
              </a:ext>
            </a:extLst>
          </p:cNvPr>
          <p:cNvSpPr txBox="1"/>
          <p:nvPr/>
        </p:nvSpPr>
        <p:spPr>
          <a:xfrm>
            <a:off x="7874637" y="2731675"/>
            <a:ext cx="833883" cy="338554"/>
          </a:xfrm>
          <a:prstGeom prst="rect">
            <a:avLst/>
          </a:prstGeom>
          <a:noFill/>
        </p:spPr>
        <p:txBody>
          <a:bodyPr wrap="none" rtlCol="0">
            <a:spAutoFit/>
            <a:scene3d>
              <a:camera prst="orthographicFront"/>
              <a:lightRig rig="threePt" dir="t"/>
            </a:scene3d>
            <a:sp3d>
              <a:bevelT w="0" h="0"/>
              <a:bevelB w="0" h="1270"/>
            </a:sp3d>
          </a:bodyPr>
          <a:lstStyle/>
          <a:p>
            <a:pPr algn="ctr"/>
            <a:r>
              <a:rPr lang="en-US" sz="1600" b="1"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Output</a:t>
            </a:r>
          </a:p>
        </p:txBody>
      </p:sp>
      <p:sp>
        <p:nvSpPr>
          <p:cNvPr id="64" name="화살표: 아래쪽 63">
            <a:extLst>
              <a:ext uri="{FF2B5EF4-FFF2-40B4-BE49-F238E27FC236}">
                <a16:creationId xmlns:a16="http://schemas.microsoft.com/office/drawing/2014/main" id="{B130B5AA-BBF8-45C7-85F2-CC898C04EA48}"/>
              </a:ext>
            </a:extLst>
          </p:cNvPr>
          <p:cNvSpPr/>
          <p:nvPr/>
        </p:nvSpPr>
        <p:spPr>
          <a:xfrm rot="16200000">
            <a:off x="2532650" y="3970998"/>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73" name="화살표: 아래쪽 72">
            <a:extLst>
              <a:ext uri="{FF2B5EF4-FFF2-40B4-BE49-F238E27FC236}">
                <a16:creationId xmlns:a16="http://schemas.microsoft.com/office/drawing/2014/main" id="{D9BF45ED-89E7-4940-A96E-EBD282A19D68}"/>
              </a:ext>
            </a:extLst>
          </p:cNvPr>
          <p:cNvSpPr/>
          <p:nvPr/>
        </p:nvSpPr>
        <p:spPr>
          <a:xfrm rot="16200000">
            <a:off x="4920343" y="3970998"/>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grpSp>
        <p:nvGrpSpPr>
          <p:cNvPr id="11" name="그룹 10">
            <a:extLst>
              <a:ext uri="{FF2B5EF4-FFF2-40B4-BE49-F238E27FC236}">
                <a16:creationId xmlns:a16="http://schemas.microsoft.com/office/drawing/2014/main" id="{69EE2111-DC0D-4F42-8C81-1183BB4C3CDF}"/>
              </a:ext>
            </a:extLst>
          </p:cNvPr>
          <p:cNvGrpSpPr/>
          <p:nvPr/>
        </p:nvGrpSpPr>
        <p:grpSpPr>
          <a:xfrm>
            <a:off x="5471650" y="2747064"/>
            <a:ext cx="1429169" cy="2388989"/>
            <a:chOff x="6361974" y="2774065"/>
            <a:chExt cx="1429169" cy="2388989"/>
          </a:xfrm>
        </p:grpSpPr>
        <p:sp>
          <p:nvSpPr>
            <p:cNvPr id="76" name="TextBox 75">
              <a:extLst>
                <a:ext uri="{FF2B5EF4-FFF2-40B4-BE49-F238E27FC236}">
                  <a16:creationId xmlns:a16="http://schemas.microsoft.com/office/drawing/2014/main" id="{D5C1F956-7F2A-423D-B9D3-6FE24C110756}"/>
                </a:ext>
              </a:extLst>
            </p:cNvPr>
            <p:cNvSpPr txBox="1"/>
            <p:nvPr/>
          </p:nvSpPr>
          <p:spPr>
            <a:xfrm>
              <a:off x="6446418" y="2774065"/>
              <a:ext cx="1260281" cy="307777"/>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Classification</a:t>
              </a:r>
              <a:endParaRPr lang="en-US"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endParaRPr>
            </a:p>
          </p:txBody>
        </p:sp>
        <p:grpSp>
          <p:nvGrpSpPr>
            <p:cNvPr id="3" name="그룹 2">
              <a:extLst>
                <a:ext uri="{FF2B5EF4-FFF2-40B4-BE49-F238E27FC236}">
                  <a16:creationId xmlns:a16="http://schemas.microsoft.com/office/drawing/2014/main" id="{A14033EF-C662-443B-BB0B-B086729A8737}"/>
                </a:ext>
              </a:extLst>
            </p:cNvPr>
            <p:cNvGrpSpPr/>
            <p:nvPr/>
          </p:nvGrpSpPr>
          <p:grpSpPr>
            <a:xfrm>
              <a:off x="6361974" y="3140718"/>
              <a:ext cx="1429169" cy="2022336"/>
              <a:chOff x="6208974" y="4035563"/>
              <a:chExt cx="1429169" cy="2022336"/>
            </a:xfrm>
          </p:grpSpPr>
          <p:sp>
            <p:nvSpPr>
              <p:cNvPr id="75" name="직사각형 74">
                <a:extLst>
                  <a:ext uri="{FF2B5EF4-FFF2-40B4-BE49-F238E27FC236}">
                    <a16:creationId xmlns:a16="http://schemas.microsoft.com/office/drawing/2014/main" id="{756C6BC9-2479-46AC-9E3D-EA7560491FD1}"/>
                  </a:ext>
                </a:extLst>
              </p:cNvPr>
              <p:cNvSpPr/>
              <p:nvPr/>
            </p:nvSpPr>
            <p:spPr>
              <a:xfrm>
                <a:off x="6208974" y="4035563"/>
                <a:ext cx="1429169" cy="2022336"/>
              </a:xfrm>
              <a:prstGeom prst="rect">
                <a:avLst/>
              </a:prstGeom>
              <a:solidFill>
                <a:srgbClr val="00B050">
                  <a:alpha val="5000"/>
                </a:srgbClr>
              </a:solidFill>
              <a:ln w="127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77" name="TextBox 76">
                <a:extLst>
                  <a:ext uri="{FF2B5EF4-FFF2-40B4-BE49-F238E27FC236}">
                    <a16:creationId xmlns:a16="http://schemas.microsoft.com/office/drawing/2014/main" id="{4B656202-FF09-4AD7-9449-D4B545825FFD}"/>
                  </a:ext>
                </a:extLst>
              </p:cNvPr>
              <p:cNvSpPr txBox="1"/>
              <p:nvPr/>
            </p:nvSpPr>
            <p:spPr>
              <a:xfrm>
                <a:off x="6342588" y="4124325"/>
                <a:ext cx="400110" cy="1844814"/>
              </a:xfrm>
              <a:prstGeom prst="rect">
                <a:avLst/>
              </a:prstGeom>
              <a:solidFill>
                <a:srgbClr val="00B050">
                  <a:alpha val="30000"/>
                </a:srgbClr>
              </a:solidFill>
              <a:ln w="19050">
                <a:solidFill>
                  <a:srgbClr val="00B050"/>
                </a:solidFill>
              </a:ln>
            </p:spPr>
            <p:txBody>
              <a:bodyPr vert="eaVert" wrap="square" rtlCol="0">
                <a:spAutoFit/>
                <a:scene3d>
                  <a:camera prst="orthographicFront"/>
                  <a:lightRig rig="threePt" dir="t"/>
                </a:scene3d>
                <a:sp3d>
                  <a:bevelT w="0" h="0"/>
                  <a:bevelB w="0" h="1270"/>
                </a:sp3d>
              </a:bodyPr>
              <a:lstStyle/>
              <a:p>
                <a:pPr algn="ctr"/>
                <a:r>
                  <a:rPr lang="en-US" sz="1400" dirty="0">
                    <a:latin typeface="SamsungOne 700" panose="020B0803030303020204" pitchFamily="34" charset="0"/>
                    <a:ea typeface="SamsungOne 700" panose="020B0803030303020204" pitchFamily="34" charset="0"/>
                    <a:cs typeface="Times New Roman" panose="02020603050405020304" pitchFamily="18" charset="0"/>
                  </a:rPr>
                  <a:t>Dropout layer</a:t>
                </a:r>
              </a:p>
            </p:txBody>
          </p:sp>
          <p:sp>
            <p:nvSpPr>
              <p:cNvPr id="78" name="TextBox 77">
                <a:extLst>
                  <a:ext uri="{FF2B5EF4-FFF2-40B4-BE49-F238E27FC236}">
                    <a16:creationId xmlns:a16="http://schemas.microsoft.com/office/drawing/2014/main" id="{DA96E08B-E0E9-44B8-93C5-4682A076BCAA}"/>
                  </a:ext>
                </a:extLst>
              </p:cNvPr>
              <p:cNvSpPr txBox="1"/>
              <p:nvPr/>
            </p:nvSpPr>
            <p:spPr>
              <a:xfrm>
                <a:off x="7140424" y="4124325"/>
                <a:ext cx="400110" cy="1844814"/>
              </a:xfrm>
              <a:prstGeom prst="rect">
                <a:avLst/>
              </a:prstGeom>
              <a:solidFill>
                <a:srgbClr val="FFC000">
                  <a:alpha val="30000"/>
                </a:srgbClr>
              </a:solidFill>
              <a:ln w="19050">
                <a:solidFill>
                  <a:srgbClr val="FFC000"/>
                </a:solidFill>
              </a:ln>
            </p:spPr>
            <p:txBody>
              <a:bodyPr vert="eaVert" wrap="square" rtlCol="0">
                <a:spAutoFit/>
                <a:scene3d>
                  <a:camera prst="orthographicFront"/>
                  <a:lightRig rig="threePt" dir="t"/>
                </a:scene3d>
                <a:sp3d>
                  <a:bevelT w="0" h="0"/>
                  <a:bevelB w="0" h="1270"/>
                </a:sp3d>
              </a:bodyPr>
              <a:lstStyle/>
              <a:p>
                <a:pPr algn="ctr"/>
                <a:r>
                  <a:rPr lang="en-US" altLang="ko-KR" sz="1400" dirty="0">
                    <a:latin typeface="SamsungOne 700" panose="020B0803030303020204" pitchFamily="34" charset="0"/>
                    <a:ea typeface="SamsungOne 700" panose="020B0803030303020204" pitchFamily="34" charset="0"/>
                    <a:cs typeface="Times New Roman" panose="02020603050405020304" pitchFamily="18" charset="0"/>
                  </a:rPr>
                  <a:t>Fully connected layer</a:t>
                </a:r>
              </a:p>
            </p:txBody>
          </p:sp>
        </p:grpSp>
      </p:grpSp>
      <p:sp>
        <p:nvSpPr>
          <p:cNvPr id="80" name="화살표: 아래쪽 79">
            <a:extLst>
              <a:ext uri="{FF2B5EF4-FFF2-40B4-BE49-F238E27FC236}">
                <a16:creationId xmlns:a16="http://schemas.microsoft.com/office/drawing/2014/main" id="{988B9A6C-70E1-4AEE-B448-31D10C46421D}"/>
              </a:ext>
            </a:extLst>
          </p:cNvPr>
          <p:cNvSpPr/>
          <p:nvPr/>
        </p:nvSpPr>
        <p:spPr>
          <a:xfrm rot="16200000">
            <a:off x="7354018" y="3970999"/>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82" name="직사각형 81">
            <a:extLst>
              <a:ext uri="{FF2B5EF4-FFF2-40B4-BE49-F238E27FC236}">
                <a16:creationId xmlns:a16="http://schemas.microsoft.com/office/drawing/2014/main" id="{3BD65E9F-1CE5-4C54-AF70-DD48F6977DF2}"/>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83" name="그룹 82">
            <a:extLst>
              <a:ext uri="{FF2B5EF4-FFF2-40B4-BE49-F238E27FC236}">
                <a16:creationId xmlns:a16="http://schemas.microsoft.com/office/drawing/2014/main" id="{19777AF7-107E-4806-A69F-3F1918F9B3C4}"/>
              </a:ext>
            </a:extLst>
          </p:cNvPr>
          <p:cNvGrpSpPr/>
          <p:nvPr/>
        </p:nvGrpSpPr>
        <p:grpSpPr>
          <a:xfrm>
            <a:off x="558800" y="2232686"/>
            <a:ext cx="8785225" cy="215444"/>
            <a:chOff x="1027113" y="2045625"/>
            <a:chExt cx="8785225" cy="215444"/>
          </a:xfrm>
        </p:grpSpPr>
        <p:sp>
          <p:nvSpPr>
            <p:cNvPr id="84" name="직사각형 83">
              <a:extLst>
                <a:ext uri="{FF2B5EF4-FFF2-40B4-BE49-F238E27FC236}">
                  <a16:creationId xmlns:a16="http://schemas.microsoft.com/office/drawing/2014/main" id="{CDBF0F52-CC73-47FD-A482-591E9FBDC80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85" name="직사각형 84">
              <a:extLst>
                <a:ext uri="{FF2B5EF4-FFF2-40B4-BE49-F238E27FC236}">
                  <a16:creationId xmlns:a16="http://schemas.microsoft.com/office/drawing/2014/main" id="{5559B24F-857E-42E2-A2FB-1484203957DD}"/>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Fine-tuning a pre-trained model:</a:t>
              </a:r>
            </a:p>
          </p:txBody>
        </p:sp>
      </p:grpSp>
      <p:pic>
        <p:nvPicPr>
          <p:cNvPr id="86" name="그림 85">
            <a:extLst>
              <a:ext uri="{FF2B5EF4-FFF2-40B4-BE49-F238E27FC236}">
                <a16:creationId xmlns:a16="http://schemas.microsoft.com/office/drawing/2014/main" id="{4B55E210-2369-4309-B955-B9CDA0A6BE54}"/>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353106" y="3726996"/>
            <a:ext cx="849524" cy="720000"/>
          </a:xfrm>
          <a:prstGeom prst="rect">
            <a:avLst/>
          </a:prstGeom>
          <a:ln w="6350">
            <a:solidFill>
              <a:srgbClr val="193EB0"/>
            </a:solidFill>
          </a:ln>
        </p:spPr>
      </p:pic>
      <p:grpSp>
        <p:nvGrpSpPr>
          <p:cNvPr id="4" name="그룹 3">
            <a:extLst>
              <a:ext uri="{FF2B5EF4-FFF2-40B4-BE49-F238E27FC236}">
                <a16:creationId xmlns:a16="http://schemas.microsoft.com/office/drawing/2014/main" id="{977FB0D6-62BE-4767-B924-3F8EBCDC3907}"/>
              </a:ext>
            </a:extLst>
          </p:cNvPr>
          <p:cNvGrpSpPr/>
          <p:nvPr/>
        </p:nvGrpSpPr>
        <p:grpSpPr>
          <a:xfrm>
            <a:off x="2751727" y="2747064"/>
            <a:ext cx="2060179" cy="2796977"/>
            <a:chOff x="2751727" y="2774065"/>
            <a:chExt cx="2060179" cy="2796977"/>
          </a:xfrm>
        </p:grpSpPr>
        <p:sp>
          <p:nvSpPr>
            <p:cNvPr id="89" name="TextBox 88">
              <a:extLst>
                <a:ext uri="{FF2B5EF4-FFF2-40B4-BE49-F238E27FC236}">
                  <a16:creationId xmlns:a16="http://schemas.microsoft.com/office/drawing/2014/main" id="{FDF99624-FF86-4281-A00A-CD3E7E6F6BC8}"/>
                </a:ext>
              </a:extLst>
            </p:cNvPr>
            <p:cNvSpPr txBox="1"/>
            <p:nvPr/>
          </p:nvSpPr>
          <p:spPr>
            <a:xfrm>
              <a:off x="2945689" y="2774065"/>
              <a:ext cx="1672254" cy="307777"/>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Feature Extraction</a:t>
              </a:r>
            </a:p>
          </p:txBody>
        </p:sp>
        <p:grpSp>
          <p:nvGrpSpPr>
            <p:cNvPr id="2" name="그룹 1">
              <a:extLst>
                <a:ext uri="{FF2B5EF4-FFF2-40B4-BE49-F238E27FC236}">
                  <a16:creationId xmlns:a16="http://schemas.microsoft.com/office/drawing/2014/main" id="{3A1C53EF-B0F5-433F-B4A4-CA64EEAAA287}"/>
                </a:ext>
              </a:extLst>
            </p:cNvPr>
            <p:cNvGrpSpPr/>
            <p:nvPr/>
          </p:nvGrpSpPr>
          <p:grpSpPr>
            <a:xfrm>
              <a:off x="3067231" y="3140718"/>
              <a:ext cx="1429169" cy="2022336"/>
              <a:chOff x="2914231" y="4035563"/>
              <a:chExt cx="1429169" cy="2022336"/>
            </a:xfrm>
          </p:grpSpPr>
          <p:sp>
            <p:nvSpPr>
              <p:cNvPr id="88" name="직사각형 87">
                <a:extLst>
                  <a:ext uri="{FF2B5EF4-FFF2-40B4-BE49-F238E27FC236}">
                    <a16:creationId xmlns:a16="http://schemas.microsoft.com/office/drawing/2014/main" id="{4FB36529-978B-4174-BA30-27FD3FB811BA}"/>
                  </a:ext>
                </a:extLst>
              </p:cNvPr>
              <p:cNvSpPr/>
              <p:nvPr/>
            </p:nvSpPr>
            <p:spPr>
              <a:xfrm>
                <a:off x="2914231" y="4035563"/>
                <a:ext cx="1429169" cy="2022336"/>
              </a:xfrm>
              <a:prstGeom prst="rect">
                <a:avLst/>
              </a:prstGeom>
              <a:solidFill>
                <a:srgbClr val="FF0000">
                  <a:alpha val="5000"/>
                </a:srgbClr>
              </a:solid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90" name="TextBox 89">
                <a:extLst>
                  <a:ext uri="{FF2B5EF4-FFF2-40B4-BE49-F238E27FC236}">
                    <a16:creationId xmlns:a16="http://schemas.microsoft.com/office/drawing/2014/main" id="{8FEB1119-F3F9-45D8-BE78-1E77192A96F6}"/>
                  </a:ext>
                </a:extLst>
              </p:cNvPr>
              <p:cNvSpPr txBox="1"/>
              <p:nvPr/>
            </p:nvSpPr>
            <p:spPr>
              <a:xfrm>
                <a:off x="3047845" y="4124325"/>
                <a:ext cx="400110" cy="1844814"/>
              </a:xfrm>
              <a:prstGeom prst="rect">
                <a:avLst/>
              </a:prstGeom>
              <a:solidFill>
                <a:schemeClr val="accent6">
                  <a:alpha val="30000"/>
                </a:schemeClr>
              </a:solidFill>
              <a:ln w="19050">
                <a:solidFill>
                  <a:srgbClr val="FF0000"/>
                </a:solidFill>
              </a:ln>
            </p:spPr>
            <p:txBody>
              <a:bodyPr vert="eaVert" wrap="square" rtlCol="0">
                <a:spAutoFit/>
                <a:scene3d>
                  <a:camera prst="orthographicFront"/>
                  <a:lightRig rig="threePt" dir="t"/>
                </a:scene3d>
                <a:sp3d>
                  <a:bevelT w="0" h="0"/>
                  <a:bevelB w="0" h="1270"/>
                </a:sp3d>
              </a:bodyPr>
              <a:lstStyle>
                <a:defPPr>
                  <a:defRPr lang="en-US"/>
                </a:defPPr>
                <a:lvl1pPr algn="ctr">
                  <a:defRPr sz="1600">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sz="1400" dirty="0"/>
                  <a:t>Convolution layer</a:t>
                </a:r>
              </a:p>
            </p:txBody>
          </p:sp>
          <p:sp>
            <p:nvSpPr>
              <p:cNvPr id="91" name="TextBox 90">
                <a:extLst>
                  <a:ext uri="{FF2B5EF4-FFF2-40B4-BE49-F238E27FC236}">
                    <a16:creationId xmlns:a16="http://schemas.microsoft.com/office/drawing/2014/main" id="{F24F157D-3CBC-4EF3-A32B-DE1338CE24A7}"/>
                  </a:ext>
                </a:extLst>
              </p:cNvPr>
              <p:cNvSpPr txBox="1"/>
              <p:nvPr/>
            </p:nvSpPr>
            <p:spPr>
              <a:xfrm>
                <a:off x="3845681" y="4124325"/>
                <a:ext cx="400110" cy="1844814"/>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defPPr>
                  <a:defRPr lang="en-US"/>
                </a:defPPr>
                <a:lvl1pPr algn="ctr">
                  <a:defRPr sz="1600">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sz="1400" dirty="0"/>
                  <a:t>Pooling layer</a:t>
                </a:r>
              </a:p>
            </p:txBody>
          </p:sp>
        </p:grpSp>
        <p:sp>
          <p:nvSpPr>
            <p:cNvPr id="95" name="TextBox 94">
              <a:extLst>
                <a:ext uri="{FF2B5EF4-FFF2-40B4-BE49-F238E27FC236}">
                  <a16:creationId xmlns:a16="http://schemas.microsoft.com/office/drawing/2014/main" id="{9DD2A92A-BFDD-4C27-950C-1EE8B964070A}"/>
                </a:ext>
              </a:extLst>
            </p:cNvPr>
            <p:cNvSpPr txBox="1"/>
            <p:nvPr/>
          </p:nvSpPr>
          <p:spPr>
            <a:xfrm>
              <a:off x="2751727" y="5263265"/>
              <a:ext cx="2060179" cy="307777"/>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chemeClr val="tx1">
                      <a:lumMod val="75000"/>
                      <a:lumOff val="25000"/>
                    </a:schemeClr>
                  </a:solidFill>
                  <a:latin typeface="SamsungOne 400" panose="020B0503030303020204" pitchFamily="34" charset="0"/>
                  <a:ea typeface="SamsungOne 400" panose="020B0503030303020204" pitchFamily="34" charset="0"/>
                  <a:cs typeface="Times New Roman" panose="02020603050405020304" pitchFamily="18" charset="0"/>
                  <a:sym typeface="Symbol" panose="05050102010706020507" pitchFamily="18" charset="2"/>
                </a:rPr>
                <a:t>Repeated several times</a:t>
              </a:r>
            </a:p>
          </p:txBody>
        </p:sp>
      </p:grpSp>
      <p:sp>
        <p:nvSpPr>
          <p:cNvPr id="93" name="직사각형 92">
            <a:extLst>
              <a:ext uri="{FF2B5EF4-FFF2-40B4-BE49-F238E27FC236}">
                <a16:creationId xmlns:a16="http://schemas.microsoft.com/office/drawing/2014/main" id="{9D6FC61F-15F2-4E9F-A1CD-387A47EC569E}"/>
              </a:ext>
            </a:extLst>
          </p:cNvPr>
          <p:cNvSpPr/>
          <p:nvPr/>
        </p:nvSpPr>
        <p:spPr>
          <a:xfrm>
            <a:off x="703263" y="5766600"/>
            <a:ext cx="8640762"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1). Suppose a deep learning CNN model trained on a dataset.</a:t>
            </a:r>
          </a:p>
        </p:txBody>
      </p:sp>
      <p:sp>
        <p:nvSpPr>
          <p:cNvPr id="28" name="직사각형 7">
            <a:extLst>
              <a:ext uri="{FF2B5EF4-FFF2-40B4-BE49-F238E27FC236}">
                <a16:creationId xmlns:a16="http://schemas.microsoft.com/office/drawing/2014/main" id="{A0810CB7-CE8B-49FC-8674-CC8F99955978}"/>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2666837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직사각형 23">
            <a:extLst>
              <a:ext uri="{FF2B5EF4-FFF2-40B4-BE49-F238E27FC236}">
                <a16:creationId xmlns:a16="http://schemas.microsoft.com/office/drawing/2014/main" id="{B4A926F1-82C1-4FF0-921C-6E3D2B230E65}"/>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26" name="그룹 25">
            <a:extLst>
              <a:ext uri="{FF2B5EF4-FFF2-40B4-BE49-F238E27FC236}">
                <a16:creationId xmlns:a16="http://schemas.microsoft.com/office/drawing/2014/main" id="{B6A74F9C-408C-4CC7-BFF8-B09CDC48C87C}"/>
              </a:ext>
            </a:extLst>
          </p:cNvPr>
          <p:cNvGrpSpPr/>
          <p:nvPr/>
        </p:nvGrpSpPr>
        <p:grpSpPr>
          <a:xfrm>
            <a:off x="558800" y="2232686"/>
            <a:ext cx="8785225" cy="215444"/>
            <a:chOff x="1027113" y="2045625"/>
            <a:chExt cx="8785225" cy="215444"/>
          </a:xfrm>
        </p:grpSpPr>
        <p:sp>
          <p:nvSpPr>
            <p:cNvPr id="27" name="직사각형 26">
              <a:extLst>
                <a:ext uri="{FF2B5EF4-FFF2-40B4-BE49-F238E27FC236}">
                  <a16:creationId xmlns:a16="http://schemas.microsoft.com/office/drawing/2014/main" id="{56626423-E087-4242-BC5A-0335CB16053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28" name="직사각형 27">
              <a:extLst>
                <a:ext uri="{FF2B5EF4-FFF2-40B4-BE49-F238E27FC236}">
                  <a16:creationId xmlns:a16="http://schemas.microsoft.com/office/drawing/2014/main" id="{2D2E25CE-4686-42B4-9A52-7ABA14B5DF55}"/>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Fine-tuning a pre-trained model:</a:t>
              </a:r>
            </a:p>
          </p:txBody>
        </p:sp>
      </p:grpSp>
      <p:sp>
        <p:nvSpPr>
          <p:cNvPr id="29" name="직사각형 28">
            <a:extLst>
              <a:ext uri="{FF2B5EF4-FFF2-40B4-BE49-F238E27FC236}">
                <a16:creationId xmlns:a16="http://schemas.microsoft.com/office/drawing/2014/main" id="{CDAB86CB-1914-4327-9010-607E750A7745}"/>
              </a:ext>
            </a:extLst>
          </p:cNvPr>
          <p:cNvSpPr/>
          <p:nvPr/>
        </p:nvSpPr>
        <p:spPr>
          <a:xfrm>
            <a:off x="703263" y="5766600"/>
            <a:ext cx="8640762"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2). Remove the classification layer.</a:t>
            </a:r>
          </a:p>
        </p:txBody>
      </p:sp>
      <p:sp>
        <p:nvSpPr>
          <p:cNvPr id="55" name="화살표: 아래쪽 54">
            <a:extLst>
              <a:ext uri="{FF2B5EF4-FFF2-40B4-BE49-F238E27FC236}">
                <a16:creationId xmlns:a16="http://schemas.microsoft.com/office/drawing/2014/main" id="{5B5360F1-EE5E-4D1B-B85C-0A758AE0C2CC}"/>
              </a:ext>
            </a:extLst>
          </p:cNvPr>
          <p:cNvSpPr/>
          <p:nvPr/>
        </p:nvSpPr>
        <p:spPr>
          <a:xfrm rot="16200000">
            <a:off x="4920343" y="3970998"/>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57" name="TextBox 56">
            <a:extLst>
              <a:ext uri="{FF2B5EF4-FFF2-40B4-BE49-F238E27FC236}">
                <a16:creationId xmlns:a16="http://schemas.microsoft.com/office/drawing/2014/main" id="{D138DA82-8CE9-4DA6-BE57-ACBA3A4CE894}"/>
              </a:ext>
            </a:extLst>
          </p:cNvPr>
          <p:cNvSpPr txBox="1"/>
          <p:nvPr/>
        </p:nvSpPr>
        <p:spPr>
          <a:xfrm>
            <a:off x="5556094" y="2747064"/>
            <a:ext cx="1260281" cy="307777"/>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chemeClr val="bg1">
                    <a:lumMod val="65000"/>
                  </a:schemeClr>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Classification</a:t>
            </a:r>
            <a:endParaRPr lang="en-US" sz="1400" dirty="0">
              <a:solidFill>
                <a:schemeClr val="bg1">
                  <a:lumMod val="65000"/>
                </a:schemeClr>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60" name="TextBox 59">
            <a:extLst>
              <a:ext uri="{FF2B5EF4-FFF2-40B4-BE49-F238E27FC236}">
                <a16:creationId xmlns:a16="http://schemas.microsoft.com/office/drawing/2014/main" id="{FB3677B2-F255-480C-BFB5-9B6C4FA2C205}"/>
              </a:ext>
            </a:extLst>
          </p:cNvPr>
          <p:cNvSpPr txBox="1"/>
          <p:nvPr/>
        </p:nvSpPr>
        <p:spPr>
          <a:xfrm>
            <a:off x="5605264" y="3202479"/>
            <a:ext cx="400110" cy="1844814"/>
          </a:xfrm>
          <a:prstGeom prst="rect">
            <a:avLst/>
          </a:prstGeom>
          <a:solidFill>
            <a:schemeClr val="bg1">
              <a:lumMod val="85000"/>
            </a:schemeClr>
          </a:solidFill>
          <a:ln w="19050">
            <a:solidFill>
              <a:schemeClr val="bg1">
                <a:lumMod val="75000"/>
              </a:schemeClr>
            </a:solidFill>
          </a:ln>
        </p:spPr>
        <p:txBody>
          <a:bodyPr vert="eaVert" wrap="square" rtlCol="0">
            <a:spAutoFit/>
            <a:scene3d>
              <a:camera prst="orthographicFront"/>
              <a:lightRig rig="threePt" dir="t"/>
            </a:scene3d>
            <a:sp3d>
              <a:bevelT w="0" h="0"/>
              <a:bevelB w="0" h="1270"/>
            </a:sp3d>
          </a:bodyPr>
          <a:lstStyle/>
          <a:p>
            <a:pPr algn="ctr"/>
            <a:r>
              <a:rPr lang="en-US" sz="1400" dirty="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rPr>
              <a:t>Dropout layer</a:t>
            </a:r>
          </a:p>
        </p:txBody>
      </p:sp>
      <p:sp>
        <p:nvSpPr>
          <p:cNvPr id="61" name="TextBox 60">
            <a:extLst>
              <a:ext uri="{FF2B5EF4-FFF2-40B4-BE49-F238E27FC236}">
                <a16:creationId xmlns:a16="http://schemas.microsoft.com/office/drawing/2014/main" id="{78B388AB-C322-49A1-95EE-D73AB759EC26}"/>
              </a:ext>
            </a:extLst>
          </p:cNvPr>
          <p:cNvSpPr txBox="1"/>
          <p:nvPr/>
        </p:nvSpPr>
        <p:spPr>
          <a:xfrm>
            <a:off x="6403100" y="3202479"/>
            <a:ext cx="400110" cy="1844814"/>
          </a:xfrm>
          <a:prstGeom prst="rect">
            <a:avLst/>
          </a:prstGeom>
          <a:solidFill>
            <a:schemeClr val="bg1">
              <a:lumMod val="85000"/>
            </a:schemeClr>
          </a:solidFill>
          <a:ln w="19050">
            <a:solidFill>
              <a:schemeClr val="bg1">
                <a:lumMod val="75000"/>
              </a:schemeClr>
            </a:solidFill>
          </a:ln>
        </p:spPr>
        <p:txBody>
          <a:bodyPr vert="eaVert" wrap="square" rtlCol="0">
            <a:spAutoFit/>
            <a:scene3d>
              <a:camera prst="orthographicFront"/>
              <a:lightRig rig="threePt" dir="t"/>
            </a:scene3d>
            <a:sp3d>
              <a:bevelT w="0" h="0"/>
              <a:bevelB w="0" h="1270"/>
            </a:sp3d>
          </a:bodyPr>
          <a:lstStyle/>
          <a:p>
            <a:pPr algn="ctr"/>
            <a:r>
              <a:rPr lang="en-US" altLang="ko-KR" sz="1400" dirty="0">
                <a:solidFill>
                  <a:schemeClr val="tx1">
                    <a:lumMod val="50000"/>
                    <a:lumOff val="50000"/>
                  </a:schemeClr>
                </a:solidFill>
                <a:latin typeface="SamsungOne 700" panose="020B0803030303020204" pitchFamily="34" charset="0"/>
                <a:ea typeface="SamsungOne 700" panose="020B0803030303020204" pitchFamily="34" charset="0"/>
                <a:cs typeface="Times New Roman" panose="02020603050405020304" pitchFamily="18" charset="0"/>
              </a:rPr>
              <a:t>Fully connected layer</a:t>
            </a:r>
          </a:p>
        </p:txBody>
      </p:sp>
      <p:grpSp>
        <p:nvGrpSpPr>
          <p:cNvPr id="64" name="그룹 63">
            <a:extLst>
              <a:ext uri="{FF2B5EF4-FFF2-40B4-BE49-F238E27FC236}">
                <a16:creationId xmlns:a16="http://schemas.microsoft.com/office/drawing/2014/main" id="{08D18D02-7FE2-4A9E-87E4-C6BB8F9AC482}"/>
              </a:ext>
            </a:extLst>
          </p:cNvPr>
          <p:cNvGrpSpPr/>
          <p:nvPr/>
        </p:nvGrpSpPr>
        <p:grpSpPr>
          <a:xfrm>
            <a:off x="2751727" y="2747064"/>
            <a:ext cx="2060179" cy="2796977"/>
            <a:chOff x="2751727" y="2774065"/>
            <a:chExt cx="2060179" cy="2796977"/>
          </a:xfrm>
        </p:grpSpPr>
        <p:sp>
          <p:nvSpPr>
            <p:cNvPr id="65" name="TextBox 64">
              <a:extLst>
                <a:ext uri="{FF2B5EF4-FFF2-40B4-BE49-F238E27FC236}">
                  <a16:creationId xmlns:a16="http://schemas.microsoft.com/office/drawing/2014/main" id="{4399B47E-CA8A-4DF3-A8BA-70A7A01EF9AE}"/>
                </a:ext>
              </a:extLst>
            </p:cNvPr>
            <p:cNvSpPr txBox="1"/>
            <p:nvPr/>
          </p:nvSpPr>
          <p:spPr>
            <a:xfrm>
              <a:off x="2945689" y="2774065"/>
              <a:ext cx="1672254" cy="307777"/>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Feature Extraction</a:t>
              </a:r>
            </a:p>
          </p:txBody>
        </p:sp>
        <p:grpSp>
          <p:nvGrpSpPr>
            <p:cNvPr id="66" name="그룹 65">
              <a:extLst>
                <a:ext uri="{FF2B5EF4-FFF2-40B4-BE49-F238E27FC236}">
                  <a16:creationId xmlns:a16="http://schemas.microsoft.com/office/drawing/2014/main" id="{B6C56F64-1C35-40EE-B6ED-E240742E0875}"/>
                </a:ext>
              </a:extLst>
            </p:cNvPr>
            <p:cNvGrpSpPr/>
            <p:nvPr/>
          </p:nvGrpSpPr>
          <p:grpSpPr>
            <a:xfrm>
              <a:off x="3067231" y="3140718"/>
              <a:ext cx="1429169" cy="2022336"/>
              <a:chOff x="2914231" y="4035563"/>
              <a:chExt cx="1429169" cy="2022336"/>
            </a:xfrm>
          </p:grpSpPr>
          <p:sp>
            <p:nvSpPr>
              <p:cNvPr id="68" name="직사각형 67">
                <a:extLst>
                  <a:ext uri="{FF2B5EF4-FFF2-40B4-BE49-F238E27FC236}">
                    <a16:creationId xmlns:a16="http://schemas.microsoft.com/office/drawing/2014/main" id="{CE16CD23-17C9-4BE5-B9CD-FF07B8D22419}"/>
                  </a:ext>
                </a:extLst>
              </p:cNvPr>
              <p:cNvSpPr/>
              <p:nvPr/>
            </p:nvSpPr>
            <p:spPr>
              <a:xfrm>
                <a:off x="2914231" y="4035563"/>
                <a:ext cx="1429169" cy="2022336"/>
              </a:xfrm>
              <a:prstGeom prst="rect">
                <a:avLst/>
              </a:prstGeom>
              <a:solidFill>
                <a:srgbClr val="FF0000">
                  <a:alpha val="5000"/>
                </a:srgbClr>
              </a:solid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69" name="TextBox 68">
                <a:extLst>
                  <a:ext uri="{FF2B5EF4-FFF2-40B4-BE49-F238E27FC236}">
                    <a16:creationId xmlns:a16="http://schemas.microsoft.com/office/drawing/2014/main" id="{B7AC5603-E221-4401-9AA2-6ACF627C0CAB}"/>
                  </a:ext>
                </a:extLst>
              </p:cNvPr>
              <p:cNvSpPr txBox="1"/>
              <p:nvPr/>
            </p:nvSpPr>
            <p:spPr>
              <a:xfrm>
                <a:off x="3047845" y="4124325"/>
                <a:ext cx="400110" cy="1844814"/>
              </a:xfrm>
              <a:prstGeom prst="rect">
                <a:avLst/>
              </a:prstGeom>
              <a:solidFill>
                <a:schemeClr val="accent6">
                  <a:alpha val="30000"/>
                </a:schemeClr>
              </a:solidFill>
              <a:ln w="19050">
                <a:solidFill>
                  <a:srgbClr val="FF0000"/>
                </a:solidFill>
              </a:ln>
            </p:spPr>
            <p:txBody>
              <a:bodyPr vert="eaVert" wrap="square" rtlCol="0">
                <a:spAutoFit/>
                <a:scene3d>
                  <a:camera prst="orthographicFront"/>
                  <a:lightRig rig="threePt" dir="t"/>
                </a:scene3d>
                <a:sp3d>
                  <a:bevelT w="0" h="0"/>
                  <a:bevelB w="0" h="1270"/>
                </a:sp3d>
              </a:bodyPr>
              <a:lstStyle>
                <a:defPPr>
                  <a:defRPr lang="en-US"/>
                </a:defPPr>
                <a:lvl1pPr algn="ctr">
                  <a:defRPr sz="1600">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sz="1400" dirty="0"/>
                  <a:t>Convolution layer</a:t>
                </a:r>
              </a:p>
            </p:txBody>
          </p:sp>
          <p:sp>
            <p:nvSpPr>
              <p:cNvPr id="70" name="TextBox 69">
                <a:extLst>
                  <a:ext uri="{FF2B5EF4-FFF2-40B4-BE49-F238E27FC236}">
                    <a16:creationId xmlns:a16="http://schemas.microsoft.com/office/drawing/2014/main" id="{E839CBF3-B7E7-40F8-8809-E2C103166A7C}"/>
                  </a:ext>
                </a:extLst>
              </p:cNvPr>
              <p:cNvSpPr txBox="1"/>
              <p:nvPr/>
            </p:nvSpPr>
            <p:spPr>
              <a:xfrm>
                <a:off x="3845681" y="4124325"/>
                <a:ext cx="400110" cy="1844814"/>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defPPr>
                  <a:defRPr lang="en-US"/>
                </a:defPPr>
                <a:lvl1pPr algn="ctr">
                  <a:defRPr sz="1600">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sz="1400" dirty="0"/>
                  <a:t>Pooling layer</a:t>
                </a:r>
              </a:p>
            </p:txBody>
          </p:sp>
        </p:grpSp>
        <p:sp>
          <p:nvSpPr>
            <p:cNvPr id="67" name="TextBox 66">
              <a:extLst>
                <a:ext uri="{FF2B5EF4-FFF2-40B4-BE49-F238E27FC236}">
                  <a16:creationId xmlns:a16="http://schemas.microsoft.com/office/drawing/2014/main" id="{23268BAC-5A03-40B0-AFBF-AA60B5D3421A}"/>
                </a:ext>
              </a:extLst>
            </p:cNvPr>
            <p:cNvSpPr txBox="1"/>
            <p:nvPr/>
          </p:nvSpPr>
          <p:spPr>
            <a:xfrm>
              <a:off x="2751727" y="5263265"/>
              <a:ext cx="2060179" cy="307777"/>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chemeClr val="tx1">
                      <a:lumMod val="75000"/>
                      <a:lumOff val="25000"/>
                    </a:schemeClr>
                  </a:solidFill>
                  <a:latin typeface="SamsungOne 400" panose="020B0503030303020204" pitchFamily="34" charset="0"/>
                  <a:ea typeface="SamsungOne 400" panose="020B0503030303020204" pitchFamily="34" charset="0"/>
                  <a:cs typeface="Times New Roman" panose="02020603050405020304" pitchFamily="18" charset="0"/>
                  <a:sym typeface="Symbol" panose="05050102010706020507" pitchFamily="18" charset="2"/>
                </a:rPr>
                <a:t>Repeated several times</a:t>
              </a:r>
            </a:p>
          </p:txBody>
        </p:sp>
      </p:grpSp>
      <p:sp>
        <p:nvSpPr>
          <p:cNvPr id="59" name="직사각형 58">
            <a:extLst>
              <a:ext uri="{FF2B5EF4-FFF2-40B4-BE49-F238E27FC236}">
                <a16:creationId xmlns:a16="http://schemas.microsoft.com/office/drawing/2014/main" id="{632F859F-557F-4EC1-BD43-05B50863AEC3}"/>
              </a:ext>
            </a:extLst>
          </p:cNvPr>
          <p:cNvSpPr/>
          <p:nvPr/>
        </p:nvSpPr>
        <p:spPr>
          <a:xfrm>
            <a:off x="5471650" y="3113717"/>
            <a:ext cx="1429169" cy="2022336"/>
          </a:xfrm>
          <a:prstGeom prst="rect">
            <a:avLst/>
          </a:prstGeom>
          <a:solidFill>
            <a:schemeClr val="bg1">
              <a:lumMod val="65000"/>
              <a:alpha val="65000"/>
            </a:schemeClr>
          </a:solidFill>
          <a:ln w="12700">
            <a:solidFill>
              <a:schemeClr val="bg1">
                <a:lumMod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71" name="곱하기 기호 70">
            <a:extLst>
              <a:ext uri="{FF2B5EF4-FFF2-40B4-BE49-F238E27FC236}">
                <a16:creationId xmlns:a16="http://schemas.microsoft.com/office/drawing/2014/main" id="{FAEBE456-13A4-4729-ADF5-75C829098891}"/>
              </a:ext>
            </a:extLst>
          </p:cNvPr>
          <p:cNvSpPr/>
          <p:nvPr/>
        </p:nvSpPr>
        <p:spPr>
          <a:xfrm>
            <a:off x="4565877" y="2489961"/>
            <a:ext cx="3240000" cy="3240000"/>
          </a:xfrm>
          <a:prstGeom prst="mathMultiply">
            <a:avLst>
              <a:gd name="adj1" fmla="val 4211"/>
            </a:avLst>
          </a:prstGeom>
          <a:solidFill>
            <a:srgbClr val="FF000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직사각형 7">
            <a:extLst>
              <a:ext uri="{FF2B5EF4-FFF2-40B4-BE49-F238E27FC236}">
                <a16:creationId xmlns:a16="http://schemas.microsoft.com/office/drawing/2014/main" id="{0D573BEA-2648-49F5-82B4-8A3A6202D062}"/>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1772470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 12">
            <a:extLst>
              <a:ext uri="{FF2B5EF4-FFF2-40B4-BE49-F238E27FC236}">
                <a16:creationId xmlns:a16="http://schemas.microsoft.com/office/drawing/2014/main" id="{DEBBA56A-54C6-49E7-808A-8F37EEC16A23}"/>
              </a:ext>
            </a:extLst>
          </p:cNvPr>
          <p:cNvGraphicFramePr>
            <a:graphicFrameLocks noGrp="1"/>
          </p:cNvGraphicFramePr>
          <p:nvPr>
            <p:extLst>
              <p:ext uri="{D42A27DB-BD31-4B8C-83A1-F6EECF244321}">
                <p14:modId xmlns:p14="http://schemas.microsoft.com/office/powerpoint/2010/main" val="1964465618"/>
              </p:ext>
            </p:extLst>
          </p:nvPr>
        </p:nvGraphicFramePr>
        <p:xfrm>
          <a:off x="8094325" y="3324261"/>
          <a:ext cx="400788" cy="2022340"/>
        </p:xfrm>
        <a:graphic>
          <a:graphicData uri="http://schemas.openxmlformats.org/drawingml/2006/table">
            <a:tbl>
              <a:tblPr firstRow="1" bandRow="1">
                <a:tableStyleId>{5940675A-B579-460E-94D1-54222C63F5DA}</a:tableStyleId>
              </a:tblPr>
              <a:tblGrid>
                <a:gridCol w="400788">
                  <a:extLst>
                    <a:ext uri="{9D8B030D-6E8A-4147-A177-3AD203B41FA5}">
                      <a16:colId xmlns:a16="http://schemas.microsoft.com/office/drawing/2014/main" val="20000"/>
                    </a:ext>
                  </a:extLst>
                </a:gridCol>
              </a:tblGrid>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0.02</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0.05</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0.03</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202234">
                <a:tc>
                  <a:txBody>
                    <a:bodyPr/>
                    <a:lstStyle/>
                    <a:p>
                      <a:pPr marL="0" algn="ctr" defTabSz="914126" rtl="0" eaLnBrk="1" latinLnBrk="1" hangingPunct="1"/>
                      <a:r>
                        <a:rPr lang="en-US" sz="700" b="0" kern="1200" dirty="0">
                          <a:gradFill>
                            <a:gsLst>
                              <a:gs pos="0">
                                <a:srgbClr val="FF0000"/>
                              </a:gs>
                              <a:gs pos="100000">
                                <a:srgbClr val="FF0000"/>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0.90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27" name="TextBox 26">
            <a:extLst>
              <a:ext uri="{FF2B5EF4-FFF2-40B4-BE49-F238E27FC236}">
                <a16:creationId xmlns:a16="http://schemas.microsoft.com/office/drawing/2014/main" id="{EBC845A8-E636-4AA5-B435-0E91C1DE0D77}"/>
              </a:ext>
            </a:extLst>
          </p:cNvPr>
          <p:cNvSpPr txBox="1"/>
          <p:nvPr/>
        </p:nvSpPr>
        <p:spPr>
          <a:xfrm>
            <a:off x="1442681" y="2734982"/>
            <a:ext cx="670375" cy="338554"/>
          </a:xfrm>
          <a:prstGeom prst="rect">
            <a:avLst/>
          </a:prstGeom>
          <a:noFill/>
        </p:spPr>
        <p:txBody>
          <a:bodyPr wrap="none" rtlCol="0">
            <a:spAutoFit/>
            <a:scene3d>
              <a:camera prst="orthographicFront"/>
              <a:lightRig rig="threePt" dir="t"/>
            </a:scene3d>
            <a:sp3d>
              <a:bevelT w="0" h="0"/>
              <a:bevelB w="0" h="1270"/>
            </a:sp3d>
          </a:bodyPr>
          <a:lstStyle/>
          <a:p>
            <a:pPr algn="ctr"/>
            <a:r>
              <a:rPr lang="en-US" sz="1600" b="1"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Input</a:t>
            </a:r>
          </a:p>
        </p:txBody>
      </p:sp>
      <p:sp>
        <p:nvSpPr>
          <p:cNvPr id="28" name="TextBox 27">
            <a:extLst>
              <a:ext uri="{FF2B5EF4-FFF2-40B4-BE49-F238E27FC236}">
                <a16:creationId xmlns:a16="http://schemas.microsoft.com/office/drawing/2014/main" id="{1A4466E6-EE82-4F37-95FA-19F4C3742973}"/>
              </a:ext>
            </a:extLst>
          </p:cNvPr>
          <p:cNvSpPr txBox="1"/>
          <p:nvPr/>
        </p:nvSpPr>
        <p:spPr>
          <a:xfrm>
            <a:off x="7874637" y="2734982"/>
            <a:ext cx="833883" cy="338554"/>
          </a:xfrm>
          <a:prstGeom prst="rect">
            <a:avLst/>
          </a:prstGeom>
          <a:noFill/>
        </p:spPr>
        <p:txBody>
          <a:bodyPr wrap="none" rtlCol="0">
            <a:spAutoFit/>
            <a:scene3d>
              <a:camera prst="orthographicFront"/>
              <a:lightRig rig="threePt" dir="t"/>
            </a:scene3d>
            <a:sp3d>
              <a:bevelT w="0" h="0"/>
              <a:bevelB w="0" h="1270"/>
            </a:sp3d>
          </a:bodyPr>
          <a:lstStyle/>
          <a:p>
            <a:pPr algn="ctr"/>
            <a:r>
              <a:rPr lang="en-US" sz="1600" b="1"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Output</a:t>
            </a:r>
          </a:p>
        </p:txBody>
      </p:sp>
      <p:sp>
        <p:nvSpPr>
          <p:cNvPr id="29" name="화살표: 아래쪽 28">
            <a:extLst>
              <a:ext uri="{FF2B5EF4-FFF2-40B4-BE49-F238E27FC236}">
                <a16:creationId xmlns:a16="http://schemas.microsoft.com/office/drawing/2014/main" id="{4A60B97C-3881-4AD2-AFEA-12024C3EF0BE}"/>
              </a:ext>
            </a:extLst>
          </p:cNvPr>
          <p:cNvSpPr/>
          <p:nvPr/>
        </p:nvSpPr>
        <p:spPr>
          <a:xfrm rot="16200000">
            <a:off x="2532650" y="4181543"/>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30" name="화살표: 아래쪽 29">
            <a:extLst>
              <a:ext uri="{FF2B5EF4-FFF2-40B4-BE49-F238E27FC236}">
                <a16:creationId xmlns:a16="http://schemas.microsoft.com/office/drawing/2014/main" id="{474E4891-BC64-40C4-B9C2-310A04177AAA}"/>
              </a:ext>
            </a:extLst>
          </p:cNvPr>
          <p:cNvSpPr/>
          <p:nvPr/>
        </p:nvSpPr>
        <p:spPr>
          <a:xfrm rot="16200000">
            <a:off x="4920343" y="4181543"/>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grpSp>
        <p:nvGrpSpPr>
          <p:cNvPr id="31" name="그룹 30">
            <a:extLst>
              <a:ext uri="{FF2B5EF4-FFF2-40B4-BE49-F238E27FC236}">
                <a16:creationId xmlns:a16="http://schemas.microsoft.com/office/drawing/2014/main" id="{725B1A21-61CE-44B5-9104-81C4039FBC8F}"/>
              </a:ext>
            </a:extLst>
          </p:cNvPr>
          <p:cNvGrpSpPr/>
          <p:nvPr/>
        </p:nvGrpSpPr>
        <p:grpSpPr>
          <a:xfrm>
            <a:off x="5144923" y="2755123"/>
            <a:ext cx="2082621" cy="2591475"/>
            <a:chOff x="6035247" y="2571579"/>
            <a:chExt cx="2082621" cy="2591475"/>
          </a:xfrm>
        </p:grpSpPr>
        <p:sp>
          <p:nvSpPr>
            <p:cNvPr id="32" name="TextBox 31">
              <a:extLst>
                <a:ext uri="{FF2B5EF4-FFF2-40B4-BE49-F238E27FC236}">
                  <a16:creationId xmlns:a16="http://schemas.microsoft.com/office/drawing/2014/main" id="{AF50A6AA-887D-42AC-994F-D0F4DD6607EA}"/>
                </a:ext>
              </a:extLst>
            </p:cNvPr>
            <p:cNvSpPr txBox="1"/>
            <p:nvPr/>
          </p:nvSpPr>
          <p:spPr>
            <a:xfrm>
              <a:off x="6035247" y="2571579"/>
              <a:ext cx="2082621" cy="523220"/>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Classification</a:t>
              </a:r>
            </a:p>
            <a:p>
              <a:pPr algn="ctr"/>
              <a:r>
                <a:rPr lang="en-US"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rPr>
                <a:t>(</a:t>
              </a:r>
              <a:r>
                <a:rPr lang="en-US" sz="1400" dirty="0">
                  <a:solidFill>
                    <a:srgbClr val="00B050"/>
                  </a:solidFill>
                  <a:latin typeface="SamsungOne 700" panose="020B0803030303020204" pitchFamily="34" charset="0"/>
                  <a:ea typeface="SamsungOne 700" panose="020B0803030303020204" pitchFamily="34" charset="0"/>
                  <a:cs typeface="Times New Roman" panose="02020603050405020304" pitchFamily="18" charset="0"/>
                </a:rPr>
                <a:t>newly trained weights</a:t>
              </a:r>
              <a:r>
                <a:rPr lang="en-US"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rPr>
                <a:t>)</a:t>
              </a:r>
            </a:p>
          </p:txBody>
        </p:sp>
        <p:grpSp>
          <p:nvGrpSpPr>
            <p:cNvPr id="33" name="그룹 32">
              <a:extLst>
                <a:ext uri="{FF2B5EF4-FFF2-40B4-BE49-F238E27FC236}">
                  <a16:creationId xmlns:a16="http://schemas.microsoft.com/office/drawing/2014/main" id="{4C1DAEE4-9E9D-4F6A-AD3C-3F14768FA0D9}"/>
                </a:ext>
              </a:extLst>
            </p:cNvPr>
            <p:cNvGrpSpPr/>
            <p:nvPr/>
          </p:nvGrpSpPr>
          <p:grpSpPr>
            <a:xfrm>
              <a:off x="6361974" y="3140718"/>
              <a:ext cx="1429169" cy="2022336"/>
              <a:chOff x="6208974" y="4035563"/>
              <a:chExt cx="1429169" cy="2022336"/>
            </a:xfrm>
          </p:grpSpPr>
          <p:sp>
            <p:nvSpPr>
              <p:cNvPr id="35" name="직사각형 34">
                <a:extLst>
                  <a:ext uri="{FF2B5EF4-FFF2-40B4-BE49-F238E27FC236}">
                    <a16:creationId xmlns:a16="http://schemas.microsoft.com/office/drawing/2014/main" id="{15249916-B88E-4431-B2DF-59A5C877DC63}"/>
                  </a:ext>
                </a:extLst>
              </p:cNvPr>
              <p:cNvSpPr/>
              <p:nvPr/>
            </p:nvSpPr>
            <p:spPr>
              <a:xfrm>
                <a:off x="6208974" y="4035563"/>
                <a:ext cx="1429169" cy="2022336"/>
              </a:xfrm>
              <a:prstGeom prst="rect">
                <a:avLst/>
              </a:prstGeom>
              <a:solidFill>
                <a:srgbClr val="00B050">
                  <a:alpha val="5000"/>
                </a:srgbClr>
              </a:solidFill>
              <a:ln w="127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38" name="TextBox 37">
                <a:extLst>
                  <a:ext uri="{FF2B5EF4-FFF2-40B4-BE49-F238E27FC236}">
                    <a16:creationId xmlns:a16="http://schemas.microsoft.com/office/drawing/2014/main" id="{67A0BD70-C2D2-4B0D-B785-437C6391363B}"/>
                  </a:ext>
                </a:extLst>
              </p:cNvPr>
              <p:cNvSpPr txBox="1"/>
              <p:nvPr/>
            </p:nvSpPr>
            <p:spPr>
              <a:xfrm>
                <a:off x="6342588" y="4124325"/>
                <a:ext cx="400110" cy="1844814"/>
              </a:xfrm>
              <a:prstGeom prst="rect">
                <a:avLst/>
              </a:prstGeom>
              <a:solidFill>
                <a:srgbClr val="00B050">
                  <a:alpha val="30000"/>
                </a:srgbClr>
              </a:solidFill>
              <a:ln w="19050">
                <a:solidFill>
                  <a:srgbClr val="00B050"/>
                </a:solidFill>
              </a:ln>
            </p:spPr>
            <p:txBody>
              <a:bodyPr vert="eaVert" wrap="square" rtlCol="0">
                <a:spAutoFit/>
                <a:scene3d>
                  <a:camera prst="orthographicFront"/>
                  <a:lightRig rig="threePt" dir="t"/>
                </a:scene3d>
                <a:sp3d>
                  <a:bevelT w="0" h="0"/>
                  <a:bevelB w="0" h="1270"/>
                </a:sp3d>
              </a:bodyPr>
              <a:lstStyle/>
              <a:p>
                <a:pPr algn="ctr"/>
                <a:r>
                  <a:rPr lang="en-US" sz="1400" dirty="0">
                    <a:latin typeface="SamsungOne 700" panose="020B0803030303020204" pitchFamily="34" charset="0"/>
                    <a:ea typeface="SamsungOne 700" panose="020B0803030303020204" pitchFamily="34" charset="0"/>
                    <a:cs typeface="Times New Roman" panose="02020603050405020304" pitchFamily="18" charset="0"/>
                  </a:rPr>
                  <a:t>Dropout layer</a:t>
                </a:r>
              </a:p>
            </p:txBody>
          </p:sp>
          <p:sp>
            <p:nvSpPr>
              <p:cNvPr id="39" name="TextBox 38">
                <a:extLst>
                  <a:ext uri="{FF2B5EF4-FFF2-40B4-BE49-F238E27FC236}">
                    <a16:creationId xmlns:a16="http://schemas.microsoft.com/office/drawing/2014/main" id="{C5AE4C10-708A-4402-AEB2-99F57067AB23}"/>
                  </a:ext>
                </a:extLst>
              </p:cNvPr>
              <p:cNvSpPr txBox="1"/>
              <p:nvPr/>
            </p:nvSpPr>
            <p:spPr>
              <a:xfrm>
                <a:off x="7140424" y="4124325"/>
                <a:ext cx="400110" cy="1844814"/>
              </a:xfrm>
              <a:prstGeom prst="rect">
                <a:avLst/>
              </a:prstGeom>
              <a:solidFill>
                <a:srgbClr val="FFC000">
                  <a:alpha val="30000"/>
                </a:srgbClr>
              </a:solidFill>
              <a:ln w="19050">
                <a:solidFill>
                  <a:srgbClr val="FFC000"/>
                </a:solidFill>
              </a:ln>
            </p:spPr>
            <p:txBody>
              <a:bodyPr vert="eaVert" wrap="square" rtlCol="0">
                <a:spAutoFit/>
                <a:scene3d>
                  <a:camera prst="orthographicFront"/>
                  <a:lightRig rig="threePt" dir="t"/>
                </a:scene3d>
                <a:sp3d>
                  <a:bevelT w="0" h="0"/>
                  <a:bevelB w="0" h="1270"/>
                </a:sp3d>
              </a:bodyPr>
              <a:lstStyle/>
              <a:p>
                <a:pPr algn="ctr"/>
                <a:r>
                  <a:rPr lang="en-US" altLang="ko-KR" sz="1400" dirty="0">
                    <a:latin typeface="SamsungOne 700" panose="020B0803030303020204" pitchFamily="34" charset="0"/>
                    <a:ea typeface="SamsungOne 700" panose="020B0803030303020204" pitchFamily="34" charset="0"/>
                    <a:cs typeface="Times New Roman" panose="02020603050405020304" pitchFamily="18" charset="0"/>
                  </a:rPr>
                  <a:t>Fully connected layer</a:t>
                </a:r>
              </a:p>
            </p:txBody>
          </p:sp>
        </p:grpSp>
      </p:grpSp>
      <p:sp>
        <p:nvSpPr>
          <p:cNvPr id="46" name="화살표: 아래쪽 45">
            <a:extLst>
              <a:ext uri="{FF2B5EF4-FFF2-40B4-BE49-F238E27FC236}">
                <a16:creationId xmlns:a16="http://schemas.microsoft.com/office/drawing/2014/main" id="{6CB35CB5-A720-4E4A-8EEB-BC72FB2A0B0D}"/>
              </a:ext>
            </a:extLst>
          </p:cNvPr>
          <p:cNvSpPr/>
          <p:nvPr/>
        </p:nvSpPr>
        <p:spPr>
          <a:xfrm rot="16200000">
            <a:off x="7354018" y="4181544"/>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52" name="직사각형 51">
            <a:extLst>
              <a:ext uri="{FF2B5EF4-FFF2-40B4-BE49-F238E27FC236}">
                <a16:creationId xmlns:a16="http://schemas.microsoft.com/office/drawing/2014/main" id="{28B2001B-A4CB-4310-ACA5-0ADC1DCDF562}"/>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53" name="그룹 52">
            <a:extLst>
              <a:ext uri="{FF2B5EF4-FFF2-40B4-BE49-F238E27FC236}">
                <a16:creationId xmlns:a16="http://schemas.microsoft.com/office/drawing/2014/main" id="{EE6FC3FD-00B8-4B5B-870C-75B00990DFC7}"/>
              </a:ext>
            </a:extLst>
          </p:cNvPr>
          <p:cNvGrpSpPr/>
          <p:nvPr/>
        </p:nvGrpSpPr>
        <p:grpSpPr>
          <a:xfrm>
            <a:off x="558800" y="2232686"/>
            <a:ext cx="8785225" cy="215444"/>
            <a:chOff x="1027113" y="2045625"/>
            <a:chExt cx="8785225" cy="215444"/>
          </a:xfrm>
        </p:grpSpPr>
        <p:sp>
          <p:nvSpPr>
            <p:cNvPr id="54" name="직사각형 53">
              <a:extLst>
                <a:ext uri="{FF2B5EF4-FFF2-40B4-BE49-F238E27FC236}">
                  <a16:creationId xmlns:a16="http://schemas.microsoft.com/office/drawing/2014/main" id="{16C1E43D-6C18-4E63-99DB-AAAEBE7B450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55" name="직사각형 54">
              <a:extLst>
                <a:ext uri="{FF2B5EF4-FFF2-40B4-BE49-F238E27FC236}">
                  <a16:creationId xmlns:a16="http://schemas.microsoft.com/office/drawing/2014/main" id="{9F96126F-EF7C-4B4E-B996-BA1D1B3EEFC2}"/>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Fine-tuning a pre-trained model:</a:t>
              </a:r>
            </a:p>
          </p:txBody>
        </p:sp>
      </p:grpSp>
      <p:grpSp>
        <p:nvGrpSpPr>
          <p:cNvPr id="57" name="그룹 56">
            <a:extLst>
              <a:ext uri="{FF2B5EF4-FFF2-40B4-BE49-F238E27FC236}">
                <a16:creationId xmlns:a16="http://schemas.microsoft.com/office/drawing/2014/main" id="{530CF706-0743-4335-87C0-9E80C9F8908B}"/>
              </a:ext>
            </a:extLst>
          </p:cNvPr>
          <p:cNvGrpSpPr/>
          <p:nvPr/>
        </p:nvGrpSpPr>
        <p:grpSpPr>
          <a:xfrm>
            <a:off x="2751727" y="2757554"/>
            <a:ext cx="2060179" cy="2997032"/>
            <a:chOff x="2751727" y="2574010"/>
            <a:chExt cx="2060179" cy="2997032"/>
          </a:xfrm>
        </p:grpSpPr>
        <p:sp>
          <p:nvSpPr>
            <p:cNvPr id="58" name="TextBox 57">
              <a:extLst>
                <a:ext uri="{FF2B5EF4-FFF2-40B4-BE49-F238E27FC236}">
                  <a16:creationId xmlns:a16="http://schemas.microsoft.com/office/drawing/2014/main" id="{3EDC74F4-9DC5-4972-B2A1-0DB9372B803F}"/>
                </a:ext>
              </a:extLst>
            </p:cNvPr>
            <p:cNvSpPr txBox="1"/>
            <p:nvPr/>
          </p:nvSpPr>
          <p:spPr>
            <a:xfrm>
              <a:off x="2945689" y="2574010"/>
              <a:ext cx="1672253" cy="523220"/>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Feature Extraction</a:t>
              </a:r>
            </a:p>
            <a:p>
              <a:pPr algn="ct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a:t>
              </a:r>
              <a:r>
                <a:rPr lang="en-US" altLang="ko-KR" sz="1400" dirty="0">
                  <a:solidFill>
                    <a:srgbClr val="00B05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frozen weights</a:t>
              </a: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a:t>
              </a:r>
            </a:p>
          </p:txBody>
        </p:sp>
        <p:grpSp>
          <p:nvGrpSpPr>
            <p:cNvPr id="59" name="그룹 58">
              <a:extLst>
                <a:ext uri="{FF2B5EF4-FFF2-40B4-BE49-F238E27FC236}">
                  <a16:creationId xmlns:a16="http://schemas.microsoft.com/office/drawing/2014/main" id="{830943E3-C7B7-4298-8F64-8E06EBB80AF2}"/>
                </a:ext>
              </a:extLst>
            </p:cNvPr>
            <p:cNvGrpSpPr/>
            <p:nvPr/>
          </p:nvGrpSpPr>
          <p:grpSpPr>
            <a:xfrm>
              <a:off x="3067231" y="3140718"/>
              <a:ext cx="1429169" cy="2022336"/>
              <a:chOff x="2914231" y="4035563"/>
              <a:chExt cx="1429169" cy="2022336"/>
            </a:xfrm>
          </p:grpSpPr>
          <p:sp>
            <p:nvSpPr>
              <p:cNvPr id="61" name="직사각형 60">
                <a:extLst>
                  <a:ext uri="{FF2B5EF4-FFF2-40B4-BE49-F238E27FC236}">
                    <a16:creationId xmlns:a16="http://schemas.microsoft.com/office/drawing/2014/main" id="{9A5AAF4C-0D67-4081-A085-13736A8FFD54}"/>
                  </a:ext>
                </a:extLst>
              </p:cNvPr>
              <p:cNvSpPr/>
              <p:nvPr/>
            </p:nvSpPr>
            <p:spPr>
              <a:xfrm>
                <a:off x="2914231" y="4035563"/>
                <a:ext cx="1429169" cy="2022336"/>
              </a:xfrm>
              <a:prstGeom prst="rect">
                <a:avLst/>
              </a:prstGeom>
              <a:solidFill>
                <a:srgbClr val="FF0000">
                  <a:alpha val="5000"/>
                </a:srgbClr>
              </a:solid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62" name="TextBox 61">
                <a:extLst>
                  <a:ext uri="{FF2B5EF4-FFF2-40B4-BE49-F238E27FC236}">
                    <a16:creationId xmlns:a16="http://schemas.microsoft.com/office/drawing/2014/main" id="{236F1F2A-CFC4-45F2-B703-ADF1B17B027F}"/>
                  </a:ext>
                </a:extLst>
              </p:cNvPr>
              <p:cNvSpPr txBox="1"/>
              <p:nvPr/>
            </p:nvSpPr>
            <p:spPr>
              <a:xfrm>
                <a:off x="3047845" y="4124325"/>
                <a:ext cx="400110" cy="1844814"/>
              </a:xfrm>
              <a:prstGeom prst="rect">
                <a:avLst/>
              </a:prstGeom>
              <a:solidFill>
                <a:schemeClr val="accent6">
                  <a:alpha val="30000"/>
                </a:schemeClr>
              </a:solidFill>
              <a:ln w="19050">
                <a:solidFill>
                  <a:srgbClr val="FF0000"/>
                </a:solidFill>
              </a:ln>
            </p:spPr>
            <p:txBody>
              <a:bodyPr vert="eaVert" wrap="square" rtlCol="0">
                <a:spAutoFit/>
                <a:scene3d>
                  <a:camera prst="orthographicFront"/>
                  <a:lightRig rig="threePt" dir="t"/>
                </a:scene3d>
                <a:sp3d>
                  <a:bevelT w="0" h="0"/>
                  <a:bevelB w="0" h="1270"/>
                </a:sp3d>
              </a:bodyPr>
              <a:lstStyle>
                <a:defPPr>
                  <a:defRPr lang="en-US"/>
                </a:defPPr>
                <a:lvl1pPr algn="ctr">
                  <a:defRPr sz="1600">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sz="1400" dirty="0"/>
                  <a:t>Convolution layer</a:t>
                </a:r>
              </a:p>
            </p:txBody>
          </p:sp>
          <p:sp>
            <p:nvSpPr>
              <p:cNvPr id="63" name="TextBox 62">
                <a:extLst>
                  <a:ext uri="{FF2B5EF4-FFF2-40B4-BE49-F238E27FC236}">
                    <a16:creationId xmlns:a16="http://schemas.microsoft.com/office/drawing/2014/main" id="{DBFBC8A0-BE29-45EB-921B-4A0B9079988A}"/>
                  </a:ext>
                </a:extLst>
              </p:cNvPr>
              <p:cNvSpPr txBox="1"/>
              <p:nvPr/>
            </p:nvSpPr>
            <p:spPr>
              <a:xfrm>
                <a:off x="3845681" y="4124325"/>
                <a:ext cx="400110" cy="1844814"/>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defPPr>
                  <a:defRPr lang="en-US"/>
                </a:defPPr>
                <a:lvl1pPr algn="ctr">
                  <a:defRPr sz="1600">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sz="1400" dirty="0"/>
                  <a:t>Pooling layer</a:t>
                </a:r>
              </a:p>
            </p:txBody>
          </p:sp>
        </p:grpSp>
        <p:sp>
          <p:nvSpPr>
            <p:cNvPr id="60" name="TextBox 59">
              <a:extLst>
                <a:ext uri="{FF2B5EF4-FFF2-40B4-BE49-F238E27FC236}">
                  <a16:creationId xmlns:a16="http://schemas.microsoft.com/office/drawing/2014/main" id="{CA45BD74-3D01-415A-AB56-15F27DFFEC60}"/>
                </a:ext>
              </a:extLst>
            </p:cNvPr>
            <p:cNvSpPr txBox="1"/>
            <p:nvPr/>
          </p:nvSpPr>
          <p:spPr>
            <a:xfrm>
              <a:off x="2751727" y="5263265"/>
              <a:ext cx="2060179" cy="307777"/>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chemeClr val="tx1">
                      <a:lumMod val="75000"/>
                      <a:lumOff val="25000"/>
                    </a:schemeClr>
                  </a:solidFill>
                  <a:latin typeface="SamsungOne 400" panose="020B0503030303020204" pitchFamily="34" charset="0"/>
                  <a:ea typeface="SamsungOne 400" panose="020B0503030303020204" pitchFamily="34" charset="0"/>
                  <a:cs typeface="Times New Roman" panose="02020603050405020304" pitchFamily="18" charset="0"/>
                  <a:sym typeface="Symbol" panose="05050102010706020507" pitchFamily="18" charset="2"/>
                </a:rPr>
                <a:t>Repeated several times</a:t>
              </a:r>
            </a:p>
          </p:txBody>
        </p:sp>
      </p:grpSp>
      <p:sp>
        <p:nvSpPr>
          <p:cNvPr id="64" name="직사각형 63">
            <a:extLst>
              <a:ext uri="{FF2B5EF4-FFF2-40B4-BE49-F238E27FC236}">
                <a16:creationId xmlns:a16="http://schemas.microsoft.com/office/drawing/2014/main" id="{C1C4EBDA-598C-4066-9495-A360AB8E8EC6}"/>
              </a:ext>
            </a:extLst>
          </p:cNvPr>
          <p:cNvSpPr/>
          <p:nvPr/>
        </p:nvSpPr>
        <p:spPr>
          <a:xfrm>
            <a:off x="703263" y="5766600"/>
            <a:ext cx="8640762"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3). Train the new classification layer with a new dataset.</a:t>
            </a:r>
          </a:p>
        </p:txBody>
      </p:sp>
      <p:pic>
        <p:nvPicPr>
          <p:cNvPr id="65" name="그림 64">
            <a:extLst>
              <a:ext uri="{FF2B5EF4-FFF2-40B4-BE49-F238E27FC236}">
                <a16:creationId xmlns:a16="http://schemas.microsoft.com/office/drawing/2014/main" id="{51BFF804-BEEE-4EE5-8A24-0FFF242331DA}"/>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457743" y="3960506"/>
            <a:ext cx="602743" cy="720000"/>
          </a:xfrm>
          <a:prstGeom prst="rect">
            <a:avLst/>
          </a:prstGeom>
          <a:ln w="6350">
            <a:solidFill>
              <a:srgbClr val="193EB0"/>
            </a:solidFill>
          </a:ln>
        </p:spPr>
      </p:pic>
      <p:sp>
        <p:nvSpPr>
          <p:cNvPr id="36" name="직사각형 7">
            <a:extLst>
              <a:ext uri="{FF2B5EF4-FFF2-40B4-BE49-F238E27FC236}">
                <a16:creationId xmlns:a16="http://schemas.microsoft.com/office/drawing/2014/main" id="{52F32DCC-A1BD-4613-9862-B80300F4F657}"/>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632512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 name="Table 12">
            <a:extLst>
              <a:ext uri="{FF2B5EF4-FFF2-40B4-BE49-F238E27FC236}">
                <a16:creationId xmlns:a16="http://schemas.microsoft.com/office/drawing/2014/main" id="{BD0C2C7F-7D2E-4C86-8B3C-1338354C3B51}"/>
              </a:ext>
            </a:extLst>
          </p:cNvPr>
          <p:cNvGraphicFramePr>
            <a:graphicFrameLocks noGrp="1"/>
          </p:cNvGraphicFramePr>
          <p:nvPr>
            <p:extLst>
              <p:ext uri="{D42A27DB-BD31-4B8C-83A1-F6EECF244321}">
                <p14:modId xmlns:p14="http://schemas.microsoft.com/office/powerpoint/2010/main" val="2767953296"/>
              </p:ext>
            </p:extLst>
          </p:nvPr>
        </p:nvGraphicFramePr>
        <p:xfrm>
          <a:off x="8094325" y="3324261"/>
          <a:ext cx="400788" cy="2022340"/>
        </p:xfrm>
        <a:graphic>
          <a:graphicData uri="http://schemas.openxmlformats.org/drawingml/2006/table">
            <a:tbl>
              <a:tblPr firstRow="1" bandRow="1">
                <a:tableStyleId>{5940675A-B579-460E-94D1-54222C63F5DA}</a:tableStyleId>
              </a:tblPr>
              <a:tblGrid>
                <a:gridCol w="400788">
                  <a:extLst>
                    <a:ext uri="{9D8B030D-6E8A-4147-A177-3AD203B41FA5}">
                      <a16:colId xmlns:a16="http://schemas.microsoft.com/office/drawing/2014/main" val="20000"/>
                    </a:ext>
                  </a:extLst>
                </a:gridCol>
              </a:tblGrid>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0"/>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1"/>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0.02</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2"/>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0.05</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3"/>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0.03</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4"/>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5"/>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6"/>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7"/>
                  </a:ext>
                </a:extLst>
              </a:tr>
              <a:tr h="202234">
                <a:tc>
                  <a:txBody>
                    <a:bodyPr/>
                    <a:lstStyle/>
                    <a:p>
                      <a:pPr marL="0" algn="ctr" defTabSz="914126" rtl="0" eaLnBrk="1" latinLnBrk="1" hangingPunct="1"/>
                      <a:r>
                        <a:rPr lang="en-US" sz="700" b="0" kern="1200" dirty="0">
                          <a:gradFill>
                            <a:gsLst>
                              <a:gs pos="0">
                                <a:srgbClr val="FF0000"/>
                              </a:gs>
                              <a:gs pos="100000">
                                <a:srgbClr val="FF0000"/>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0.90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8"/>
                  </a:ext>
                </a:extLst>
              </a:tr>
              <a:tr h="202234">
                <a:tc>
                  <a:txBody>
                    <a:bodyPr/>
                    <a:lstStyle/>
                    <a:p>
                      <a:pPr marL="0" algn="ctr" defTabSz="914126" rtl="0" eaLnBrk="1" latinLnBrk="1" hangingPunct="1"/>
                      <a:r>
                        <a:rPr lang="en-US" sz="7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27" name="TextBox 26">
            <a:extLst>
              <a:ext uri="{FF2B5EF4-FFF2-40B4-BE49-F238E27FC236}">
                <a16:creationId xmlns:a16="http://schemas.microsoft.com/office/drawing/2014/main" id="{8EB5DEB9-82B1-4751-8583-23EE7D5FAB9B}"/>
              </a:ext>
            </a:extLst>
          </p:cNvPr>
          <p:cNvSpPr txBox="1"/>
          <p:nvPr/>
        </p:nvSpPr>
        <p:spPr>
          <a:xfrm>
            <a:off x="1442681" y="2739468"/>
            <a:ext cx="670375" cy="338554"/>
          </a:xfrm>
          <a:prstGeom prst="rect">
            <a:avLst/>
          </a:prstGeom>
          <a:noFill/>
        </p:spPr>
        <p:txBody>
          <a:bodyPr wrap="none" rtlCol="0">
            <a:spAutoFit/>
            <a:scene3d>
              <a:camera prst="orthographicFront"/>
              <a:lightRig rig="threePt" dir="t"/>
            </a:scene3d>
            <a:sp3d>
              <a:bevelT w="0" h="0"/>
              <a:bevelB w="0" h="1270"/>
            </a:sp3d>
          </a:bodyPr>
          <a:lstStyle/>
          <a:p>
            <a:pPr algn="ctr"/>
            <a:r>
              <a:rPr lang="en-US" sz="1600" b="1"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Input</a:t>
            </a:r>
          </a:p>
        </p:txBody>
      </p:sp>
      <p:sp>
        <p:nvSpPr>
          <p:cNvPr id="28" name="TextBox 27">
            <a:extLst>
              <a:ext uri="{FF2B5EF4-FFF2-40B4-BE49-F238E27FC236}">
                <a16:creationId xmlns:a16="http://schemas.microsoft.com/office/drawing/2014/main" id="{9DDD646B-F3D1-4706-A500-260EB36493FF}"/>
              </a:ext>
            </a:extLst>
          </p:cNvPr>
          <p:cNvSpPr txBox="1"/>
          <p:nvPr/>
        </p:nvSpPr>
        <p:spPr>
          <a:xfrm>
            <a:off x="7874637" y="2739468"/>
            <a:ext cx="833883" cy="338554"/>
          </a:xfrm>
          <a:prstGeom prst="rect">
            <a:avLst/>
          </a:prstGeom>
          <a:noFill/>
        </p:spPr>
        <p:txBody>
          <a:bodyPr wrap="none" rtlCol="0">
            <a:spAutoFit/>
            <a:scene3d>
              <a:camera prst="orthographicFront"/>
              <a:lightRig rig="threePt" dir="t"/>
            </a:scene3d>
            <a:sp3d>
              <a:bevelT w="0" h="0"/>
              <a:bevelB w="0" h="1270"/>
            </a:sp3d>
          </a:bodyPr>
          <a:lstStyle/>
          <a:p>
            <a:pPr algn="ctr"/>
            <a:r>
              <a:rPr lang="en-US" sz="1600" b="1"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Output</a:t>
            </a:r>
          </a:p>
        </p:txBody>
      </p:sp>
      <p:sp>
        <p:nvSpPr>
          <p:cNvPr id="29" name="화살표: 아래쪽 28">
            <a:extLst>
              <a:ext uri="{FF2B5EF4-FFF2-40B4-BE49-F238E27FC236}">
                <a16:creationId xmlns:a16="http://schemas.microsoft.com/office/drawing/2014/main" id="{5FBCA657-F1D3-4622-AF8C-821EA98005C4}"/>
              </a:ext>
            </a:extLst>
          </p:cNvPr>
          <p:cNvSpPr/>
          <p:nvPr/>
        </p:nvSpPr>
        <p:spPr>
          <a:xfrm rot="16200000">
            <a:off x="2532650" y="4181543"/>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30" name="화살표: 아래쪽 29">
            <a:extLst>
              <a:ext uri="{FF2B5EF4-FFF2-40B4-BE49-F238E27FC236}">
                <a16:creationId xmlns:a16="http://schemas.microsoft.com/office/drawing/2014/main" id="{B18DD059-0923-4148-9281-522717098CCE}"/>
              </a:ext>
            </a:extLst>
          </p:cNvPr>
          <p:cNvSpPr/>
          <p:nvPr/>
        </p:nvSpPr>
        <p:spPr>
          <a:xfrm rot="16200000">
            <a:off x="4920343" y="4181543"/>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grpSp>
        <p:nvGrpSpPr>
          <p:cNvPr id="31" name="그룹 30">
            <a:extLst>
              <a:ext uri="{FF2B5EF4-FFF2-40B4-BE49-F238E27FC236}">
                <a16:creationId xmlns:a16="http://schemas.microsoft.com/office/drawing/2014/main" id="{A99F1F67-EE4B-4D19-96E4-5442D1FE5F87}"/>
              </a:ext>
            </a:extLst>
          </p:cNvPr>
          <p:cNvGrpSpPr/>
          <p:nvPr/>
        </p:nvGrpSpPr>
        <p:grpSpPr>
          <a:xfrm>
            <a:off x="5144923" y="2755123"/>
            <a:ext cx="2082621" cy="2591475"/>
            <a:chOff x="6035247" y="2571579"/>
            <a:chExt cx="2082621" cy="2591475"/>
          </a:xfrm>
        </p:grpSpPr>
        <p:sp>
          <p:nvSpPr>
            <p:cNvPr id="32" name="TextBox 31">
              <a:extLst>
                <a:ext uri="{FF2B5EF4-FFF2-40B4-BE49-F238E27FC236}">
                  <a16:creationId xmlns:a16="http://schemas.microsoft.com/office/drawing/2014/main" id="{127D9C92-BF1B-44AF-9E73-3F2709F4BD61}"/>
                </a:ext>
              </a:extLst>
            </p:cNvPr>
            <p:cNvSpPr txBox="1"/>
            <p:nvPr/>
          </p:nvSpPr>
          <p:spPr>
            <a:xfrm>
              <a:off x="6035247" y="2571579"/>
              <a:ext cx="2082621" cy="523220"/>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Classification</a:t>
              </a:r>
            </a:p>
            <a:p>
              <a:pPr algn="ctr"/>
              <a:r>
                <a:rPr lang="en-US"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rPr>
                <a:t>(</a:t>
              </a:r>
              <a:r>
                <a:rPr lang="en-US" sz="1400" dirty="0">
                  <a:solidFill>
                    <a:srgbClr val="00B050"/>
                  </a:solidFill>
                  <a:latin typeface="SamsungOne 700" panose="020B0803030303020204" pitchFamily="34" charset="0"/>
                  <a:ea typeface="SamsungOne 700" panose="020B0803030303020204" pitchFamily="34" charset="0"/>
                  <a:cs typeface="Times New Roman" panose="02020603050405020304" pitchFamily="18" charset="0"/>
                </a:rPr>
                <a:t>newly trained weights</a:t>
              </a:r>
              <a:r>
                <a:rPr lang="en-US"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rPr>
                <a:t>)</a:t>
              </a:r>
            </a:p>
          </p:txBody>
        </p:sp>
        <p:grpSp>
          <p:nvGrpSpPr>
            <p:cNvPr id="33" name="그룹 32">
              <a:extLst>
                <a:ext uri="{FF2B5EF4-FFF2-40B4-BE49-F238E27FC236}">
                  <a16:creationId xmlns:a16="http://schemas.microsoft.com/office/drawing/2014/main" id="{259217A6-D2D2-46E7-A265-09D3C4ED590E}"/>
                </a:ext>
              </a:extLst>
            </p:cNvPr>
            <p:cNvGrpSpPr/>
            <p:nvPr/>
          </p:nvGrpSpPr>
          <p:grpSpPr>
            <a:xfrm>
              <a:off x="6361974" y="3140718"/>
              <a:ext cx="1429169" cy="2022336"/>
              <a:chOff x="6208974" y="4035563"/>
              <a:chExt cx="1429169" cy="2022336"/>
            </a:xfrm>
          </p:grpSpPr>
          <p:sp>
            <p:nvSpPr>
              <p:cNvPr id="35" name="직사각형 34">
                <a:extLst>
                  <a:ext uri="{FF2B5EF4-FFF2-40B4-BE49-F238E27FC236}">
                    <a16:creationId xmlns:a16="http://schemas.microsoft.com/office/drawing/2014/main" id="{9F83D8FD-1443-4E56-BFB4-2915DA06F25C}"/>
                  </a:ext>
                </a:extLst>
              </p:cNvPr>
              <p:cNvSpPr/>
              <p:nvPr/>
            </p:nvSpPr>
            <p:spPr>
              <a:xfrm>
                <a:off x="6208974" y="4035563"/>
                <a:ext cx="1429169" cy="2022336"/>
              </a:xfrm>
              <a:prstGeom prst="rect">
                <a:avLst/>
              </a:prstGeom>
              <a:solidFill>
                <a:srgbClr val="00B050">
                  <a:alpha val="5000"/>
                </a:srgbClr>
              </a:solidFill>
              <a:ln w="127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38" name="TextBox 37">
                <a:extLst>
                  <a:ext uri="{FF2B5EF4-FFF2-40B4-BE49-F238E27FC236}">
                    <a16:creationId xmlns:a16="http://schemas.microsoft.com/office/drawing/2014/main" id="{35521B6D-F9D0-419F-879E-997C5057A444}"/>
                  </a:ext>
                </a:extLst>
              </p:cNvPr>
              <p:cNvSpPr txBox="1"/>
              <p:nvPr/>
            </p:nvSpPr>
            <p:spPr>
              <a:xfrm>
                <a:off x="6342588" y="4124325"/>
                <a:ext cx="400110" cy="1844814"/>
              </a:xfrm>
              <a:prstGeom prst="rect">
                <a:avLst/>
              </a:prstGeom>
              <a:solidFill>
                <a:srgbClr val="00B050">
                  <a:alpha val="30000"/>
                </a:srgbClr>
              </a:solidFill>
              <a:ln w="19050">
                <a:solidFill>
                  <a:srgbClr val="00B050"/>
                </a:solidFill>
              </a:ln>
            </p:spPr>
            <p:txBody>
              <a:bodyPr vert="eaVert" wrap="square" rtlCol="0">
                <a:spAutoFit/>
                <a:scene3d>
                  <a:camera prst="orthographicFront"/>
                  <a:lightRig rig="threePt" dir="t"/>
                </a:scene3d>
                <a:sp3d>
                  <a:bevelT w="0" h="0"/>
                  <a:bevelB w="0" h="1270"/>
                </a:sp3d>
              </a:bodyPr>
              <a:lstStyle/>
              <a:p>
                <a:pPr algn="ctr"/>
                <a:r>
                  <a:rPr lang="en-US" sz="1400" dirty="0">
                    <a:latin typeface="SamsungOne 700" panose="020B0803030303020204" pitchFamily="34" charset="0"/>
                    <a:ea typeface="SamsungOne 700" panose="020B0803030303020204" pitchFamily="34" charset="0"/>
                    <a:cs typeface="Times New Roman" panose="02020603050405020304" pitchFamily="18" charset="0"/>
                  </a:rPr>
                  <a:t>Dropout layer</a:t>
                </a:r>
              </a:p>
            </p:txBody>
          </p:sp>
          <p:sp>
            <p:nvSpPr>
              <p:cNvPr id="39" name="TextBox 38">
                <a:extLst>
                  <a:ext uri="{FF2B5EF4-FFF2-40B4-BE49-F238E27FC236}">
                    <a16:creationId xmlns:a16="http://schemas.microsoft.com/office/drawing/2014/main" id="{5F91B2BA-A1F9-4859-9D47-D2A30DB69BCB}"/>
                  </a:ext>
                </a:extLst>
              </p:cNvPr>
              <p:cNvSpPr txBox="1"/>
              <p:nvPr/>
            </p:nvSpPr>
            <p:spPr>
              <a:xfrm>
                <a:off x="7140424" y="4124325"/>
                <a:ext cx="400110" cy="1844814"/>
              </a:xfrm>
              <a:prstGeom prst="rect">
                <a:avLst/>
              </a:prstGeom>
              <a:solidFill>
                <a:srgbClr val="FFC000">
                  <a:alpha val="30000"/>
                </a:srgbClr>
              </a:solidFill>
              <a:ln w="19050">
                <a:solidFill>
                  <a:srgbClr val="FFC000"/>
                </a:solidFill>
              </a:ln>
            </p:spPr>
            <p:txBody>
              <a:bodyPr vert="eaVert" wrap="square" rtlCol="0">
                <a:spAutoFit/>
                <a:scene3d>
                  <a:camera prst="orthographicFront"/>
                  <a:lightRig rig="threePt" dir="t"/>
                </a:scene3d>
                <a:sp3d>
                  <a:bevelT w="0" h="0"/>
                  <a:bevelB w="0" h="1270"/>
                </a:sp3d>
              </a:bodyPr>
              <a:lstStyle/>
              <a:p>
                <a:pPr algn="ctr"/>
                <a:r>
                  <a:rPr lang="en-US" altLang="ko-KR" sz="1400" dirty="0">
                    <a:latin typeface="SamsungOne 700" panose="020B0803030303020204" pitchFamily="34" charset="0"/>
                    <a:ea typeface="SamsungOne 700" panose="020B0803030303020204" pitchFamily="34" charset="0"/>
                    <a:cs typeface="Times New Roman" panose="02020603050405020304" pitchFamily="18" charset="0"/>
                  </a:rPr>
                  <a:t>Fully connected layer</a:t>
                </a:r>
              </a:p>
            </p:txBody>
          </p:sp>
        </p:grpSp>
      </p:grpSp>
      <p:sp>
        <p:nvSpPr>
          <p:cNvPr id="46" name="화살표: 아래쪽 45">
            <a:extLst>
              <a:ext uri="{FF2B5EF4-FFF2-40B4-BE49-F238E27FC236}">
                <a16:creationId xmlns:a16="http://schemas.microsoft.com/office/drawing/2014/main" id="{6D918888-7986-4F9B-B450-B0764A924CF2}"/>
              </a:ext>
            </a:extLst>
          </p:cNvPr>
          <p:cNvSpPr/>
          <p:nvPr/>
        </p:nvSpPr>
        <p:spPr>
          <a:xfrm rot="16200000">
            <a:off x="7354018" y="4181544"/>
            <a:ext cx="248908" cy="307777"/>
          </a:xfrm>
          <a:prstGeom prst="downArrow">
            <a:avLst>
              <a:gd name="adj1" fmla="val 50000"/>
              <a:gd name="adj2" fmla="val 50000"/>
            </a:avLst>
          </a:prstGeom>
          <a:gradFill flip="none" rotWithShape="1">
            <a:gsLst>
              <a:gs pos="0">
                <a:schemeClr val="bg1">
                  <a:lumMod val="65000"/>
                  <a:alpha val="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a:p>
        </p:txBody>
      </p:sp>
      <p:sp>
        <p:nvSpPr>
          <p:cNvPr id="52" name="직사각형 51">
            <a:extLst>
              <a:ext uri="{FF2B5EF4-FFF2-40B4-BE49-F238E27FC236}">
                <a16:creationId xmlns:a16="http://schemas.microsoft.com/office/drawing/2014/main" id="{35F77A88-A55A-4108-B24E-11CF508D4918}"/>
              </a:ext>
            </a:extLst>
          </p:cNvPr>
          <p:cNvSpPr/>
          <p:nvPr/>
        </p:nvSpPr>
        <p:spPr>
          <a:xfrm>
            <a:off x="546895" y="1523719"/>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Using a Ready-Made CNN Model</a:t>
            </a:r>
          </a:p>
        </p:txBody>
      </p:sp>
      <p:grpSp>
        <p:nvGrpSpPr>
          <p:cNvPr id="53" name="그룹 52">
            <a:extLst>
              <a:ext uri="{FF2B5EF4-FFF2-40B4-BE49-F238E27FC236}">
                <a16:creationId xmlns:a16="http://schemas.microsoft.com/office/drawing/2014/main" id="{31EC8BB0-AFA9-4823-9EEF-0F32655283B5}"/>
              </a:ext>
            </a:extLst>
          </p:cNvPr>
          <p:cNvGrpSpPr/>
          <p:nvPr/>
        </p:nvGrpSpPr>
        <p:grpSpPr>
          <a:xfrm>
            <a:off x="558800" y="2232686"/>
            <a:ext cx="8785225" cy="215444"/>
            <a:chOff x="1027113" y="2045625"/>
            <a:chExt cx="8785225" cy="215444"/>
          </a:xfrm>
        </p:grpSpPr>
        <p:sp>
          <p:nvSpPr>
            <p:cNvPr id="54" name="직사각형 53">
              <a:extLst>
                <a:ext uri="{FF2B5EF4-FFF2-40B4-BE49-F238E27FC236}">
                  <a16:creationId xmlns:a16="http://schemas.microsoft.com/office/drawing/2014/main" id="{E957237F-078E-4CFF-9D26-537B56F194FB}"/>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bevelB w="0" h="0"/>
              </a:sp3d>
            </a:bodyPr>
            <a:lstStyle/>
            <a:p>
              <a:pPr algn="ctr"/>
              <a:endParaRPr lang="ko-KR" altLang="en-US"/>
            </a:p>
          </p:txBody>
        </p:sp>
        <p:sp>
          <p:nvSpPr>
            <p:cNvPr id="55" name="직사각형 54">
              <a:extLst>
                <a:ext uri="{FF2B5EF4-FFF2-40B4-BE49-F238E27FC236}">
                  <a16:creationId xmlns:a16="http://schemas.microsoft.com/office/drawing/2014/main" id="{F4EA7EE9-0371-43AB-82DA-6D6B504F9C92}"/>
                </a:ext>
              </a:extLst>
            </p:cNvPr>
            <p:cNvSpPr/>
            <p:nvPr/>
          </p:nvSpPr>
          <p:spPr>
            <a:xfrm>
              <a:off x="1179514" y="2045625"/>
              <a:ext cx="863282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bevelB w="0" h="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Updating all the weights at once:</a:t>
              </a:r>
            </a:p>
          </p:txBody>
        </p:sp>
      </p:grpSp>
      <p:grpSp>
        <p:nvGrpSpPr>
          <p:cNvPr id="56" name="그룹 55">
            <a:extLst>
              <a:ext uri="{FF2B5EF4-FFF2-40B4-BE49-F238E27FC236}">
                <a16:creationId xmlns:a16="http://schemas.microsoft.com/office/drawing/2014/main" id="{C7C6C102-26AF-4658-BBED-09678808A48B}"/>
              </a:ext>
            </a:extLst>
          </p:cNvPr>
          <p:cNvGrpSpPr/>
          <p:nvPr/>
        </p:nvGrpSpPr>
        <p:grpSpPr>
          <a:xfrm>
            <a:off x="2740505" y="2757554"/>
            <a:ext cx="2082622" cy="2997032"/>
            <a:chOff x="2740505" y="2574010"/>
            <a:chExt cx="2082622" cy="2997032"/>
          </a:xfrm>
        </p:grpSpPr>
        <p:sp>
          <p:nvSpPr>
            <p:cNvPr id="57" name="TextBox 56">
              <a:extLst>
                <a:ext uri="{FF2B5EF4-FFF2-40B4-BE49-F238E27FC236}">
                  <a16:creationId xmlns:a16="http://schemas.microsoft.com/office/drawing/2014/main" id="{1E1BA56A-8F68-4330-926D-3D9B64367E86}"/>
                </a:ext>
              </a:extLst>
            </p:cNvPr>
            <p:cNvSpPr txBox="1"/>
            <p:nvPr/>
          </p:nvSpPr>
          <p:spPr>
            <a:xfrm>
              <a:off x="2740505" y="2574010"/>
              <a:ext cx="2082622" cy="523220"/>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Feature Extraction</a:t>
              </a:r>
            </a:p>
            <a:p>
              <a:pPr algn="ct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a:t>
              </a:r>
              <a:r>
                <a:rPr lang="en-US" altLang="ko-KR" sz="1400" dirty="0">
                  <a:solidFill>
                    <a:srgbClr val="00B05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newly trained weights</a:t>
              </a:r>
              <a:r>
                <a:rPr lang="en-US" altLang="ko-KR" sz="1400"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sym typeface="Symbol" panose="05050102010706020507" pitchFamily="18" charset="2"/>
                </a:rPr>
                <a:t>)</a:t>
              </a:r>
            </a:p>
          </p:txBody>
        </p:sp>
        <p:grpSp>
          <p:nvGrpSpPr>
            <p:cNvPr id="58" name="그룹 57">
              <a:extLst>
                <a:ext uri="{FF2B5EF4-FFF2-40B4-BE49-F238E27FC236}">
                  <a16:creationId xmlns:a16="http://schemas.microsoft.com/office/drawing/2014/main" id="{E3B16E05-C73A-4417-8FB9-BC512DC362F4}"/>
                </a:ext>
              </a:extLst>
            </p:cNvPr>
            <p:cNvGrpSpPr/>
            <p:nvPr/>
          </p:nvGrpSpPr>
          <p:grpSpPr>
            <a:xfrm>
              <a:off x="3067231" y="3140718"/>
              <a:ext cx="1429169" cy="2022336"/>
              <a:chOff x="2914231" y="4035563"/>
              <a:chExt cx="1429169" cy="2022336"/>
            </a:xfrm>
          </p:grpSpPr>
          <p:sp>
            <p:nvSpPr>
              <p:cNvPr id="60" name="직사각형 59">
                <a:extLst>
                  <a:ext uri="{FF2B5EF4-FFF2-40B4-BE49-F238E27FC236}">
                    <a16:creationId xmlns:a16="http://schemas.microsoft.com/office/drawing/2014/main" id="{34ACAA6C-703C-460B-A546-0FD9D2C7B092}"/>
                  </a:ext>
                </a:extLst>
              </p:cNvPr>
              <p:cNvSpPr/>
              <p:nvPr/>
            </p:nvSpPr>
            <p:spPr>
              <a:xfrm>
                <a:off x="2914231" y="4035563"/>
                <a:ext cx="1429169" cy="2022336"/>
              </a:xfrm>
              <a:prstGeom prst="rect">
                <a:avLst/>
              </a:prstGeom>
              <a:solidFill>
                <a:srgbClr val="FF0000">
                  <a:alpha val="5000"/>
                </a:srgbClr>
              </a:solid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0"/>
                  <a:bevelB w="0" h="1270"/>
                </a:sp3d>
              </a:bodyPr>
              <a:lstStyle/>
              <a:p>
                <a:pPr algn="ctr"/>
                <a:endParaRPr lang="ko-KR" altLang="en-US" sz="1400"/>
              </a:p>
            </p:txBody>
          </p:sp>
          <p:sp>
            <p:nvSpPr>
              <p:cNvPr id="61" name="TextBox 60">
                <a:extLst>
                  <a:ext uri="{FF2B5EF4-FFF2-40B4-BE49-F238E27FC236}">
                    <a16:creationId xmlns:a16="http://schemas.microsoft.com/office/drawing/2014/main" id="{7460C5C7-7556-4075-9E5E-5BC3C002BDED}"/>
                  </a:ext>
                </a:extLst>
              </p:cNvPr>
              <p:cNvSpPr txBox="1"/>
              <p:nvPr/>
            </p:nvSpPr>
            <p:spPr>
              <a:xfrm>
                <a:off x="3047845" y="4124325"/>
                <a:ext cx="400110" cy="1844814"/>
              </a:xfrm>
              <a:prstGeom prst="rect">
                <a:avLst/>
              </a:prstGeom>
              <a:solidFill>
                <a:schemeClr val="accent6">
                  <a:alpha val="30000"/>
                </a:schemeClr>
              </a:solidFill>
              <a:ln w="19050">
                <a:solidFill>
                  <a:srgbClr val="FF0000"/>
                </a:solidFill>
              </a:ln>
            </p:spPr>
            <p:txBody>
              <a:bodyPr vert="eaVert" wrap="square" rtlCol="0">
                <a:spAutoFit/>
                <a:scene3d>
                  <a:camera prst="orthographicFront"/>
                  <a:lightRig rig="threePt" dir="t"/>
                </a:scene3d>
                <a:sp3d>
                  <a:bevelT w="0" h="0"/>
                  <a:bevelB w="0" h="1270"/>
                </a:sp3d>
              </a:bodyPr>
              <a:lstStyle>
                <a:defPPr>
                  <a:defRPr lang="en-US"/>
                </a:defPPr>
                <a:lvl1pPr algn="ctr">
                  <a:defRPr sz="1600">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sz="1400" dirty="0"/>
                  <a:t>Convolution layer</a:t>
                </a:r>
              </a:p>
            </p:txBody>
          </p:sp>
          <p:sp>
            <p:nvSpPr>
              <p:cNvPr id="62" name="TextBox 61">
                <a:extLst>
                  <a:ext uri="{FF2B5EF4-FFF2-40B4-BE49-F238E27FC236}">
                    <a16:creationId xmlns:a16="http://schemas.microsoft.com/office/drawing/2014/main" id="{6B77EF81-4E3E-422D-8AF8-02C6A3DD4ED3}"/>
                  </a:ext>
                </a:extLst>
              </p:cNvPr>
              <p:cNvSpPr txBox="1"/>
              <p:nvPr/>
            </p:nvSpPr>
            <p:spPr>
              <a:xfrm>
                <a:off x="3845681" y="4124325"/>
                <a:ext cx="400110" cy="1844814"/>
              </a:xfrm>
              <a:prstGeom prst="rect">
                <a:avLst/>
              </a:prstGeom>
              <a:solidFill>
                <a:srgbClr val="0070C0">
                  <a:alpha val="30000"/>
                </a:srgbClr>
              </a:solidFill>
              <a:ln w="19050">
                <a:solidFill>
                  <a:srgbClr val="0070C0"/>
                </a:solidFill>
              </a:ln>
            </p:spPr>
            <p:txBody>
              <a:bodyPr vert="eaVert" wrap="square" rtlCol="0">
                <a:spAutoFit/>
                <a:scene3d>
                  <a:camera prst="orthographicFront"/>
                  <a:lightRig rig="threePt" dir="t"/>
                </a:scene3d>
                <a:sp3d>
                  <a:bevelT w="0" h="0"/>
                  <a:bevelB w="0" h="1270"/>
                </a:sp3d>
              </a:bodyPr>
              <a:lstStyle>
                <a:defPPr>
                  <a:defRPr lang="en-US"/>
                </a:defPPr>
                <a:lvl1pPr algn="ctr">
                  <a:defRPr sz="1600">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sz="1400" dirty="0"/>
                  <a:t>Pooling layer</a:t>
                </a:r>
              </a:p>
            </p:txBody>
          </p:sp>
        </p:grpSp>
        <p:sp>
          <p:nvSpPr>
            <p:cNvPr id="59" name="TextBox 58">
              <a:extLst>
                <a:ext uri="{FF2B5EF4-FFF2-40B4-BE49-F238E27FC236}">
                  <a16:creationId xmlns:a16="http://schemas.microsoft.com/office/drawing/2014/main" id="{A418E4B8-5721-42C2-BF30-44DC5657F627}"/>
                </a:ext>
              </a:extLst>
            </p:cNvPr>
            <p:cNvSpPr txBox="1"/>
            <p:nvPr/>
          </p:nvSpPr>
          <p:spPr>
            <a:xfrm>
              <a:off x="2751727" y="5263265"/>
              <a:ext cx="2060179" cy="307777"/>
            </a:xfrm>
            <a:prstGeom prst="rect">
              <a:avLst/>
            </a:prstGeom>
            <a:noFill/>
          </p:spPr>
          <p:txBody>
            <a:bodyPr wrap="none" rtlCol="0">
              <a:spAutoFit/>
              <a:scene3d>
                <a:camera prst="orthographicFront"/>
                <a:lightRig rig="threePt" dir="t"/>
              </a:scene3d>
              <a:sp3d>
                <a:bevelT w="0" h="0"/>
                <a:bevelB w="0" h="1270"/>
              </a:sp3d>
            </a:bodyPr>
            <a:lstStyle/>
            <a:p>
              <a:pPr algn="ctr"/>
              <a:r>
                <a:rPr lang="en-US" altLang="ko-KR" sz="1400" dirty="0">
                  <a:solidFill>
                    <a:schemeClr val="tx1">
                      <a:lumMod val="75000"/>
                      <a:lumOff val="25000"/>
                    </a:schemeClr>
                  </a:solidFill>
                  <a:latin typeface="SamsungOne 400" panose="020B0503030303020204" pitchFamily="34" charset="0"/>
                  <a:ea typeface="SamsungOne 400" panose="020B0503030303020204" pitchFamily="34" charset="0"/>
                  <a:cs typeface="Times New Roman" panose="02020603050405020304" pitchFamily="18" charset="0"/>
                  <a:sym typeface="Symbol" panose="05050102010706020507" pitchFamily="18" charset="2"/>
                </a:rPr>
                <a:t>Repeated several times</a:t>
              </a:r>
            </a:p>
          </p:txBody>
        </p:sp>
      </p:grpSp>
      <p:sp>
        <p:nvSpPr>
          <p:cNvPr id="63" name="직사각형 62">
            <a:extLst>
              <a:ext uri="{FF2B5EF4-FFF2-40B4-BE49-F238E27FC236}">
                <a16:creationId xmlns:a16="http://schemas.microsoft.com/office/drawing/2014/main" id="{7FF740A8-4D46-4088-B3B5-7FC27D8471A6}"/>
              </a:ext>
            </a:extLst>
          </p:cNvPr>
          <p:cNvSpPr/>
          <p:nvPr/>
        </p:nvSpPr>
        <p:spPr>
          <a:xfrm>
            <a:off x="703263" y="5766600"/>
            <a:ext cx="8640762"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bevelB w="0" h="0"/>
            </a:sp3d>
          </a:bodyPr>
          <a:lstStyle/>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4). Train the whole network all over. </a:t>
            </a:r>
          </a:p>
        </p:txBody>
      </p:sp>
      <p:pic>
        <p:nvPicPr>
          <p:cNvPr id="64" name="그림 63">
            <a:extLst>
              <a:ext uri="{FF2B5EF4-FFF2-40B4-BE49-F238E27FC236}">
                <a16:creationId xmlns:a16="http://schemas.microsoft.com/office/drawing/2014/main" id="{6C87615C-73B5-4EEA-8347-772E669FC7F9}"/>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457743" y="3960506"/>
            <a:ext cx="602743" cy="720000"/>
          </a:xfrm>
          <a:prstGeom prst="rect">
            <a:avLst/>
          </a:prstGeom>
          <a:ln w="6350">
            <a:solidFill>
              <a:srgbClr val="193EB0"/>
            </a:solidFill>
          </a:ln>
        </p:spPr>
      </p:pic>
      <p:sp>
        <p:nvSpPr>
          <p:cNvPr id="36" name="직사각형 7">
            <a:extLst>
              <a:ext uri="{FF2B5EF4-FFF2-40B4-BE49-F238E27FC236}">
                <a16:creationId xmlns:a16="http://schemas.microsoft.com/office/drawing/2014/main" id="{3254203F-5E14-44E1-B3EF-C89B7A66ED46}"/>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Using a Ready-Made CNN Model.</a:t>
            </a:r>
          </a:p>
        </p:txBody>
      </p:sp>
    </p:spTree>
    <p:extLst>
      <p:ext uri="{BB962C8B-B14F-4D97-AF65-F5344CB8AC3E}">
        <p14:creationId xmlns:p14="http://schemas.microsoft.com/office/powerpoint/2010/main" val="3330537868"/>
      </p:ext>
    </p:extLst>
  </p:cSld>
  <p:clrMapOvr>
    <a:masterClrMapping/>
  </p:clrMapOvr>
</p:sld>
</file>

<file path=ppt/theme/theme1.xml><?xml version="1.0" encoding="utf-8"?>
<a:theme xmlns:a="http://schemas.openxmlformats.org/drawingml/2006/main" name="SIC_Template_IoT">
  <a:themeElements>
    <a:clrScheme name="Office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C_Template_AI">
  <a:themeElements>
    <a:clrScheme name="Office 테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C76C66DD4ECA44AB738731D69BDB7C5" ma:contentTypeVersion="11" ma:contentTypeDescription="Create a new document." ma:contentTypeScope="" ma:versionID="b9a57eef035e2dfe9dc244590d30a121">
  <xsd:schema xmlns:xsd="http://www.w3.org/2001/XMLSchema" xmlns:xs="http://www.w3.org/2001/XMLSchema" xmlns:p="http://schemas.microsoft.com/office/2006/metadata/properties" xmlns:ns2="592b8a4e-621b-4c23-928d-9a5165fecf7e" xmlns:ns3="e225b2da-56b3-4153-b4bd-a7e375387014" targetNamespace="http://schemas.microsoft.com/office/2006/metadata/properties" ma:root="true" ma:fieldsID="09e90a2e4ce3f41c68030f85d7a8d74e" ns2:_="" ns3:_="">
    <xsd:import namespace="592b8a4e-621b-4c23-928d-9a5165fecf7e"/>
    <xsd:import namespace="e225b2da-56b3-4153-b4bd-a7e37538701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LengthInSeconds"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92b8a4e-621b-4c23-928d-9a5165fecf7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225b2da-56b3-4153-b4bd-a7e375387014"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8B3ACE5-62ED-445E-B958-273DB273385A}"/>
</file>

<file path=customXml/itemProps2.xml><?xml version="1.0" encoding="utf-8"?>
<ds:datastoreItem xmlns:ds="http://schemas.openxmlformats.org/officeDocument/2006/customXml" ds:itemID="{8C29849F-EB02-475E-9EA8-8B7BA3EA23B8}"/>
</file>

<file path=customXml/itemProps3.xml><?xml version="1.0" encoding="utf-8"?>
<ds:datastoreItem xmlns:ds="http://schemas.openxmlformats.org/officeDocument/2006/customXml" ds:itemID="{F4C87077-FF28-428D-8E66-07DC402EC473}"/>
</file>

<file path=docProps/app.xml><?xml version="1.0" encoding="utf-8"?>
<Properties xmlns="http://schemas.openxmlformats.org/officeDocument/2006/extended-properties" xmlns:vt="http://schemas.openxmlformats.org/officeDocument/2006/docPropsVTypes">
  <Template>Office Theme</Template>
  <TotalTime>1762</TotalTime>
  <Words>3785</Words>
  <Application>Microsoft Office PowerPoint</Application>
  <PresentationFormat>Custom</PresentationFormat>
  <Paragraphs>768</Paragraphs>
  <Slides>38</Slides>
  <Notes>37</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38</vt:i4>
      </vt:variant>
    </vt:vector>
  </HeadingPairs>
  <TitlesOfParts>
    <vt:vector size="56" baseType="lpstr">
      <vt:lpstr>Arial Unicode MS</vt:lpstr>
      <vt:lpstr>맑은 고딕</vt:lpstr>
      <vt:lpstr>Arial</vt:lpstr>
      <vt:lpstr>Calibri</vt:lpstr>
      <vt:lpstr>Cambria Math</vt:lpstr>
      <vt:lpstr>KoPub돋움체 Bold</vt:lpstr>
      <vt:lpstr>Samsung Sharp Sans</vt:lpstr>
      <vt:lpstr>Samsung Sharp Sans Bold</vt:lpstr>
      <vt:lpstr>SamsungOne 300</vt:lpstr>
      <vt:lpstr>SamsungOne 300C</vt:lpstr>
      <vt:lpstr>SamsungOne 400</vt:lpstr>
      <vt:lpstr>SamsungOne 400C</vt:lpstr>
      <vt:lpstr>SamsungOne 700</vt:lpstr>
      <vt:lpstr>Symbol</vt:lpstr>
      <vt:lpstr>Tahoma</vt:lpstr>
      <vt:lpstr>Times New Roman</vt:lpstr>
      <vt:lpstr>SIC_Template_IoT</vt:lpstr>
      <vt:lpstr>SIC_Template_AI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in Python</dc:title>
  <dc:creator>Soon Yong Chang</dc:creator>
  <cp:lastModifiedBy>Dr-Qadir</cp:lastModifiedBy>
  <cp:revision>3559</cp:revision>
  <dcterms:created xsi:type="dcterms:W3CDTF">2019-07-06T14:12:49Z</dcterms:created>
  <dcterms:modified xsi:type="dcterms:W3CDTF">2021-09-21T05:35:01Z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SCPROP">
    <vt:lpwstr>NSCCustomProperty</vt:lpwstr>
  </property>
  <property fmtid="{D5CDD505-2E9C-101B-9397-08002B2CF9AE}" pid="3" name="ContentTypeId">
    <vt:lpwstr>0x0101002C76C66DD4ECA44AB738731D69BDB7C5</vt:lpwstr>
  </property>
</Properties>
</file>

<file path=docProps/thumbnail.jpeg>
</file>